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6" r:id="rId2"/>
    <p:sldId id="546" r:id="rId3"/>
    <p:sldId id="545" r:id="rId4"/>
    <p:sldId id="54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7D18-6853-4065-9A72-582CDDB7C74C}" type="datetimeFigureOut">
              <a:rPr lang="fi-FI" smtClean="0"/>
              <a:t>14.1.2022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B9E0B-4967-4EBB-A042-6124C9F71E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5568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5490C48F-7698-C74D-9493-834E74EE47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697"/>
            <a:ext cx="64008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8130" y="1122364"/>
            <a:ext cx="6228521" cy="2306637"/>
          </a:xfrm>
        </p:spPr>
        <p:txBody>
          <a:bodyPr anchor="b">
            <a:normAutofit/>
          </a:bodyPr>
          <a:lstStyle>
            <a:lvl1pPr algn="r">
              <a:defRPr sz="38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78130" y="3602039"/>
            <a:ext cx="6228521" cy="1258197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0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E8F630B9-4351-204A-8B7B-DC6468C603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7912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8130" y="1122364"/>
            <a:ext cx="6228521" cy="2306637"/>
          </a:xfrm>
        </p:spPr>
        <p:txBody>
          <a:bodyPr anchor="b">
            <a:normAutofit/>
          </a:bodyPr>
          <a:lstStyle>
            <a:lvl1pPr algn="r">
              <a:defRPr sz="38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78130" y="3602039"/>
            <a:ext cx="6228521" cy="1258197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4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DDED14BD-39AD-4545-AA88-38F8CF26FD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9700" y="0"/>
            <a:ext cx="57023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692" y="1122364"/>
            <a:ext cx="5923721" cy="2306637"/>
          </a:xfrm>
        </p:spPr>
        <p:txBody>
          <a:bodyPr anchor="b">
            <a:normAutofit/>
          </a:bodyPr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7692" y="3602038"/>
            <a:ext cx="5923720" cy="131783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92" y="908052"/>
            <a:ext cx="6543261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592" y="2450306"/>
            <a:ext cx="6543261" cy="326945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4DA86D18-0533-D746-BDB3-EAB08CFF6C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9400" y="0"/>
            <a:ext cx="5562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94FC3B78-FECB-C04B-9103-9B3F94369A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735"/>
          <a:stretch/>
        </p:blipFill>
        <p:spPr>
          <a:xfrm>
            <a:off x="6922516" y="0"/>
            <a:ext cx="515975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847" y="908052"/>
            <a:ext cx="6360381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847" y="2450306"/>
            <a:ext cx="6360381" cy="326945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5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CE3EE5EA-B4A4-4E4A-82D2-93BAB23DD1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43596" y="4130190"/>
            <a:ext cx="3492500" cy="2374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91" y="908052"/>
            <a:ext cx="9233452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592" y="2450306"/>
            <a:ext cx="9233451" cy="326945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05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92" y="908052"/>
            <a:ext cx="11131296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592" y="2450306"/>
            <a:ext cx="11131296" cy="326945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9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544" y="908052"/>
            <a:ext cx="11088624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2544" y="2372277"/>
            <a:ext cx="5181600" cy="344211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72277"/>
            <a:ext cx="5477256" cy="344211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9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576264"/>
            <a:ext cx="11109960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3455989"/>
            <a:ext cx="1110996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05463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5592" y="908052"/>
            <a:ext cx="111312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92" y="2450306"/>
            <a:ext cx="11131296" cy="3269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BD1277FA-4D87-A04D-B880-FBE2B18E1F5C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6007100"/>
            <a:ext cx="121920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73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80A0C9-C18B-4390-B148-55307AC27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592" y="908052"/>
            <a:ext cx="6543261" cy="1044573"/>
          </a:xfrm>
        </p:spPr>
        <p:txBody>
          <a:bodyPr>
            <a:normAutofit/>
          </a:bodyPr>
          <a:lstStyle/>
          <a:p>
            <a:pPr algn="ctr"/>
            <a:r>
              <a:rPr lang="fi-FI" sz="3200" b="1" dirty="0"/>
              <a:t>JUKON EDUNVALVONTA-ASEMA HYVINVOINTIALUEILLA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FD3F83-0033-42E1-AE49-F9024DCCA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592" y="2038351"/>
            <a:ext cx="6543261" cy="4124324"/>
          </a:xfrm>
        </p:spPr>
        <p:txBody>
          <a:bodyPr>
            <a:normAutofit fontScale="92500"/>
          </a:bodyPr>
          <a:lstStyle/>
          <a:p>
            <a:r>
              <a:rPr lang="fi-FI" dirty="0"/>
              <a:t>Jukon edustamilla henkilöstöryhmillä on hyvinvointialueilla määrällisesti pienempi rooli kuin aiemmin kuntasektorilla (opetusalan henkilöstön ja sitä edustavien Jukon luottamusmiesten jäädessä kuntiin)</a:t>
            </a:r>
          </a:p>
          <a:p>
            <a:r>
              <a:rPr lang="fi-FI" dirty="0"/>
              <a:t>Alueille siirtyy Jukon luottamusmiehiä suhteessa vähemmän kuin Jukon edustamaa henkilöstöä</a:t>
            </a:r>
          </a:p>
          <a:p>
            <a:r>
              <a:rPr lang="fi-FI" dirty="0"/>
              <a:t>Toisaalta tapahtuu keskittymistä: alueille siirtyvä sosiaalihuollon korkeakoulutettu henkilöstö kuuluu lähes  kokonaan Jukon edustamaan henkilöstöön</a:t>
            </a:r>
          </a:p>
          <a:p>
            <a:endParaRPr lang="fi-FI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F2A93189-585B-4D13-A94C-70F9D1F84374}"/>
              </a:ext>
            </a:extLst>
          </p:cNvPr>
          <p:cNvSpPr txBox="1"/>
          <p:nvPr/>
        </p:nvSpPr>
        <p:spPr>
          <a:xfrm>
            <a:off x="3305175" y="6248401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/>
              <a:t>Talentia Kari Matela 13.1.2022</a:t>
            </a:r>
          </a:p>
        </p:txBody>
      </p:sp>
    </p:spTree>
    <p:extLst>
      <p:ext uri="{BB962C8B-B14F-4D97-AF65-F5344CB8AC3E}">
        <p14:creationId xmlns:p14="http://schemas.microsoft.com/office/powerpoint/2010/main" val="298109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F66B3E-A987-4F8D-A27C-C0FBE2BCD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ASIANTUNTEMUSTA TARVITAAN JO VALMISTELUVAIHEESSA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6031C0-0013-4D4C-BD25-7C5D53A00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Sosiaalihuollon edustus ja asiantuntemus on välttämätön jo suunnitteluvaiheessa; hyve-alueen johtamisjärjestelmän kaikille organisaatiotasoille on saatava alan osaajia</a:t>
            </a:r>
          </a:p>
          <a:p>
            <a:r>
              <a:rPr lang="fi-FI" dirty="0"/>
              <a:t>Alaa tuntevien luottamusmiesten/pääluottamusmiesten saaminen alueille tärkeää sekä perinteisen edunvalvonnan että hyve-alueilla tapahtuvan strategisen suunnittelun kannalta</a:t>
            </a:r>
          </a:p>
          <a:p>
            <a:endParaRPr lang="fi-FI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A2B94015-889C-462D-BA95-AD823262C061}"/>
              </a:ext>
            </a:extLst>
          </p:cNvPr>
          <p:cNvSpPr txBox="1"/>
          <p:nvPr/>
        </p:nvSpPr>
        <p:spPr>
          <a:xfrm>
            <a:off x="3343275" y="622566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/>
              <a:t>Talentia Kari Matela 13.1.2022</a:t>
            </a:r>
          </a:p>
        </p:txBody>
      </p:sp>
    </p:spTree>
    <p:extLst>
      <p:ext uri="{BB962C8B-B14F-4D97-AF65-F5344CB8AC3E}">
        <p14:creationId xmlns:p14="http://schemas.microsoft.com/office/powerpoint/2010/main" val="139999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CF41FC-3AEA-4FD6-B958-C6345AB41C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30480" y="934349"/>
            <a:ext cx="6228521" cy="1171576"/>
          </a:xfrm>
        </p:spPr>
        <p:txBody>
          <a:bodyPr/>
          <a:lstStyle/>
          <a:p>
            <a:pPr algn="l"/>
            <a:r>
              <a:rPr lang="fi-FI" dirty="0"/>
              <a:t>Sosiaalipalveluiden organisaatio ja johtaminen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7B8BA92-C503-4D7B-88E3-7055B2AD2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8130" y="2647951"/>
            <a:ext cx="6228521" cy="2212286"/>
          </a:xfrm>
        </p:spPr>
        <p:txBody>
          <a:bodyPr>
            <a:normAutofit fontScale="925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i-FI" dirty="0"/>
              <a:t>Keski- ja ylimmän johdon perehtyneisyysvaatimus sama kuin terveydenhuollossa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i-FI" dirty="0"/>
              <a:t>Lainsäädäntö ei tarkoin määrittele johtamistasoja tai johtajilta edellytettävää koulutusta tai perehtyneisyyttä; asia jää alueellisesti ratkaistavaksi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E6DA481-E696-40B6-9474-E985E106A1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400" dirty="0"/>
              <a:t>Talentia Kari Matela 13.1.2022</a:t>
            </a:r>
          </a:p>
        </p:txBody>
      </p:sp>
    </p:spTree>
    <p:extLst>
      <p:ext uri="{BB962C8B-B14F-4D97-AF65-F5344CB8AC3E}">
        <p14:creationId xmlns:p14="http://schemas.microsoft.com/office/powerpoint/2010/main" val="423376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910B6A-598F-49C6-B939-04C291492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TALENTIA TEKEE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1B12C4E-A581-4DBD-9CD8-129336CB4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Luottamusmiesvalmennuskurssit vuonna 2022</a:t>
            </a:r>
          </a:p>
          <a:p>
            <a:r>
              <a:rPr lang="fi-FI" dirty="0"/>
              <a:t>Lm-koulutukset, webinaarit</a:t>
            </a:r>
          </a:p>
          <a:p>
            <a:r>
              <a:rPr lang="fi-FI" dirty="0"/>
              <a:t>Suora tuki ja info jäsenille ja jäsenyhdistyksille</a:t>
            </a:r>
          </a:p>
          <a:p>
            <a:r>
              <a:rPr lang="fi-FI" dirty="0"/>
              <a:t>Yhteistyö Jukon ja </a:t>
            </a:r>
            <a:r>
              <a:rPr lang="fi-FI" dirty="0" err="1"/>
              <a:t>jukolaisten</a:t>
            </a:r>
            <a:r>
              <a:rPr lang="fi-FI" dirty="0"/>
              <a:t> liittojen/luottamusmiesten kanssa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E95E67B5-6ADE-434A-9C27-D2F837CD7164}"/>
              </a:ext>
            </a:extLst>
          </p:cNvPr>
          <p:cNvSpPr txBox="1"/>
          <p:nvPr/>
        </p:nvSpPr>
        <p:spPr>
          <a:xfrm>
            <a:off x="3362325" y="620661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/>
              <a:t>Talentia Kari Matela 13.1.2022</a:t>
            </a:r>
          </a:p>
        </p:txBody>
      </p:sp>
    </p:spTree>
    <p:extLst>
      <p:ext uri="{BB962C8B-B14F-4D97-AF65-F5344CB8AC3E}">
        <p14:creationId xmlns:p14="http://schemas.microsoft.com/office/powerpoint/2010/main" val="4319046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Talentia">
      <a:dk1>
        <a:srgbClr val="000000"/>
      </a:dk1>
      <a:lt1>
        <a:srgbClr val="FFFFFF"/>
      </a:lt1>
      <a:dk2>
        <a:srgbClr val="31B5B9"/>
      </a:dk2>
      <a:lt2>
        <a:srgbClr val="EEECE1"/>
      </a:lt2>
      <a:accent1>
        <a:srgbClr val="885994"/>
      </a:accent1>
      <a:accent2>
        <a:srgbClr val="D21C5A"/>
      </a:accent2>
      <a:accent3>
        <a:srgbClr val="ABB529"/>
      </a:accent3>
      <a:accent4>
        <a:srgbClr val="F3B826"/>
      </a:accent4>
      <a:accent5>
        <a:srgbClr val="B5B5B4"/>
      </a:accent5>
      <a:accent6>
        <a:srgbClr val="898A89"/>
      </a:accent6>
      <a:hlink>
        <a:srgbClr val="D21C5A"/>
      </a:hlink>
      <a:folHlink>
        <a:srgbClr val="89599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lentia_esityspohja" id="{196C60D3-1C78-A141-A4FE-E71D033C96BB}" vid="{53589266-F25E-604C-92C0-E2BB9D7C1D2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156</Words>
  <Application>Microsoft Office PowerPoint</Application>
  <PresentationFormat>Laajakuva</PresentationFormat>
  <Paragraphs>19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1_Office-teema</vt:lpstr>
      <vt:lpstr>JUKON EDUNVALVONTA-ASEMA HYVINVOINTIALUEILLA</vt:lpstr>
      <vt:lpstr>ASIANTUNTEMUSTA TARVITAAN JO VALMISTELUVAIHEESSA</vt:lpstr>
      <vt:lpstr>Sosiaalipalveluiden organisaatio ja johtaminen</vt:lpstr>
      <vt:lpstr>MITÄ TALENTIA TEKEE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SIPULIPIHVI ILMAN SIPULIA – ELI SOTE –UUDISTUS ILMAN SOSIAALIHUOLLON HAHMOTTAMISTA</dc:title>
  <dc:creator>Kari Matela</dc:creator>
  <cp:lastModifiedBy>Tuula Kylli</cp:lastModifiedBy>
  <cp:revision>9</cp:revision>
  <dcterms:created xsi:type="dcterms:W3CDTF">2022-01-11T12:41:56Z</dcterms:created>
  <dcterms:modified xsi:type="dcterms:W3CDTF">2022-01-14T07:10:26Z</dcterms:modified>
</cp:coreProperties>
</file>