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3685" r:id="rId5"/>
    <p:sldMasterId id="2147483695" r:id="rId6"/>
  </p:sldMasterIdLst>
  <p:notesMasterIdLst>
    <p:notesMasterId r:id="rId18"/>
  </p:notesMasterIdLst>
  <p:handoutMasterIdLst>
    <p:handoutMasterId r:id="rId19"/>
  </p:handoutMasterIdLst>
  <p:sldIdLst>
    <p:sldId id="256" r:id="rId7"/>
    <p:sldId id="263" r:id="rId8"/>
    <p:sldId id="272" r:id="rId9"/>
    <p:sldId id="273" r:id="rId10"/>
    <p:sldId id="275" r:id="rId11"/>
    <p:sldId id="274" r:id="rId12"/>
    <p:sldId id="276" r:id="rId13"/>
    <p:sldId id="267" r:id="rId14"/>
    <p:sldId id="294" r:id="rId15"/>
    <p:sldId id="264" r:id="rId16"/>
    <p:sldId id="39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794667-6EC8-4040-960F-703C465FD47B}" v="27" dt="2022-01-13T07:25:26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19537-EEF3-4B94-BFD5-CD79D2A86052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i-FI"/>
        </a:p>
      </dgm:t>
    </dgm:pt>
    <dgm:pt modelId="{E2A1930A-746D-4AC0-AFAB-398AA3B49C28}">
      <dgm:prSet phldrT="[Teksti]"/>
      <dgm:spPr>
        <a:solidFill>
          <a:schemeClr val="accent4"/>
        </a:solidFill>
      </dgm:spPr>
      <dgm:t>
        <a:bodyPr/>
        <a:lstStyle/>
        <a:p>
          <a:r>
            <a:rPr lang="fi-FI" b="0" cap="none" spc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Osaaminen</a:t>
          </a:r>
        </a:p>
      </dgm:t>
    </dgm:pt>
    <dgm:pt modelId="{8215DBB0-E6A1-437B-A69F-22CACAB5868A}" type="parTrans" cxnId="{03323ECA-80B5-496E-B394-950B540A0825}">
      <dgm:prSet/>
      <dgm:spPr/>
      <dgm:t>
        <a:bodyPr/>
        <a:lstStyle/>
        <a:p>
          <a:endParaRPr lang="fi-FI"/>
        </a:p>
      </dgm:t>
    </dgm:pt>
    <dgm:pt modelId="{A2FB5BEB-1A54-4830-A4EC-6E2D8D6161EA}" type="sibTrans" cxnId="{03323ECA-80B5-496E-B394-950B540A0825}">
      <dgm:prSet/>
      <dgm:spPr/>
      <dgm:t>
        <a:bodyPr/>
        <a:lstStyle/>
        <a:p>
          <a:endParaRPr lang="fi-FI"/>
        </a:p>
      </dgm:t>
    </dgm:pt>
    <dgm:pt modelId="{64235261-3FE8-4D07-B102-D8AEDD0BCDDB}">
      <dgm:prSet phldrT="[Teksti]"/>
      <dgm:spPr>
        <a:solidFill>
          <a:schemeClr val="accent2"/>
        </a:solidFill>
      </dgm:spPr>
      <dgm:t>
        <a:bodyPr/>
        <a:lstStyle/>
        <a:p>
          <a:r>
            <a:rPr lang="fi-FI" b="0" cap="none" spc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Asiakasturvallisuus</a:t>
          </a:r>
          <a:endParaRPr lang="fi-FI"/>
        </a:p>
      </dgm:t>
    </dgm:pt>
    <dgm:pt modelId="{DD6AFFD4-1967-4696-87DD-102B4F1C4C21}" type="parTrans" cxnId="{70DB2337-1021-49DA-A7D6-3F3648200A43}">
      <dgm:prSet/>
      <dgm:spPr/>
      <dgm:t>
        <a:bodyPr/>
        <a:lstStyle/>
        <a:p>
          <a:endParaRPr lang="fi-FI"/>
        </a:p>
      </dgm:t>
    </dgm:pt>
    <dgm:pt modelId="{444B1F04-0203-4EA2-A949-0F42C4634688}" type="sibTrans" cxnId="{70DB2337-1021-49DA-A7D6-3F3648200A43}">
      <dgm:prSet/>
      <dgm:spPr/>
      <dgm:t>
        <a:bodyPr/>
        <a:lstStyle/>
        <a:p>
          <a:endParaRPr lang="fi-FI"/>
        </a:p>
      </dgm:t>
    </dgm:pt>
    <dgm:pt modelId="{01B24C1F-C428-4862-8A22-6021B601772E}">
      <dgm:prSet phldrT="[Teksti]"/>
      <dgm:spPr>
        <a:solidFill>
          <a:schemeClr val="accent1"/>
        </a:solidFill>
      </dgm:spPr>
      <dgm:t>
        <a:bodyPr/>
        <a:lstStyle/>
        <a:p>
          <a:r>
            <a:rPr lang="fi-FI" b="0" cap="none" spc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Lainsäädäntö</a:t>
          </a:r>
          <a:endParaRPr lang="fi-FI"/>
        </a:p>
      </dgm:t>
    </dgm:pt>
    <dgm:pt modelId="{EA4E053A-DFAE-42BD-A4BD-516C09157A13}" type="parTrans" cxnId="{09441795-80EB-4085-A0C5-7E826487DDC5}">
      <dgm:prSet/>
      <dgm:spPr/>
      <dgm:t>
        <a:bodyPr/>
        <a:lstStyle/>
        <a:p>
          <a:endParaRPr lang="fi-FI"/>
        </a:p>
      </dgm:t>
    </dgm:pt>
    <dgm:pt modelId="{D2890A33-4E4D-4E3B-95DA-2D66464C2F11}" type="sibTrans" cxnId="{09441795-80EB-4085-A0C5-7E826487DDC5}">
      <dgm:prSet/>
      <dgm:spPr/>
      <dgm:t>
        <a:bodyPr/>
        <a:lstStyle/>
        <a:p>
          <a:endParaRPr lang="fi-FI"/>
        </a:p>
      </dgm:t>
    </dgm:pt>
    <dgm:pt modelId="{BD170A4D-5E7C-4EF0-882D-3D389657889D}">
      <dgm:prSet phldrT="[Teksti]"/>
      <dgm:spPr/>
      <dgm:t>
        <a:bodyPr/>
        <a:lstStyle/>
        <a:p>
          <a:r>
            <a:rPr lang="fi-FI" b="0" cap="none" spc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Työyhteisöt ja urat</a:t>
          </a:r>
          <a:endParaRPr lang="fi-FI"/>
        </a:p>
      </dgm:t>
    </dgm:pt>
    <dgm:pt modelId="{39975AA4-4F0D-45F6-85A3-3222385606A2}" type="parTrans" cxnId="{10B2C980-4589-44C4-A927-BC08590D9C3E}">
      <dgm:prSet/>
      <dgm:spPr/>
      <dgm:t>
        <a:bodyPr/>
        <a:lstStyle/>
        <a:p>
          <a:endParaRPr lang="fi-FI"/>
        </a:p>
      </dgm:t>
    </dgm:pt>
    <dgm:pt modelId="{5095BB5B-0070-47FF-A9A4-7D94C2DFBDAD}" type="sibTrans" cxnId="{10B2C980-4589-44C4-A927-BC08590D9C3E}">
      <dgm:prSet/>
      <dgm:spPr/>
      <dgm:t>
        <a:bodyPr/>
        <a:lstStyle/>
        <a:p>
          <a:endParaRPr lang="fi-FI"/>
        </a:p>
      </dgm:t>
    </dgm:pt>
    <dgm:pt modelId="{691FB61F-80E7-4C8C-8068-36615303E505}" type="pres">
      <dgm:prSet presAssocID="{33219537-EEF3-4B94-BFD5-CD79D2A86052}" presName="diagram" presStyleCnt="0">
        <dgm:presLayoutVars>
          <dgm:dir/>
          <dgm:resizeHandles val="exact"/>
        </dgm:presLayoutVars>
      </dgm:prSet>
      <dgm:spPr/>
    </dgm:pt>
    <dgm:pt modelId="{8F2CDC61-DC99-400A-B274-9C90F738E4E3}" type="pres">
      <dgm:prSet presAssocID="{E2A1930A-746D-4AC0-AFAB-398AA3B49C28}" presName="node" presStyleLbl="node1" presStyleIdx="0" presStyleCnt="4" custLinFactNeighborX="3278" custLinFactNeighborY="-10000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A29FB670-5DA8-424E-8595-2E91669A32FE}" type="pres">
      <dgm:prSet presAssocID="{A2FB5BEB-1A54-4830-A4EC-6E2D8D6161EA}" presName="sibTrans" presStyleCnt="0"/>
      <dgm:spPr/>
    </dgm:pt>
    <dgm:pt modelId="{7109431B-741D-4F15-AC48-5D3C83C3FA6F}" type="pres">
      <dgm:prSet presAssocID="{64235261-3FE8-4D07-B102-D8AEDD0BCDDB}" presName="node" presStyleLbl="node1" presStyleIdx="1" presStyleCnt="4" custScaleX="97955" custLinFactNeighborX="-1316" custLinFactNeighborY="-7268">
        <dgm:presLayoutVars>
          <dgm:bulletEnabled val="1"/>
        </dgm:presLayoutVars>
      </dgm:prSet>
      <dgm:spPr>
        <a:prstGeom prst="roundRect">
          <a:avLst/>
        </a:prstGeom>
      </dgm:spPr>
    </dgm:pt>
    <dgm:pt modelId="{1E4A97D0-270A-41FE-B6DA-1FB76ED2715F}" type="pres">
      <dgm:prSet presAssocID="{444B1F04-0203-4EA2-A949-0F42C4634688}" presName="sibTrans" presStyleCnt="0"/>
      <dgm:spPr/>
    </dgm:pt>
    <dgm:pt modelId="{A678FB8B-CA7B-46DA-B670-2A5CA5044EF5}" type="pres">
      <dgm:prSet presAssocID="{01B24C1F-C428-4862-8A22-6021B601772E}" presName="node" presStyleLbl="node1" presStyleIdx="2" presStyleCnt="4" custLinFactNeighborX="-4588" custLinFactNeighborY="-3488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CD9C6A69-E89C-483F-96CB-BA9FA3C669B9}" type="pres">
      <dgm:prSet presAssocID="{D2890A33-4E4D-4E3B-95DA-2D66464C2F11}" presName="sibTrans" presStyleCnt="0"/>
      <dgm:spPr/>
    </dgm:pt>
    <dgm:pt modelId="{EE2F10DB-748E-4C82-BBB5-9F98145F3C25}" type="pres">
      <dgm:prSet presAssocID="{BD170A4D-5E7C-4EF0-882D-3D389657889D}" presName="node" presStyleLbl="node1" presStyleIdx="3" presStyleCnt="4" custLinFactNeighborX="-7876" custLinFactNeighborY="-1032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F4C30B0E-8799-48F9-BCAB-33313ED2D165}" type="presOf" srcId="{64235261-3FE8-4D07-B102-D8AEDD0BCDDB}" destId="{7109431B-741D-4F15-AC48-5D3C83C3FA6F}" srcOrd="0" destOrd="0" presId="urn:microsoft.com/office/officeart/2005/8/layout/default"/>
    <dgm:cxn modelId="{70DB2337-1021-49DA-A7D6-3F3648200A43}" srcId="{33219537-EEF3-4B94-BFD5-CD79D2A86052}" destId="{64235261-3FE8-4D07-B102-D8AEDD0BCDDB}" srcOrd="1" destOrd="0" parTransId="{DD6AFFD4-1967-4696-87DD-102B4F1C4C21}" sibTransId="{444B1F04-0203-4EA2-A949-0F42C4634688}"/>
    <dgm:cxn modelId="{4DC73A56-CA63-49DB-B074-35E299EBB246}" type="presOf" srcId="{BD170A4D-5E7C-4EF0-882D-3D389657889D}" destId="{EE2F10DB-748E-4C82-BBB5-9F98145F3C25}" srcOrd="0" destOrd="0" presId="urn:microsoft.com/office/officeart/2005/8/layout/default"/>
    <dgm:cxn modelId="{10B2C980-4589-44C4-A927-BC08590D9C3E}" srcId="{33219537-EEF3-4B94-BFD5-CD79D2A86052}" destId="{BD170A4D-5E7C-4EF0-882D-3D389657889D}" srcOrd="3" destOrd="0" parTransId="{39975AA4-4F0D-45F6-85A3-3222385606A2}" sibTransId="{5095BB5B-0070-47FF-A9A4-7D94C2DFBDAD}"/>
    <dgm:cxn modelId="{07FA0088-38FE-4BEE-AF42-DA1F83C9C6BD}" type="presOf" srcId="{01B24C1F-C428-4862-8A22-6021B601772E}" destId="{A678FB8B-CA7B-46DA-B670-2A5CA5044EF5}" srcOrd="0" destOrd="0" presId="urn:microsoft.com/office/officeart/2005/8/layout/default"/>
    <dgm:cxn modelId="{09441795-80EB-4085-A0C5-7E826487DDC5}" srcId="{33219537-EEF3-4B94-BFD5-CD79D2A86052}" destId="{01B24C1F-C428-4862-8A22-6021B601772E}" srcOrd="2" destOrd="0" parTransId="{EA4E053A-DFAE-42BD-A4BD-516C09157A13}" sibTransId="{D2890A33-4E4D-4E3B-95DA-2D66464C2F11}"/>
    <dgm:cxn modelId="{03323ECA-80B5-496E-B394-950B540A0825}" srcId="{33219537-EEF3-4B94-BFD5-CD79D2A86052}" destId="{E2A1930A-746D-4AC0-AFAB-398AA3B49C28}" srcOrd="0" destOrd="0" parTransId="{8215DBB0-E6A1-437B-A69F-22CACAB5868A}" sibTransId="{A2FB5BEB-1A54-4830-A4EC-6E2D8D6161EA}"/>
    <dgm:cxn modelId="{C29D3CD9-860A-43D6-AD4E-2297D4BDDD55}" type="presOf" srcId="{E2A1930A-746D-4AC0-AFAB-398AA3B49C28}" destId="{8F2CDC61-DC99-400A-B274-9C90F738E4E3}" srcOrd="0" destOrd="0" presId="urn:microsoft.com/office/officeart/2005/8/layout/default"/>
    <dgm:cxn modelId="{297125DE-D4DD-4F38-9E97-D6F68F4B1F03}" type="presOf" srcId="{33219537-EEF3-4B94-BFD5-CD79D2A86052}" destId="{691FB61F-80E7-4C8C-8068-36615303E505}" srcOrd="0" destOrd="0" presId="urn:microsoft.com/office/officeart/2005/8/layout/default"/>
    <dgm:cxn modelId="{81D8A380-8FE3-425D-85D4-9D9284B0C24B}" type="presParOf" srcId="{691FB61F-80E7-4C8C-8068-36615303E505}" destId="{8F2CDC61-DC99-400A-B274-9C90F738E4E3}" srcOrd="0" destOrd="0" presId="urn:microsoft.com/office/officeart/2005/8/layout/default"/>
    <dgm:cxn modelId="{889E2BE4-8073-4830-A191-E7232DE41000}" type="presParOf" srcId="{691FB61F-80E7-4C8C-8068-36615303E505}" destId="{A29FB670-5DA8-424E-8595-2E91669A32FE}" srcOrd="1" destOrd="0" presId="urn:microsoft.com/office/officeart/2005/8/layout/default"/>
    <dgm:cxn modelId="{E9F4BEA8-3464-45AE-8A6B-FCD094CC8D88}" type="presParOf" srcId="{691FB61F-80E7-4C8C-8068-36615303E505}" destId="{7109431B-741D-4F15-AC48-5D3C83C3FA6F}" srcOrd="2" destOrd="0" presId="urn:microsoft.com/office/officeart/2005/8/layout/default"/>
    <dgm:cxn modelId="{1C57A3F4-7174-4984-9EAF-622A4E6B0781}" type="presParOf" srcId="{691FB61F-80E7-4C8C-8068-36615303E505}" destId="{1E4A97D0-270A-41FE-B6DA-1FB76ED2715F}" srcOrd="3" destOrd="0" presId="urn:microsoft.com/office/officeart/2005/8/layout/default"/>
    <dgm:cxn modelId="{33A1F917-50CF-4D55-AD55-77BD6B2A8D74}" type="presParOf" srcId="{691FB61F-80E7-4C8C-8068-36615303E505}" destId="{A678FB8B-CA7B-46DA-B670-2A5CA5044EF5}" srcOrd="4" destOrd="0" presId="urn:microsoft.com/office/officeart/2005/8/layout/default"/>
    <dgm:cxn modelId="{F8B3CD87-FBC5-43AC-A5D7-C97DF707E3D3}" type="presParOf" srcId="{691FB61F-80E7-4C8C-8068-36615303E505}" destId="{CD9C6A69-E89C-483F-96CB-BA9FA3C669B9}" srcOrd="5" destOrd="0" presId="urn:microsoft.com/office/officeart/2005/8/layout/default"/>
    <dgm:cxn modelId="{49C15ED0-CACA-45CE-8C88-951A9BC14C9C}" type="presParOf" srcId="{691FB61F-80E7-4C8C-8068-36615303E505}" destId="{EE2F10DB-748E-4C82-BBB5-9F98145F3C25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CDC61-DC99-400A-B274-9C90F738E4E3}">
      <dsp:nvSpPr>
        <dsp:cNvPr id="0" name=""/>
        <dsp:cNvSpPr/>
      </dsp:nvSpPr>
      <dsp:spPr>
        <a:xfrm>
          <a:off x="85893" y="698835"/>
          <a:ext cx="2600804" cy="1560482"/>
        </a:xfrm>
        <a:prstGeom prst="flowChartAlternateProcess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0" kern="1200" cap="none" spc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Osaaminen</a:t>
          </a:r>
        </a:p>
      </dsp:txBody>
      <dsp:txXfrm>
        <a:off x="162068" y="775010"/>
        <a:ext cx="2448454" cy="1408132"/>
      </dsp:txXfrm>
    </dsp:sp>
    <dsp:sp modelId="{7109431B-741D-4F15-AC48-5D3C83C3FA6F}">
      <dsp:nvSpPr>
        <dsp:cNvPr id="0" name=""/>
        <dsp:cNvSpPr/>
      </dsp:nvSpPr>
      <dsp:spPr>
        <a:xfrm>
          <a:off x="2827297" y="741467"/>
          <a:ext cx="2547617" cy="1560482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0" kern="1200" cap="none" spc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Asiakasturvallisuus</a:t>
          </a:r>
          <a:endParaRPr lang="fi-FI" sz="2200" kern="1200"/>
        </a:p>
      </dsp:txBody>
      <dsp:txXfrm>
        <a:off x="2903473" y="817643"/>
        <a:ext cx="2395265" cy="1408130"/>
      </dsp:txXfrm>
    </dsp:sp>
    <dsp:sp modelId="{A678FB8B-CA7B-46DA-B670-2A5CA5044EF5}">
      <dsp:nvSpPr>
        <dsp:cNvPr id="0" name=""/>
        <dsp:cNvSpPr/>
      </dsp:nvSpPr>
      <dsp:spPr>
        <a:xfrm>
          <a:off x="5549897" y="800454"/>
          <a:ext cx="2600804" cy="1560482"/>
        </a:xfrm>
        <a:prstGeom prst="flowChartAlternateProcess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0" kern="1200" cap="none" spc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Lainsäädäntö</a:t>
          </a:r>
          <a:endParaRPr lang="fi-FI" sz="2200" kern="1200"/>
        </a:p>
      </dsp:txBody>
      <dsp:txXfrm>
        <a:off x="5626072" y="876629"/>
        <a:ext cx="2448454" cy="1408132"/>
      </dsp:txXfrm>
    </dsp:sp>
    <dsp:sp modelId="{EE2F10DB-748E-4C82-BBB5-9F98145F3C25}">
      <dsp:nvSpPr>
        <dsp:cNvPr id="0" name=""/>
        <dsp:cNvSpPr/>
      </dsp:nvSpPr>
      <dsp:spPr>
        <a:xfrm>
          <a:off x="8325267" y="838779"/>
          <a:ext cx="2600804" cy="1560482"/>
        </a:xfrm>
        <a:prstGeom prst="flowChartAlternateProces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b="0" kern="1200" cap="none" spc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Työyhteisöt ja urat</a:t>
          </a:r>
          <a:endParaRPr lang="fi-FI" sz="2200" kern="1200"/>
        </a:p>
      </dsp:txBody>
      <dsp:txXfrm>
        <a:off x="8401442" y="914954"/>
        <a:ext cx="2448454" cy="1408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B7AAD13-36D4-A14C-BC3B-767AD244B2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86DE181-D7B4-0D4E-B475-5655DFCC0D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981BB-2D9D-5240-80E0-16E9541A94FB}" type="datetimeFigureOut">
              <a:rPr lang="fi-FI" smtClean="0"/>
              <a:t>14.1.2022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DC62E34-94AD-544C-9B9E-3118749487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7DF4E5B-35DE-C547-BE40-2037E1FB07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0D8E1-A8B5-6F4D-A761-EBADBAD0CE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4305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2D1F-AB84-B046-9159-93DC457FF077}" type="datetimeFigureOut">
              <a:rPr lang="fi-FI" smtClean="0"/>
              <a:t>14.1.2022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5723B-EECA-B145-B87C-835C7702B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84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5723B-EECA-B145-B87C-835C7702B3C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242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5723B-EECA-B145-B87C-835C7702B3C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88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5723B-EECA-B145-B87C-835C7702B3C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0758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5723B-EECA-B145-B87C-835C7702B3C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538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490C48F-7698-C74D-9493-834E74EE4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97"/>
            <a:ext cx="6400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130" y="1122364"/>
            <a:ext cx="6228521" cy="2306637"/>
          </a:xfrm>
        </p:spPr>
        <p:txBody>
          <a:bodyPr anchor="b">
            <a:normAutofit/>
          </a:bodyPr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8130" y="3602039"/>
            <a:ext cx="6228521" cy="1258197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93CD723-DA8D-4D64-9AE4-A8056A64A6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</a:p>
        </p:txBody>
      </p:sp>
    </p:spTree>
    <p:extLst>
      <p:ext uri="{BB962C8B-B14F-4D97-AF65-F5344CB8AC3E}">
        <p14:creationId xmlns:p14="http://schemas.microsoft.com/office/powerpoint/2010/main" val="419219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490C48F-7698-C74D-9493-834E74EE4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97"/>
            <a:ext cx="6400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130" y="1122364"/>
            <a:ext cx="6228521" cy="2306637"/>
          </a:xfrm>
        </p:spPr>
        <p:txBody>
          <a:bodyPr anchor="b">
            <a:normAutofit/>
          </a:bodyPr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8130" y="3602039"/>
            <a:ext cx="6228521" cy="1258197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7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8F630B9-4351-204A-8B7B-DC6468C60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91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130" y="1122364"/>
            <a:ext cx="6228521" cy="2306637"/>
          </a:xfrm>
        </p:spPr>
        <p:txBody>
          <a:bodyPr anchor="b">
            <a:normAutofit/>
          </a:bodyPr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8130" y="3602039"/>
            <a:ext cx="6228521" cy="1258197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99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DDED14BD-39AD-4545-AA88-38F8CF26F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9700" y="0"/>
            <a:ext cx="5702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692" y="1122364"/>
            <a:ext cx="5923721" cy="2306637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692" y="3602038"/>
            <a:ext cx="5923720" cy="131783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05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92" y="908052"/>
            <a:ext cx="654326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92" y="2450306"/>
            <a:ext cx="6543261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DA86D18-0533-D746-BDB3-EAB08CFF6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9400" y="0"/>
            <a:ext cx="556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4FC3B78-FECB-C04B-9103-9B3F94369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735"/>
          <a:stretch/>
        </p:blipFill>
        <p:spPr>
          <a:xfrm>
            <a:off x="6922516" y="0"/>
            <a:ext cx="51597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847" y="908052"/>
            <a:ext cx="636038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47" y="2450306"/>
            <a:ext cx="6360381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89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E3EE5EA-B4A4-4E4A-82D2-93BAB23DD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3596" y="4130190"/>
            <a:ext cx="3492500" cy="237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91" y="908052"/>
            <a:ext cx="9233452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92" y="2450306"/>
            <a:ext cx="9233451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36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92" y="908052"/>
            <a:ext cx="1113129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92" y="2450306"/>
            <a:ext cx="11131296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77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44" y="908052"/>
            <a:ext cx="11088624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2544" y="2372277"/>
            <a:ext cx="5181600" cy="34421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72277"/>
            <a:ext cx="5477256" cy="34421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96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576264"/>
            <a:ext cx="11109960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3455989"/>
            <a:ext cx="111099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89949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490C48F-7698-C74D-9493-834E74EE4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97"/>
            <a:ext cx="6400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130" y="1122364"/>
            <a:ext cx="6228521" cy="2306637"/>
          </a:xfrm>
        </p:spPr>
        <p:txBody>
          <a:bodyPr anchor="b">
            <a:normAutofit/>
          </a:bodyPr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8130" y="3602039"/>
            <a:ext cx="6228521" cy="1258197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93CD723-DA8D-4D64-9AE4-A8056A64A6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</a:p>
        </p:txBody>
      </p:sp>
    </p:spTree>
    <p:extLst>
      <p:ext uri="{BB962C8B-B14F-4D97-AF65-F5344CB8AC3E}">
        <p14:creationId xmlns:p14="http://schemas.microsoft.com/office/powerpoint/2010/main" val="375604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8F630B9-4351-204A-8B7B-DC6468C60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91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130" y="1122364"/>
            <a:ext cx="6228521" cy="2306637"/>
          </a:xfrm>
        </p:spPr>
        <p:txBody>
          <a:bodyPr anchor="b">
            <a:normAutofit/>
          </a:bodyPr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8130" y="3602039"/>
            <a:ext cx="6228521" cy="1258197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5B568C4-31AB-4B43-B20F-03E41A8BD6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</a:p>
        </p:txBody>
      </p:sp>
    </p:spTree>
    <p:extLst>
      <p:ext uri="{BB962C8B-B14F-4D97-AF65-F5344CB8AC3E}">
        <p14:creationId xmlns:p14="http://schemas.microsoft.com/office/powerpoint/2010/main" val="1222485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8F630B9-4351-204A-8B7B-DC6468C60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91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130" y="1122364"/>
            <a:ext cx="6228521" cy="2306637"/>
          </a:xfrm>
        </p:spPr>
        <p:txBody>
          <a:bodyPr anchor="b">
            <a:normAutofit/>
          </a:bodyPr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8130" y="3602039"/>
            <a:ext cx="6228521" cy="1258197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5B568C4-31AB-4B43-B20F-03E41A8BD6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</a:p>
        </p:txBody>
      </p:sp>
    </p:spTree>
    <p:extLst>
      <p:ext uri="{BB962C8B-B14F-4D97-AF65-F5344CB8AC3E}">
        <p14:creationId xmlns:p14="http://schemas.microsoft.com/office/powerpoint/2010/main" val="2279174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DDED14BD-39AD-4545-AA88-38F8CF26F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9700" y="0"/>
            <a:ext cx="5702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692" y="1122364"/>
            <a:ext cx="5923721" cy="2306637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692" y="3602038"/>
            <a:ext cx="5923720" cy="131783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F3F73A9-7C5B-4947-934D-FC0B66C8B0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</a:p>
        </p:txBody>
      </p:sp>
    </p:spTree>
    <p:extLst>
      <p:ext uri="{BB962C8B-B14F-4D97-AF65-F5344CB8AC3E}">
        <p14:creationId xmlns:p14="http://schemas.microsoft.com/office/powerpoint/2010/main" val="2594474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92" y="908052"/>
            <a:ext cx="654326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92" y="2450306"/>
            <a:ext cx="6543261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DA86D18-0533-D746-BDB3-EAB08CFF6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9400" y="0"/>
            <a:ext cx="5562600" cy="685800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06D714-25FC-482E-B04C-8C5DD3B6B7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</a:p>
        </p:txBody>
      </p:sp>
    </p:spTree>
    <p:extLst>
      <p:ext uri="{BB962C8B-B14F-4D97-AF65-F5344CB8AC3E}">
        <p14:creationId xmlns:p14="http://schemas.microsoft.com/office/powerpoint/2010/main" val="3005258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4FC3B78-FECB-C04B-9103-9B3F94369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735"/>
          <a:stretch/>
        </p:blipFill>
        <p:spPr>
          <a:xfrm>
            <a:off x="6922516" y="0"/>
            <a:ext cx="51597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847" y="908052"/>
            <a:ext cx="636038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47" y="2450306"/>
            <a:ext cx="6360381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B8BFA0F-3E2E-4A03-98AB-34AAA85DC9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</a:p>
        </p:txBody>
      </p:sp>
    </p:spTree>
    <p:extLst>
      <p:ext uri="{BB962C8B-B14F-4D97-AF65-F5344CB8AC3E}">
        <p14:creationId xmlns:p14="http://schemas.microsoft.com/office/powerpoint/2010/main" val="2686112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E3EE5EA-B4A4-4E4A-82D2-93BAB23DD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3596" y="4130190"/>
            <a:ext cx="3492500" cy="237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91" y="908052"/>
            <a:ext cx="9233452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92" y="2450306"/>
            <a:ext cx="9233451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69F0EB4-50DF-449F-A36A-E55DF5094D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</a:p>
        </p:txBody>
      </p:sp>
    </p:spTree>
    <p:extLst>
      <p:ext uri="{BB962C8B-B14F-4D97-AF65-F5344CB8AC3E}">
        <p14:creationId xmlns:p14="http://schemas.microsoft.com/office/powerpoint/2010/main" val="470598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92" y="908052"/>
            <a:ext cx="1113129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92" y="2450306"/>
            <a:ext cx="11131296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6299D79-E6AD-4E11-9E15-7C044D00EF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</a:p>
        </p:txBody>
      </p:sp>
    </p:spTree>
    <p:extLst>
      <p:ext uri="{BB962C8B-B14F-4D97-AF65-F5344CB8AC3E}">
        <p14:creationId xmlns:p14="http://schemas.microsoft.com/office/powerpoint/2010/main" val="1528302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44" y="908052"/>
            <a:ext cx="11088624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2544" y="2372277"/>
            <a:ext cx="5181600" cy="34421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72277"/>
            <a:ext cx="5477256" cy="34421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80DC9B-00C1-4E60-802F-CBB12C4790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</a:p>
        </p:txBody>
      </p:sp>
    </p:spTree>
    <p:extLst>
      <p:ext uri="{BB962C8B-B14F-4D97-AF65-F5344CB8AC3E}">
        <p14:creationId xmlns:p14="http://schemas.microsoft.com/office/powerpoint/2010/main" val="2594801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576264"/>
            <a:ext cx="11109960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3455989"/>
            <a:ext cx="111099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BA199D-B31C-4A6E-BC16-55232AC281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</a:p>
        </p:txBody>
      </p:sp>
    </p:spTree>
    <p:extLst>
      <p:ext uri="{BB962C8B-B14F-4D97-AF65-F5344CB8AC3E}">
        <p14:creationId xmlns:p14="http://schemas.microsoft.com/office/powerpoint/2010/main" val="4124261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Jaana Manssila 13.1.2022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22B-7E1B-DB4D-A9EE-8DDB3360A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294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Jaana Manssila 13.1.2022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722B-7E1B-DB4D-A9EE-8DDB3360A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DDED14BD-39AD-4545-AA88-38F8CF26F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9700" y="0"/>
            <a:ext cx="5702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692" y="1122364"/>
            <a:ext cx="5923721" cy="2306637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692" y="3602038"/>
            <a:ext cx="5923720" cy="131783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F3F73A9-7C5B-4947-934D-FC0B66C8B0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</a:p>
        </p:txBody>
      </p:sp>
    </p:spTree>
    <p:extLst>
      <p:ext uri="{BB962C8B-B14F-4D97-AF65-F5344CB8AC3E}">
        <p14:creationId xmlns:p14="http://schemas.microsoft.com/office/powerpoint/2010/main" val="199358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92" y="908052"/>
            <a:ext cx="654326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92" y="2450306"/>
            <a:ext cx="6543261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DA86D18-0533-D746-BDB3-EAB08CFF6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9400" y="0"/>
            <a:ext cx="5562600" cy="685800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06D714-25FC-482E-B04C-8C5DD3B6B7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</a:p>
        </p:txBody>
      </p:sp>
    </p:spTree>
    <p:extLst>
      <p:ext uri="{BB962C8B-B14F-4D97-AF65-F5344CB8AC3E}">
        <p14:creationId xmlns:p14="http://schemas.microsoft.com/office/powerpoint/2010/main" val="239370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4FC3B78-FECB-C04B-9103-9B3F94369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735"/>
          <a:stretch/>
        </p:blipFill>
        <p:spPr>
          <a:xfrm>
            <a:off x="6922516" y="0"/>
            <a:ext cx="51597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847" y="908052"/>
            <a:ext cx="636038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47" y="2450306"/>
            <a:ext cx="6360381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B8BFA0F-3E2E-4A03-98AB-34AAA85DC9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</a:p>
        </p:txBody>
      </p:sp>
    </p:spTree>
    <p:extLst>
      <p:ext uri="{BB962C8B-B14F-4D97-AF65-F5344CB8AC3E}">
        <p14:creationId xmlns:p14="http://schemas.microsoft.com/office/powerpoint/2010/main" val="192800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E3EE5EA-B4A4-4E4A-82D2-93BAB23DD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3596" y="4130190"/>
            <a:ext cx="3492500" cy="237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91" y="908052"/>
            <a:ext cx="9233452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92" y="2450306"/>
            <a:ext cx="9233451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69F0EB4-50DF-449F-A36A-E55DF5094D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</a:p>
        </p:txBody>
      </p:sp>
    </p:spTree>
    <p:extLst>
      <p:ext uri="{BB962C8B-B14F-4D97-AF65-F5344CB8AC3E}">
        <p14:creationId xmlns:p14="http://schemas.microsoft.com/office/powerpoint/2010/main" val="341275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92" y="908052"/>
            <a:ext cx="1113129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92" y="2450306"/>
            <a:ext cx="11131296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6299D79-E6AD-4E11-9E15-7C044D00EF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</a:p>
        </p:txBody>
      </p:sp>
    </p:spTree>
    <p:extLst>
      <p:ext uri="{BB962C8B-B14F-4D97-AF65-F5344CB8AC3E}">
        <p14:creationId xmlns:p14="http://schemas.microsoft.com/office/powerpoint/2010/main" val="126867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44" y="908052"/>
            <a:ext cx="11088624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2544" y="2372277"/>
            <a:ext cx="5181600" cy="34421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72277"/>
            <a:ext cx="5477256" cy="34421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80DC9B-00C1-4E60-802F-CBB12C4790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</a:p>
        </p:txBody>
      </p:sp>
    </p:spTree>
    <p:extLst>
      <p:ext uri="{BB962C8B-B14F-4D97-AF65-F5344CB8AC3E}">
        <p14:creationId xmlns:p14="http://schemas.microsoft.com/office/powerpoint/2010/main" val="10912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576264"/>
            <a:ext cx="11109960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3455989"/>
            <a:ext cx="111099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BA199D-B31C-4A6E-BC16-55232AC281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</a:p>
        </p:txBody>
      </p:sp>
    </p:spTree>
    <p:extLst>
      <p:ext uri="{BB962C8B-B14F-4D97-AF65-F5344CB8AC3E}">
        <p14:creationId xmlns:p14="http://schemas.microsoft.com/office/powerpoint/2010/main" val="402068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5592" y="908052"/>
            <a:ext cx="111312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592" y="2450306"/>
            <a:ext cx="11131296" cy="3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D1277FA-4D87-A04D-B880-FBE2B18E1F5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6007100"/>
            <a:ext cx="12192000" cy="85090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7ABC25-EF33-4C2C-AEE9-BF6E483B0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Jaana Manssila 13.1.2022</a:t>
            </a:r>
          </a:p>
        </p:txBody>
      </p:sp>
    </p:spTree>
    <p:extLst>
      <p:ext uri="{BB962C8B-B14F-4D97-AF65-F5344CB8AC3E}">
        <p14:creationId xmlns:p14="http://schemas.microsoft.com/office/powerpoint/2010/main" val="2998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0" r:id="rId3"/>
    <p:sldLayoutId id="2147483662" r:id="rId4"/>
    <p:sldLayoutId id="2147483673" r:id="rId5"/>
    <p:sldLayoutId id="2147483674" r:id="rId6"/>
    <p:sldLayoutId id="2147483672" r:id="rId7"/>
    <p:sldLayoutId id="2147483664" r:id="rId8"/>
    <p:sldLayoutId id="2147483663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5592" y="908052"/>
            <a:ext cx="111312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592" y="2450306"/>
            <a:ext cx="11131296" cy="3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D1277FA-4D87-A04D-B880-FBE2B18E1F5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6007100"/>
            <a:ext cx="12192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5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5592" y="908052"/>
            <a:ext cx="111312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592" y="2450306"/>
            <a:ext cx="11131296" cy="3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D1277FA-4D87-A04D-B880-FBE2B18E1F5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007100"/>
            <a:ext cx="12192000" cy="85090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7ABC25-EF33-4C2C-AEE9-BF6E483B0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Jaana Manssila 13.1.2022</a:t>
            </a:r>
          </a:p>
        </p:txBody>
      </p:sp>
    </p:spTree>
    <p:extLst>
      <p:ext uri="{BB962C8B-B14F-4D97-AF65-F5344CB8AC3E}">
        <p14:creationId xmlns:p14="http://schemas.microsoft.com/office/powerpoint/2010/main" val="187578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5963F2-C692-C043-B180-4BA992D70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8130" y="1122364"/>
            <a:ext cx="6261420" cy="1516061"/>
          </a:xfrm>
        </p:spPr>
        <p:txBody>
          <a:bodyPr>
            <a:normAutofit/>
          </a:bodyPr>
          <a:lstStyle/>
          <a:p>
            <a:r>
              <a:rPr lang="fi-FI" b="1">
                <a:cs typeface="Calibri"/>
              </a:rPr>
              <a:t> </a:t>
            </a:r>
            <a:endParaRPr lang="fi-FI" b="1" dirty="0">
              <a:cs typeface="Calibri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6E1F939-525C-A940-B1CB-04C653D5C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0878C89-B4BE-4552-9D4D-1EBB1706F7CB}"/>
              </a:ext>
            </a:extLst>
          </p:cNvPr>
          <p:cNvSpPr txBox="1"/>
          <p:nvPr/>
        </p:nvSpPr>
        <p:spPr>
          <a:xfrm>
            <a:off x="6000108" y="1122364"/>
            <a:ext cx="573298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600" b="1" dirty="0">
                <a:latin typeface="+mj-lt"/>
              </a:rPr>
              <a:t>Kommenttipuheenvuoro - sosiaali- ja terveydenhuollon ammattihenkilölakien merkitys yhteistyössä ja asiakasturvallisuus </a:t>
            </a:r>
          </a:p>
          <a:p>
            <a:endParaRPr lang="fi-FI" sz="3600" dirty="0">
              <a:latin typeface="+mj-lt"/>
            </a:endParaRPr>
          </a:p>
          <a:p>
            <a:r>
              <a:rPr lang="fi-FI" sz="3200" dirty="0">
                <a:latin typeface="+mj-lt"/>
              </a:rPr>
              <a:t>Jaana Manssila</a:t>
            </a:r>
          </a:p>
          <a:p>
            <a:r>
              <a:rPr lang="fi-FI" sz="3200" dirty="0">
                <a:latin typeface="+mj-lt"/>
              </a:rPr>
              <a:t>erityisasiantuntija</a:t>
            </a:r>
          </a:p>
        </p:txBody>
      </p:sp>
    </p:spTree>
    <p:extLst>
      <p:ext uri="{BB962C8B-B14F-4D97-AF65-F5344CB8AC3E}">
        <p14:creationId xmlns:p14="http://schemas.microsoft.com/office/powerpoint/2010/main" val="4049859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2181E2-EFC0-2E4B-81E3-D502862C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544" y="-154111"/>
            <a:ext cx="11088624" cy="1438382"/>
          </a:xfrm>
        </p:spPr>
        <p:txBody>
          <a:bodyPr>
            <a:normAutofit/>
          </a:bodyPr>
          <a:lstStyle/>
          <a:p>
            <a:r>
              <a:rPr lang="fi-FI" sz="3800" b="1" dirty="0">
                <a:cs typeface="Calibri"/>
              </a:rPr>
              <a:t>Tulossa:  Asiakas- ja potilasturvallisuusstrategia              2022 - 2026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E31C0D3-F6F4-4A04-9468-064EDD16F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094" y="1171254"/>
            <a:ext cx="3979250" cy="48288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200" dirty="0"/>
              <a:t>Kansallisen asiakas- ja potilasturvallisuusstrategian visio, missio ja strategiset onnistumisen mittarit on johdettu WHO:n ohjelmasta.</a:t>
            </a:r>
          </a:p>
          <a:p>
            <a:pPr marL="0" indent="0">
              <a:buNone/>
            </a:pPr>
            <a:r>
              <a:rPr lang="fi-FI" sz="2200" dirty="0"/>
              <a:t>Strategian kaikissa toimenpiteissä vastuutaso myös hyvinvointialueilla </a:t>
            </a:r>
          </a:p>
          <a:p>
            <a:pPr marL="0" indent="0">
              <a:buNone/>
            </a:pPr>
            <a:endParaRPr lang="fi-FI" sz="2200" dirty="0"/>
          </a:p>
          <a:p>
            <a:pPr marL="0" indent="0">
              <a:buNone/>
            </a:pPr>
            <a:r>
              <a:rPr lang="fi-FI" sz="2200" dirty="0"/>
              <a:t>Lähde: </a:t>
            </a:r>
          </a:p>
          <a:p>
            <a:pPr marL="0" indent="0">
              <a:buNone/>
            </a:pPr>
            <a:r>
              <a:rPr lang="fi-FI" sz="2200" dirty="0"/>
              <a:t>Asiakas- ja potilasturvallisuusstrategia ja toimeenpanosuunnitelma 2022-2026, luonnos 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50370C82-CD3E-48BC-B563-8B5D1B649C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92193" y="904126"/>
            <a:ext cx="4615628" cy="5568593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CBED683-6766-448B-AA4F-EFC4D0CF28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2826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2F1A9A-7377-4CA4-BA87-A8012AA0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Kiitos!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261B5F-82D2-4047-B22A-B83C1F3E41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Jaana Manssila 13.1.2022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84B4BF3D-6F97-40D0-9F97-21EF5282AF38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5820692"/>
              </p:ext>
            </p:extLst>
          </p:nvPr>
        </p:nvGraphicFramePr>
        <p:xfrm>
          <a:off x="3535885" y="2233615"/>
          <a:ext cx="4872686" cy="344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346330" imgH="3778206" progId="AcroExch.Document.DC">
                  <p:embed/>
                </p:oleObj>
              </mc:Choice>
              <mc:Fallback>
                <p:oleObj name="Acrobat Document" r:id="rId3" imgW="5346330" imgH="3778206" progId="AcroExch.Document.DC">
                  <p:embed/>
                  <p:pic>
                    <p:nvPicPr>
                      <p:cNvPr id="6" name="Sisällön paikkamerkki 5">
                        <a:extLst>
                          <a:ext uri="{FF2B5EF4-FFF2-40B4-BE49-F238E27FC236}">
                            <a16:creationId xmlns:a16="http://schemas.microsoft.com/office/drawing/2014/main" id="{84B4BF3D-6F97-40D0-9F97-21EF5282AF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5885" y="2233615"/>
                        <a:ext cx="4872686" cy="344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779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E16B03-7E91-694F-BFB8-C2059A29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92" y="493160"/>
            <a:ext cx="6543261" cy="1750730"/>
          </a:xfrm>
        </p:spPr>
        <p:txBody>
          <a:bodyPr>
            <a:normAutofit fontScale="90000"/>
          </a:bodyPr>
          <a:lstStyle/>
          <a:p>
            <a:br>
              <a:rPr lang="fi-FI" sz="3800" b="1" dirty="0">
                <a:cs typeface="Calibri"/>
              </a:rPr>
            </a:br>
            <a:r>
              <a:rPr lang="fi-FI" sz="3800" b="1" dirty="0">
                <a:cs typeface="Calibri"/>
              </a:rPr>
              <a:t>Sosiaali- ja terveydenhuollon ammattihenkilölait edistävät asiakas- ja potilasturvallisuutta sekä palvelujen laatua mm. </a:t>
            </a:r>
            <a:br>
              <a:rPr lang="fi-FI" sz="3800" b="1" dirty="0">
                <a:cs typeface="Calibri"/>
              </a:rPr>
            </a:br>
            <a:endParaRPr lang="fi-FI" sz="3800" b="1" dirty="0">
              <a:cs typeface="Calibri"/>
            </a:endParaRP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21C11EE-B9AA-4C6D-8F04-DDACBDF3F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2371726"/>
            <a:ext cx="6543261" cy="33480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i-FI" sz="4000" b="0" i="0" dirty="0">
              <a:solidFill>
                <a:srgbClr val="444444"/>
              </a:solidFill>
              <a:effectLst/>
            </a:endParaRPr>
          </a:p>
          <a:p>
            <a:pPr marL="742950" indent="-742950">
              <a:buFont typeface="+mj-lt"/>
              <a:buAutoNum type="arabicPeriod"/>
            </a:pPr>
            <a:r>
              <a:rPr lang="fi-FI" sz="3300" dirty="0">
                <a:solidFill>
                  <a:srgbClr val="444444"/>
                </a:solidFill>
              </a:rPr>
              <a:t>v</a:t>
            </a:r>
            <a:r>
              <a:rPr lang="fi-FI" sz="3300" b="0" i="0" dirty="0">
                <a:solidFill>
                  <a:srgbClr val="444444"/>
                </a:solidFill>
                <a:effectLst/>
              </a:rPr>
              <a:t>armistamalla, että ammatti-henkilöillä on ammattitoiminnan edellyttämä koulutus ja sen edellyttämät valmiudet ammattien harjoittamiseen</a:t>
            </a:r>
          </a:p>
          <a:p>
            <a:pPr lvl="2"/>
            <a:r>
              <a:rPr lang="fi-FI" sz="2800" dirty="0">
                <a:sym typeface="Wingdings" panose="05000000000000000000" pitchFamily="2" charset="2"/>
              </a:rPr>
              <a:t>S</a:t>
            </a:r>
            <a:r>
              <a:rPr lang="fi-FI" sz="2800" dirty="0"/>
              <a:t>äätely varmistaa tarvittavan osaamisen sosiaali- ja terveydenhuollon eri professioissa</a:t>
            </a:r>
          </a:p>
          <a:p>
            <a:pPr lvl="2"/>
            <a:r>
              <a:rPr lang="fi-FI" sz="2800" dirty="0"/>
              <a:t>SOTEKO-hanke: tutkinto- ja täydentävän korkeakoulutuksen kehittäminen sote-tavoitteita tukemaan</a:t>
            </a:r>
          </a:p>
          <a:p>
            <a:pPr lvl="1"/>
            <a:endParaRPr lang="fi-FI" sz="3600" b="0" i="0" dirty="0">
              <a:solidFill>
                <a:srgbClr val="444444"/>
              </a:solidFill>
              <a:effectLst/>
            </a:endParaRPr>
          </a:p>
          <a:p>
            <a:pPr fontAlgn="base"/>
            <a:endParaRPr lang="fi-FI" sz="4000" dirty="0">
              <a:solidFill>
                <a:srgbClr val="444444"/>
              </a:solidFill>
            </a:endParaRPr>
          </a:p>
          <a:p>
            <a:pPr fontAlgn="base"/>
            <a:endParaRPr lang="fi-FI" sz="3500" dirty="0">
              <a:solidFill>
                <a:srgbClr val="444444"/>
              </a:solidFill>
            </a:endParaRPr>
          </a:p>
          <a:p>
            <a:pPr algn="l" fontAlgn="base"/>
            <a:endParaRPr lang="fi-FI" sz="3500" b="0" i="0" dirty="0">
              <a:solidFill>
                <a:srgbClr val="444444"/>
              </a:solidFill>
              <a:effectLst/>
              <a:latin typeface="IntervalSansProRegular"/>
            </a:endParaRPr>
          </a:p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98085-6F88-4093-A0CC-9FAC01DC84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EEBCD0CC-7113-4752-8FB9-7BD349F6776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715125" y="2371725"/>
            <a:ext cx="5476875" cy="34432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i-FI" sz="3500" dirty="0">
              <a:solidFill>
                <a:srgbClr val="444444"/>
              </a:solidFill>
              <a:latin typeface="IntervalSansProRegular"/>
            </a:endParaRPr>
          </a:p>
          <a:p>
            <a:endParaRPr lang="fi-FI" sz="31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747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E16B03-7E91-694F-BFB8-C2059A29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24" y="136526"/>
            <a:ext cx="11050164" cy="1852342"/>
          </a:xfrm>
        </p:spPr>
        <p:txBody>
          <a:bodyPr>
            <a:normAutofit/>
          </a:bodyPr>
          <a:lstStyle/>
          <a:p>
            <a:r>
              <a:rPr lang="fi-FI" sz="3800" b="1" dirty="0">
                <a:cs typeface="Calibri"/>
              </a:rPr>
              <a:t>Sosiaali- ja terveydenhuollon ammattihenkilölait edistävät asiakas- ja potilasturvallisuutta sekä palvelujen laatua mm. 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21C11EE-B9AA-4C6D-8F04-DDACBDF3F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044" y="1830388"/>
            <a:ext cx="10700843" cy="5027612"/>
          </a:xfrm>
        </p:spPr>
        <p:txBody>
          <a:bodyPr>
            <a:normAutofit/>
          </a:bodyPr>
          <a:lstStyle/>
          <a:p>
            <a:pPr marL="742950" indent="-742950" fontAlgn="base">
              <a:buFont typeface="+mj-lt"/>
              <a:buAutoNum type="arabicPeriod" startAt="2"/>
            </a:pPr>
            <a:r>
              <a:rPr lang="fi-FI" sz="2800" dirty="0">
                <a:solidFill>
                  <a:srgbClr val="444444"/>
                </a:solidFill>
              </a:rPr>
              <a:t>velvoittamalla ammattieettiseen toimintaan</a:t>
            </a:r>
          </a:p>
          <a:p>
            <a:pPr lvl="2" fontAlgn="base"/>
            <a:r>
              <a:rPr lang="fi-FI" sz="2600" dirty="0">
                <a:solidFill>
                  <a:srgbClr val="444444"/>
                </a:solidFill>
              </a:rPr>
              <a:t>Psykososiaalinen kuormitus - </a:t>
            </a:r>
            <a:r>
              <a:rPr lang="fi-FI" sz="2600" dirty="0" err="1">
                <a:solidFill>
                  <a:srgbClr val="444444"/>
                </a:solidFill>
              </a:rPr>
              <a:t>Kevan</a:t>
            </a:r>
            <a:r>
              <a:rPr lang="fi-FI" sz="2600" dirty="0">
                <a:solidFill>
                  <a:srgbClr val="444444"/>
                </a:solidFill>
              </a:rPr>
              <a:t> tutkimus julkisen alan työhyvinvoinnista 2020: </a:t>
            </a:r>
          </a:p>
          <a:p>
            <a:pPr marL="1371600" lvl="3" indent="0" fontAlgn="base">
              <a:buNone/>
            </a:pPr>
            <a:r>
              <a:rPr lang="fi-FI" sz="2400" dirty="0">
                <a:solidFill>
                  <a:srgbClr val="444444"/>
                </a:solidFill>
              </a:rPr>
              <a:t> </a:t>
            </a:r>
          </a:p>
          <a:p>
            <a:pPr fontAlgn="base"/>
            <a:endParaRPr lang="fi-FI" sz="4000" dirty="0">
              <a:solidFill>
                <a:srgbClr val="444444"/>
              </a:solidFill>
            </a:endParaRPr>
          </a:p>
          <a:p>
            <a:pPr fontAlgn="base"/>
            <a:endParaRPr lang="fi-FI" sz="3500" dirty="0">
              <a:solidFill>
                <a:srgbClr val="444444"/>
              </a:solidFill>
            </a:endParaRPr>
          </a:p>
          <a:p>
            <a:pPr algn="l" fontAlgn="base"/>
            <a:endParaRPr lang="fi-FI" sz="3500" b="0" i="0" dirty="0">
              <a:solidFill>
                <a:srgbClr val="444444"/>
              </a:solidFill>
              <a:effectLst/>
              <a:latin typeface="IntervalSansProRegular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98085-6F88-4093-A0CC-9FAC01DC84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EEBCD0CC-7113-4752-8FB9-7BD349F6776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715125" y="2371725"/>
            <a:ext cx="5476875" cy="34432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i-FI" sz="3500" dirty="0">
              <a:solidFill>
                <a:srgbClr val="444444"/>
              </a:solidFill>
              <a:latin typeface="IntervalSansProRegular"/>
            </a:endParaRPr>
          </a:p>
          <a:p>
            <a:pPr marL="0" indent="0">
              <a:buNone/>
            </a:pPr>
            <a:endParaRPr lang="fi-FI" sz="3100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E29A19-394E-4D66-BBB1-466655143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6876" y="2651125"/>
            <a:ext cx="2276475" cy="370522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4D34347-D486-4E3E-A70E-CD40D24F1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671" y="2651125"/>
            <a:ext cx="20955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6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E16B03-7E91-694F-BFB8-C2059A291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800" b="1" dirty="0">
                <a:cs typeface="Calibri"/>
              </a:rPr>
              <a:t>Sosiaali- ja terveydenhuollon ammattihenkilölait edistävät asiakas- ja potilasturvallisuutta sekä palvelujen laatua mm. 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21C11EE-B9AA-4C6D-8F04-DDACBDF3F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42950" indent="-742950" fontAlgn="base">
              <a:buFont typeface="+mj-lt"/>
              <a:buAutoNum type="arabicPeriod" startAt="3"/>
            </a:pPr>
            <a:endParaRPr lang="fi-FI" sz="2800" dirty="0">
              <a:solidFill>
                <a:srgbClr val="444444"/>
              </a:solidFill>
            </a:endParaRPr>
          </a:p>
          <a:p>
            <a:pPr marL="742950" indent="-742950" fontAlgn="base">
              <a:buFont typeface="+mj-lt"/>
              <a:buAutoNum type="arabicPeriod" startAt="3"/>
            </a:pPr>
            <a:r>
              <a:rPr lang="fi-FI" sz="2800" dirty="0">
                <a:solidFill>
                  <a:srgbClr val="444444"/>
                </a:solidFill>
              </a:rPr>
              <a:t>velvoittamalla niin ammattihenkilöt kuin työnantajat huolehtimaan ammattihenkilöiden osaamisen ylläpitämisestä ja kehittämisestä</a:t>
            </a:r>
          </a:p>
          <a:p>
            <a:pPr lvl="2" fontAlgn="base"/>
            <a:r>
              <a:rPr lang="fi-FI" sz="2600" dirty="0"/>
              <a:t>Sote-järjestämislaki 59 §: </a:t>
            </a:r>
            <a:r>
              <a:rPr lang="fi-FI" sz="2600" b="0" i="0" dirty="0">
                <a:solidFill>
                  <a:srgbClr val="444444"/>
                </a:solidFill>
                <a:effectLst/>
                <a:latin typeface="IntervalSansProRegular"/>
              </a:rPr>
              <a:t>Hyvinvointialueella velvollisuus huolehtia henkilöstön osallistumisesta riittävään täydennyskoulutukseen. </a:t>
            </a:r>
          </a:p>
          <a:p>
            <a:pPr marL="742950" indent="-742950" fontAlgn="base">
              <a:buFont typeface="+mj-lt"/>
              <a:buAutoNum type="arabicPeriod" startAt="3"/>
            </a:pPr>
            <a:endParaRPr lang="fi-FI" sz="2800" dirty="0">
              <a:solidFill>
                <a:srgbClr val="444444"/>
              </a:solidFill>
            </a:endParaRPr>
          </a:p>
          <a:p>
            <a:pPr lvl="1" fontAlgn="base"/>
            <a:endParaRPr lang="fi-FI" sz="3200" dirty="0">
              <a:solidFill>
                <a:srgbClr val="444444"/>
              </a:solidFill>
            </a:endParaRPr>
          </a:p>
          <a:p>
            <a:pPr lvl="2" fontAlgn="base"/>
            <a:endParaRPr lang="fi-FI" sz="2600" dirty="0">
              <a:solidFill>
                <a:srgbClr val="444444"/>
              </a:solidFill>
            </a:endParaRPr>
          </a:p>
          <a:p>
            <a:pPr fontAlgn="base"/>
            <a:endParaRPr lang="fi-FI" sz="4000" dirty="0">
              <a:solidFill>
                <a:srgbClr val="444444"/>
              </a:solidFill>
            </a:endParaRPr>
          </a:p>
          <a:p>
            <a:pPr fontAlgn="base"/>
            <a:endParaRPr lang="fi-FI" sz="3500" dirty="0">
              <a:solidFill>
                <a:srgbClr val="444444"/>
              </a:solidFill>
            </a:endParaRPr>
          </a:p>
          <a:p>
            <a:pPr algn="l" fontAlgn="base"/>
            <a:endParaRPr lang="fi-FI" sz="3500" b="0" i="0" dirty="0">
              <a:solidFill>
                <a:srgbClr val="444444"/>
              </a:solidFill>
              <a:effectLst/>
              <a:latin typeface="IntervalSansProRegular"/>
            </a:endParaRPr>
          </a:p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98085-6F88-4093-A0CC-9FAC01DC84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EEBCD0CC-7113-4752-8FB9-7BD349F6776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836025" y="3041650"/>
            <a:ext cx="3355975" cy="2773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fi-FI" sz="3500" dirty="0">
              <a:solidFill>
                <a:srgbClr val="444444"/>
              </a:solidFill>
              <a:latin typeface="IntervalSansProRegular"/>
            </a:endParaRPr>
          </a:p>
          <a:p>
            <a:endParaRPr lang="fi-FI" sz="3100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732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A61595C-C31E-4013-A7C4-33051B8BE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Osaamisen johtaminen varmistaa palvelujen laatua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7A7C830-CDD5-40DB-9AC0-DCD4A78B2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2414426"/>
            <a:ext cx="9233452" cy="35355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Talentian Jatkuva oppiminen sosiaalialalla 2021-selvitys:</a:t>
            </a:r>
            <a:endParaRPr lang="fi-FI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400" dirty="0"/>
              <a:t>Suurin osa vastaajista oli kiinnostunut hankkimaan lisää osaamista </a:t>
            </a:r>
          </a:p>
          <a:p>
            <a:pPr marL="800100" lvl="1" indent="-342900"/>
            <a:r>
              <a:rPr lang="fi-FI" sz="2400" dirty="0"/>
              <a:t>Sosiaalialan ydinosaamisesta kiinnosti erityisesti:</a:t>
            </a:r>
            <a:r>
              <a:rPr lang="fi-FI" sz="2400" b="1" dirty="0"/>
              <a:t> </a:t>
            </a:r>
            <a:br>
              <a:rPr lang="fi-FI" sz="2400" b="1" dirty="0"/>
            </a:br>
            <a:r>
              <a:rPr lang="fi-FI" sz="2400" dirty="0"/>
              <a:t>työmenetelmäosaaminen, lainsäädäntöosaaminen sekä psykososiaalinen osaaminen</a:t>
            </a:r>
          </a:p>
          <a:p>
            <a:pPr marL="800100" lvl="1" indent="-342900"/>
            <a:r>
              <a:rPr lang="fi-FI" sz="2400" dirty="0"/>
              <a:t>Työelämäosaamisesta kiinnosti erityisesti: </a:t>
            </a:r>
            <a:br>
              <a:rPr lang="fi-FI" sz="2400" b="1" dirty="0"/>
            </a:br>
            <a:r>
              <a:rPr lang="fi-FI" sz="2400" b="0" dirty="0"/>
              <a:t>työhyvinvointiosaaminen, digiosaaminen ja johtamisosaaminen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400" dirty="0"/>
              <a:t>Osaamista haluttiin kehittää erityisesti: </a:t>
            </a:r>
          </a:p>
          <a:p>
            <a:pPr marL="800100" lvl="1" indent="-342900"/>
            <a:r>
              <a:rPr lang="fi-FI" sz="2400" dirty="0"/>
              <a:t>työnantajan järjestämissä koulutuksissa ja kehittämishankkeissa </a:t>
            </a:r>
          </a:p>
          <a:p>
            <a:pPr marL="800100" lvl="1" indent="-342900"/>
            <a:r>
              <a:rPr lang="fi-FI" sz="2400" dirty="0"/>
              <a:t>työnohjauksella  </a:t>
            </a:r>
          </a:p>
          <a:p>
            <a:pPr marL="800100" lvl="1" indent="-342900"/>
            <a:r>
              <a:rPr lang="fi-FI" sz="2400" dirty="0"/>
              <a:t>täydennyskoulutuksella korkeakouluissa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F71F6B7-5F36-4B23-A6D1-F69C56D2E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Jaana Manssila 13.1.2022</a:t>
            </a:r>
          </a:p>
        </p:txBody>
      </p:sp>
    </p:spTree>
    <p:extLst>
      <p:ext uri="{BB962C8B-B14F-4D97-AF65-F5344CB8AC3E}">
        <p14:creationId xmlns:p14="http://schemas.microsoft.com/office/powerpoint/2010/main" val="1094360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A61595C-C31E-4013-A7C4-33051B8BE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Osaamisen johtaminen lisää henkilöstön veto- ja pitovoimaa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7A7C830-CDD5-40DB-9AC0-DCD4A78B2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2450306"/>
            <a:ext cx="9233451" cy="3683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Talentian Jatkuva oppiminen sosiaalialalla 2021-selvitys:</a:t>
            </a:r>
          </a:p>
          <a:p>
            <a:r>
              <a:rPr lang="fi-FI" sz="2200" dirty="0"/>
              <a:t>Noin puolet vastasi, että työnantaja on harvoin tai ei ollenkaan kartoittanut riittävää ammatillista osaamista</a:t>
            </a:r>
          </a:p>
          <a:p>
            <a:r>
              <a:rPr lang="fi-FI" sz="2200" dirty="0"/>
              <a:t>Yli puolet vastasi, että osaamisen kehittäminen oli tapahtunut pääsääntöisesti omasta aloitteesta</a:t>
            </a:r>
          </a:p>
          <a:p>
            <a:r>
              <a:rPr lang="fi-FI" sz="2200" dirty="0"/>
              <a:t>Yli kolmasosa  vastaisi, että </a:t>
            </a:r>
          </a:p>
          <a:p>
            <a:pPr lvl="1"/>
            <a:r>
              <a:rPr lang="fi-FI" dirty="0"/>
              <a:t>olivat maksaneet osaamisen kehittämisensä joko suurimmaksi                                    osaksi tai täysin itse ja sen tapahtuneen suurimmaksi osaksi tai                                   täysin omalla ajalla</a:t>
            </a:r>
          </a:p>
          <a:p>
            <a:pPr lvl="1"/>
            <a:r>
              <a:rPr lang="fi-FI" dirty="0"/>
              <a:t>osaamisen jakamisen käytäntöjä tarvitaan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F71F6B7-5F36-4B23-A6D1-F69C56D2E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</a:p>
        </p:txBody>
      </p:sp>
    </p:spTree>
    <p:extLst>
      <p:ext uri="{BB962C8B-B14F-4D97-AF65-F5344CB8AC3E}">
        <p14:creationId xmlns:p14="http://schemas.microsoft.com/office/powerpoint/2010/main" val="153923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65E5F46-384C-4FE8-BB53-30ED768C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Osaamisen johtaminen lisää henkilöstön veto- ja pitovoimaa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23F527D-C3F7-41B1-A339-77CDCEB3A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Talentian koulutuspoliittinen ohjelma:</a:t>
            </a:r>
            <a:endParaRPr lang="fi-FI" sz="2400" dirty="0"/>
          </a:p>
          <a:p>
            <a:r>
              <a:rPr lang="fi-FI" sz="2200" dirty="0"/>
              <a:t>Koulutuksen on tuettava urakehitystä – erikoistumiskoulutusten ja muun osaamisen kehittämisen hyödyntäminen urapolkujen rakentamisessa</a:t>
            </a:r>
          </a:p>
          <a:p>
            <a:r>
              <a:rPr lang="fi-FI" sz="2200" dirty="0"/>
              <a:t>Korkeakoulujen ja työelämän on yhteistyössä kehitettävä uusia,                        tutkintokoulutuksen ulkopuolisia joustavia ja yksilöllisiä                                       koulutusmuotoja ja -tuotteita </a:t>
            </a:r>
          </a:p>
          <a:p>
            <a:r>
              <a:rPr lang="fi-FI" sz="2200" dirty="0"/>
              <a:t>Työnantajien tulee investoida työntekijöiden tekemään                                   tutkimustyöhön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2811F21-D16B-46FC-AB95-52FBBEDFE6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</a:p>
        </p:txBody>
      </p:sp>
    </p:spTree>
    <p:extLst>
      <p:ext uri="{BB962C8B-B14F-4D97-AF65-F5344CB8AC3E}">
        <p14:creationId xmlns:p14="http://schemas.microsoft.com/office/powerpoint/2010/main" val="3472689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F42B675-C338-4EEE-AF81-1B36BC14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b="1" dirty="0"/>
              <a:t>HE 231/2021 sosiaalihuoltolain ja vanhuspalvelulain muuttamisesta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0EFB3B5-3886-4F1D-BA73-E384960BB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847" y="2450306"/>
            <a:ext cx="6360381" cy="3683366"/>
          </a:xfrm>
        </p:spPr>
        <p:txBody>
          <a:bodyPr>
            <a:normAutofit fontScale="77500" lnSpcReduction="20000"/>
          </a:bodyPr>
          <a:lstStyle/>
          <a:p>
            <a:r>
              <a:rPr lang="fi-FI" sz="2900" dirty="0"/>
              <a:t>49 a § 3 mom: Toimintayksikössä on oltava </a:t>
            </a:r>
            <a:r>
              <a:rPr lang="fi-FI" sz="2900" b="1" dirty="0"/>
              <a:t>henkilöstö</a:t>
            </a:r>
            <a:r>
              <a:rPr lang="fi-FI" sz="2900" dirty="0"/>
              <a:t>, jonka </a:t>
            </a:r>
            <a:r>
              <a:rPr lang="fi-FI" sz="2900" b="1" dirty="0"/>
              <a:t>määrä, koulutus ja tehtävärakenne </a:t>
            </a:r>
            <a:r>
              <a:rPr lang="fi-FI" sz="2900" dirty="0"/>
              <a:t>vastaavat toimintayksikön </a:t>
            </a:r>
            <a:r>
              <a:rPr lang="fi-FI" sz="2900" b="1" dirty="0"/>
              <a:t>palveluja</a:t>
            </a:r>
            <a:r>
              <a:rPr lang="fi-FI" sz="2900" dirty="0"/>
              <a:t> </a:t>
            </a:r>
            <a:r>
              <a:rPr lang="fi-FI" sz="2900" b="1" dirty="0"/>
              <a:t>saavien</a:t>
            </a:r>
            <a:r>
              <a:rPr lang="fi-FI" sz="2900" dirty="0"/>
              <a:t> henkilöiden määrää ja palvelun tarvetta. </a:t>
            </a:r>
          </a:p>
          <a:p>
            <a:r>
              <a:rPr lang="fi-FI" sz="2900" dirty="0"/>
              <a:t>46 a § 4 mom: toimintayksikön johtaja vastaa em. </a:t>
            </a:r>
            <a:r>
              <a:rPr lang="fi-FI" sz="2900" b="1" dirty="0"/>
              <a:t>henkilöstörakenteesta</a:t>
            </a:r>
            <a:r>
              <a:rPr lang="fi-FI" sz="2900" dirty="0"/>
              <a:t> ja yksikön </a:t>
            </a:r>
            <a:r>
              <a:rPr lang="fi-FI" sz="2900" b="1" dirty="0"/>
              <a:t>asiakastyön</a:t>
            </a:r>
            <a:r>
              <a:rPr lang="fi-FI" sz="2900" dirty="0"/>
              <a:t> toteuttamisesta </a:t>
            </a:r>
            <a:r>
              <a:rPr lang="fi-FI" sz="2900" b="1" dirty="0"/>
              <a:t>laissa </a:t>
            </a:r>
            <a:r>
              <a:rPr lang="fi-FI" sz="2900" dirty="0"/>
              <a:t>säädetyllä tavalla </a:t>
            </a:r>
            <a:r>
              <a:rPr lang="fi-FI" sz="2900" b="1" dirty="0"/>
              <a:t>toimivaltuuksiensa</a:t>
            </a:r>
            <a:r>
              <a:rPr lang="fi-FI" sz="2900" dirty="0"/>
              <a:t> rajoissa. Lisäksi johtaja vastaa </a:t>
            </a:r>
            <a:r>
              <a:rPr lang="fi-FI" sz="2900" b="1" dirty="0"/>
              <a:t>omavalvonnan toteuttamisesta </a:t>
            </a:r>
            <a:r>
              <a:rPr lang="fi-FI" sz="2900" dirty="0"/>
              <a:t>ja </a:t>
            </a:r>
            <a:r>
              <a:rPr lang="fi-FI" sz="2900" b="1" dirty="0"/>
              <a:t>henkilöstön työhyvinvoinnin </a:t>
            </a:r>
            <a:r>
              <a:rPr lang="fi-FI" sz="2900" dirty="0"/>
              <a:t>tukemisesta. </a:t>
            </a:r>
            <a:r>
              <a:rPr kumimoji="0" lang="fi-FI" sz="29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Viimekätinen vastuu velvoitteista on taholla, joka vastaa toiminnan taloudellisesta resursoinnista. 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E7BB8C7-E2C7-4D5C-89FC-C3DA233DC8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 13.1.2022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3893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BF607CB-64B7-4E94-B6DD-C2FB0FEFE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4" y="908052"/>
            <a:ext cx="11131296" cy="1325563"/>
          </a:xfrm>
        </p:spPr>
        <p:txBody>
          <a:bodyPr anchor="ctr">
            <a:normAutofit/>
          </a:bodyPr>
          <a:lstStyle/>
          <a:p>
            <a:r>
              <a:rPr lang="fi-FI" b="1" dirty="0"/>
              <a:t>Työnjaon ulottuvuudet Talentian linjauksissa  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9A70F468-4295-4D6F-B64D-DEA3FB1A2E7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100" y="2449513"/>
          <a:ext cx="11131550" cy="327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6927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alentia">
      <a:dk1>
        <a:srgbClr val="000000"/>
      </a:dk1>
      <a:lt1>
        <a:srgbClr val="FFFFFF"/>
      </a:lt1>
      <a:dk2>
        <a:srgbClr val="31B5B9"/>
      </a:dk2>
      <a:lt2>
        <a:srgbClr val="EEECE1"/>
      </a:lt2>
      <a:accent1>
        <a:srgbClr val="885994"/>
      </a:accent1>
      <a:accent2>
        <a:srgbClr val="D21C5A"/>
      </a:accent2>
      <a:accent3>
        <a:srgbClr val="ABB529"/>
      </a:accent3>
      <a:accent4>
        <a:srgbClr val="F3B826"/>
      </a:accent4>
      <a:accent5>
        <a:srgbClr val="B5B5B4"/>
      </a:accent5>
      <a:accent6>
        <a:srgbClr val="898A89"/>
      </a:accent6>
      <a:hlink>
        <a:srgbClr val="D21C5A"/>
      </a:hlink>
      <a:folHlink>
        <a:srgbClr val="89599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entia_esityspohja" id="{196C60D3-1C78-A141-A4FE-E71D033C96BB}" vid="{53589266-F25E-604C-92C0-E2BB9D7C1D2C}"/>
    </a:ext>
  </a:extLst>
</a:theme>
</file>

<file path=ppt/theme/theme2.xml><?xml version="1.0" encoding="utf-8"?>
<a:theme xmlns:a="http://schemas.openxmlformats.org/drawingml/2006/main" name="2_Office-teema">
  <a:themeElements>
    <a:clrScheme name="Talentia">
      <a:dk1>
        <a:srgbClr val="000000"/>
      </a:dk1>
      <a:lt1>
        <a:srgbClr val="FFFFFF"/>
      </a:lt1>
      <a:dk2>
        <a:srgbClr val="31B5B9"/>
      </a:dk2>
      <a:lt2>
        <a:srgbClr val="EEECE1"/>
      </a:lt2>
      <a:accent1>
        <a:srgbClr val="885994"/>
      </a:accent1>
      <a:accent2>
        <a:srgbClr val="D21C5A"/>
      </a:accent2>
      <a:accent3>
        <a:srgbClr val="ABB529"/>
      </a:accent3>
      <a:accent4>
        <a:srgbClr val="F3B826"/>
      </a:accent4>
      <a:accent5>
        <a:srgbClr val="B5B5B4"/>
      </a:accent5>
      <a:accent6>
        <a:srgbClr val="898A89"/>
      </a:accent6>
      <a:hlink>
        <a:srgbClr val="D21C5A"/>
      </a:hlink>
      <a:folHlink>
        <a:srgbClr val="89599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entia_esityspohja" id="{196C60D3-1C78-A141-A4FE-E71D033C96BB}" vid="{53589266-F25E-604C-92C0-E2BB9D7C1D2C}"/>
    </a:ext>
  </a:extLst>
</a:theme>
</file>

<file path=ppt/theme/theme3.xml><?xml version="1.0" encoding="utf-8"?>
<a:theme xmlns:a="http://schemas.openxmlformats.org/drawingml/2006/main" name="1_Office-teema">
  <a:themeElements>
    <a:clrScheme name="Talentia">
      <a:dk1>
        <a:srgbClr val="000000"/>
      </a:dk1>
      <a:lt1>
        <a:srgbClr val="FFFFFF"/>
      </a:lt1>
      <a:dk2>
        <a:srgbClr val="31B5B9"/>
      </a:dk2>
      <a:lt2>
        <a:srgbClr val="EEECE1"/>
      </a:lt2>
      <a:accent1>
        <a:srgbClr val="885994"/>
      </a:accent1>
      <a:accent2>
        <a:srgbClr val="D21C5A"/>
      </a:accent2>
      <a:accent3>
        <a:srgbClr val="ABB529"/>
      </a:accent3>
      <a:accent4>
        <a:srgbClr val="F3B826"/>
      </a:accent4>
      <a:accent5>
        <a:srgbClr val="B5B5B4"/>
      </a:accent5>
      <a:accent6>
        <a:srgbClr val="898A89"/>
      </a:accent6>
      <a:hlink>
        <a:srgbClr val="D21C5A"/>
      </a:hlink>
      <a:folHlink>
        <a:srgbClr val="89599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entia_esityspohja" id="{196C60D3-1C78-A141-A4FE-E71D033C96BB}" vid="{53589266-F25E-604C-92C0-E2BB9D7C1D2C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8491899FEE6944B8CBC7663AA3A5154" ma:contentTypeVersion="10" ma:contentTypeDescription="Luo uusi asiakirja." ma:contentTypeScope="" ma:versionID="b19811c4571610429bdc8306d15457af">
  <xsd:schema xmlns:xsd="http://www.w3.org/2001/XMLSchema" xmlns:xs="http://www.w3.org/2001/XMLSchema" xmlns:p="http://schemas.microsoft.com/office/2006/metadata/properties" xmlns:ns2="e24401b2-bd1b-4f40-9dea-05ff388209fc" targetNamespace="http://schemas.microsoft.com/office/2006/metadata/properties" ma:root="true" ma:fieldsID="9a50295ced6f02906eeeda5e0c9e06e5" ns2:_="">
    <xsd:import namespace="e24401b2-bd1b-4f40-9dea-05ff388209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401b2-bd1b-4f40-9dea-05ff388209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2D99CE-C8E2-4E33-B1CE-7D5F53A756A9}">
  <ds:schemaRefs>
    <ds:schemaRef ds:uri="e24401b2-bd1b-4f40-9dea-05ff388209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20C8690-DF6F-4AC6-9108-438E10C0461B}">
  <ds:schemaRefs>
    <ds:schemaRef ds:uri="http://schemas.openxmlformats.org/package/2006/metadata/core-properties"/>
    <ds:schemaRef ds:uri="http://schemas.microsoft.com/office/2006/documentManagement/types"/>
    <ds:schemaRef ds:uri="e24401b2-bd1b-4f40-9dea-05ff388209fc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EE1C8F-15C4-40FC-BA7C-E8D5EDC12E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2661</TotalTime>
  <Words>454</Words>
  <Application>Microsoft Office PowerPoint</Application>
  <PresentationFormat>Laajakuva</PresentationFormat>
  <Paragraphs>82</Paragraphs>
  <Slides>11</Slides>
  <Notes>4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9" baseType="lpstr">
      <vt:lpstr>Arial</vt:lpstr>
      <vt:lpstr>Calibri</vt:lpstr>
      <vt:lpstr>IntervalSansProRegular</vt:lpstr>
      <vt:lpstr>Wingdings</vt:lpstr>
      <vt:lpstr>Office-teema</vt:lpstr>
      <vt:lpstr>2_Office-teema</vt:lpstr>
      <vt:lpstr>1_Office-teema</vt:lpstr>
      <vt:lpstr>Acrobat Document</vt:lpstr>
      <vt:lpstr> </vt:lpstr>
      <vt:lpstr> Sosiaali- ja terveydenhuollon ammattihenkilölait edistävät asiakas- ja potilasturvallisuutta sekä palvelujen laatua mm.  </vt:lpstr>
      <vt:lpstr>Sosiaali- ja terveydenhuollon ammattihenkilölait edistävät asiakas- ja potilasturvallisuutta sekä palvelujen laatua mm. </vt:lpstr>
      <vt:lpstr>Sosiaali- ja terveydenhuollon ammattihenkilölait edistävät asiakas- ja potilasturvallisuutta sekä palvelujen laatua mm. </vt:lpstr>
      <vt:lpstr>Osaamisen johtaminen varmistaa palvelujen laatua</vt:lpstr>
      <vt:lpstr>Osaamisen johtaminen lisää henkilöstön veto- ja pitovoimaa</vt:lpstr>
      <vt:lpstr>Osaamisen johtaminen lisää henkilöstön veto- ja pitovoimaa</vt:lpstr>
      <vt:lpstr>HE 231/2021 sosiaalihuoltolain ja vanhuspalvelulain muuttamisesta</vt:lpstr>
      <vt:lpstr>Työnjaon ulottuvuudet Talentian linjauksissa  </vt:lpstr>
      <vt:lpstr>Tulossa:  Asiakas- ja potilasturvallisuusstrategia              2022 - 2026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Pia Myllymäki</dc:creator>
  <cp:lastModifiedBy>Tuula Kylli</cp:lastModifiedBy>
  <cp:revision>21</cp:revision>
  <dcterms:created xsi:type="dcterms:W3CDTF">2020-02-18T06:38:23Z</dcterms:created>
  <dcterms:modified xsi:type="dcterms:W3CDTF">2022-01-14T07:09:53Z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0x010100E8491899FEE6944B8CBC7663AA3A5154</vt:lpwstr>
  </property>
</Properties>
</file>