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3"/>
  </p:notesMasterIdLst>
  <p:handoutMasterIdLst>
    <p:handoutMasterId r:id="rId34"/>
  </p:handoutMasterIdLst>
  <p:sldIdLst>
    <p:sldId id="258" r:id="rId5"/>
    <p:sldId id="294" r:id="rId6"/>
    <p:sldId id="307" r:id="rId7"/>
    <p:sldId id="304" r:id="rId8"/>
    <p:sldId id="311" r:id="rId9"/>
    <p:sldId id="271" r:id="rId10"/>
    <p:sldId id="285" r:id="rId11"/>
    <p:sldId id="305" r:id="rId12"/>
    <p:sldId id="281" r:id="rId13"/>
    <p:sldId id="312" r:id="rId14"/>
    <p:sldId id="286" r:id="rId15"/>
    <p:sldId id="268" r:id="rId16"/>
    <p:sldId id="279" r:id="rId17"/>
    <p:sldId id="282" r:id="rId18"/>
    <p:sldId id="310" r:id="rId19"/>
    <p:sldId id="303" r:id="rId20"/>
    <p:sldId id="280" r:id="rId21"/>
    <p:sldId id="277" r:id="rId22"/>
    <p:sldId id="274" r:id="rId23"/>
    <p:sldId id="269" r:id="rId24"/>
    <p:sldId id="273" r:id="rId25"/>
    <p:sldId id="313" r:id="rId26"/>
    <p:sldId id="283" r:id="rId27"/>
    <p:sldId id="308" r:id="rId28"/>
    <p:sldId id="300" r:id="rId29"/>
    <p:sldId id="276" r:id="rId30"/>
    <p:sldId id="284" r:id="rId31"/>
    <p:sldId id="29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kka Salmela" initials="IS" lastIdx="9" clrIdx="0">
    <p:extLst>
      <p:ext uri="{19B8F6BF-5375-455C-9EA6-DF929625EA0E}">
        <p15:presenceInfo xmlns:p15="http://schemas.microsoft.com/office/powerpoint/2012/main" userId="S::ilkka.salmela@Talentia.fi::988a0bba-b94d-4ee8-9890-040bc96455b3" providerId="AD"/>
      </p:ext>
    </p:extLst>
  </p:cmAuthor>
  <p:cmAuthor id="2" name="Jaana Manssila" initials="JM" lastIdx="1" clrIdx="1">
    <p:extLst>
      <p:ext uri="{19B8F6BF-5375-455C-9EA6-DF929625EA0E}">
        <p15:presenceInfo xmlns:p15="http://schemas.microsoft.com/office/powerpoint/2012/main" userId="S::jaana.manssila@Talentia.fi::19c53a03-2f0e-43f1-adf6-b0d70cb921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diagrams/_rels/data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219537-EEF3-4B94-BFD5-CD79D2A86052}"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fi-FI"/>
        </a:p>
      </dgm:t>
    </dgm:pt>
    <dgm:pt modelId="{E2A1930A-746D-4AC0-AFAB-398AA3B49C28}">
      <dgm:prSet phldrT="[Teksti]"/>
      <dgm:spPr>
        <a:solidFill>
          <a:schemeClr val="accent4"/>
        </a:solidFill>
      </dgm:spPr>
      <dgm:t>
        <a:bodyPr/>
        <a:lstStyle/>
        <a:p>
          <a:r>
            <a:rPr lang="fi-FI" b="0" cap="none" spc="0">
              <a:effectLst>
                <a:outerShdw blurRad="38100" dist="19050" dir="2700000" algn="tl" rotWithShape="0">
                  <a:schemeClr val="dk1">
                    <a:alpha val="40000"/>
                  </a:schemeClr>
                </a:outerShdw>
              </a:effectLst>
            </a:rPr>
            <a:t>Osaaminen</a:t>
          </a:r>
        </a:p>
      </dgm:t>
    </dgm:pt>
    <dgm:pt modelId="{8215DBB0-E6A1-437B-A69F-22CACAB5868A}" type="parTrans" cxnId="{03323ECA-80B5-496E-B394-950B540A0825}">
      <dgm:prSet/>
      <dgm:spPr/>
      <dgm:t>
        <a:bodyPr/>
        <a:lstStyle/>
        <a:p>
          <a:endParaRPr lang="fi-FI"/>
        </a:p>
      </dgm:t>
    </dgm:pt>
    <dgm:pt modelId="{A2FB5BEB-1A54-4830-A4EC-6E2D8D6161EA}" type="sibTrans" cxnId="{03323ECA-80B5-496E-B394-950B540A0825}">
      <dgm:prSet/>
      <dgm:spPr/>
      <dgm:t>
        <a:bodyPr/>
        <a:lstStyle/>
        <a:p>
          <a:endParaRPr lang="fi-FI"/>
        </a:p>
      </dgm:t>
    </dgm:pt>
    <dgm:pt modelId="{64235261-3FE8-4D07-B102-D8AEDD0BCDDB}">
      <dgm:prSet phldrT="[Teksti]"/>
      <dgm:spPr>
        <a:solidFill>
          <a:schemeClr val="accent2"/>
        </a:solidFill>
      </dgm:spPr>
      <dgm:t>
        <a:bodyPr/>
        <a:lstStyle/>
        <a:p>
          <a:r>
            <a:rPr lang="fi-FI" b="0" cap="none" spc="0">
              <a:effectLst>
                <a:outerShdw blurRad="38100" dist="19050" dir="2700000" algn="tl" rotWithShape="0">
                  <a:schemeClr val="dk1">
                    <a:alpha val="40000"/>
                  </a:schemeClr>
                </a:outerShdw>
              </a:effectLst>
            </a:rPr>
            <a:t>Asiakasturvallisuus</a:t>
          </a:r>
          <a:endParaRPr lang="fi-FI"/>
        </a:p>
      </dgm:t>
    </dgm:pt>
    <dgm:pt modelId="{DD6AFFD4-1967-4696-87DD-102B4F1C4C21}" type="parTrans" cxnId="{70DB2337-1021-49DA-A7D6-3F3648200A43}">
      <dgm:prSet/>
      <dgm:spPr/>
      <dgm:t>
        <a:bodyPr/>
        <a:lstStyle/>
        <a:p>
          <a:endParaRPr lang="fi-FI"/>
        </a:p>
      </dgm:t>
    </dgm:pt>
    <dgm:pt modelId="{444B1F04-0203-4EA2-A949-0F42C4634688}" type="sibTrans" cxnId="{70DB2337-1021-49DA-A7D6-3F3648200A43}">
      <dgm:prSet/>
      <dgm:spPr/>
      <dgm:t>
        <a:bodyPr/>
        <a:lstStyle/>
        <a:p>
          <a:endParaRPr lang="fi-FI"/>
        </a:p>
      </dgm:t>
    </dgm:pt>
    <dgm:pt modelId="{01B24C1F-C428-4862-8A22-6021B601772E}">
      <dgm:prSet phldrT="[Teksti]"/>
      <dgm:spPr>
        <a:solidFill>
          <a:schemeClr val="accent1"/>
        </a:solidFill>
      </dgm:spPr>
      <dgm:t>
        <a:bodyPr/>
        <a:lstStyle/>
        <a:p>
          <a:r>
            <a:rPr lang="fi-FI" b="0" cap="none" spc="0">
              <a:effectLst>
                <a:outerShdw blurRad="38100" dist="19050" dir="2700000" algn="tl" rotWithShape="0">
                  <a:schemeClr val="dk1">
                    <a:alpha val="40000"/>
                  </a:schemeClr>
                </a:outerShdw>
              </a:effectLst>
            </a:rPr>
            <a:t>Lainsäädäntö</a:t>
          </a:r>
          <a:endParaRPr lang="fi-FI"/>
        </a:p>
      </dgm:t>
    </dgm:pt>
    <dgm:pt modelId="{EA4E053A-DFAE-42BD-A4BD-516C09157A13}" type="parTrans" cxnId="{09441795-80EB-4085-A0C5-7E826487DDC5}">
      <dgm:prSet/>
      <dgm:spPr/>
      <dgm:t>
        <a:bodyPr/>
        <a:lstStyle/>
        <a:p>
          <a:endParaRPr lang="fi-FI"/>
        </a:p>
      </dgm:t>
    </dgm:pt>
    <dgm:pt modelId="{D2890A33-4E4D-4E3B-95DA-2D66464C2F11}" type="sibTrans" cxnId="{09441795-80EB-4085-A0C5-7E826487DDC5}">
      <dgm:prSet/>
      <dgm:spPr/>
      <dgm:t>
        <a:bodyPr/>
        <a:lstStyle/>
        <a:p>
          <a:endParaRPr lang="fi-FI"/>
        </a:p>
      </dgm:t>
    </dgm:pt>
    <dgm:pt modelId="{BD170A4D-5E7C-4EF0-882D-3D389657889D}">
      <dgm:prSet phldrT="[Teksti]"/>
      <dgm:spPr/>
      <dgm:t>
        <a:bodyPr/>
        <a:lstStyle/>
        <a:p>
          <a:r>
            <a:rPr lang="fi-FI" b="0" cap="none" spc="0">
              <a:effectLst>
                <a:outerShdw blurRad="38100" dist="19050" dir="2700000" algn="tl" rotWithShape="0">
                  <a:schemeClr val="dk1">
                    <a:alpha val="40000"/>
                  </a:schemeClr>
                </a:outerShdw>
              </a:effectLst>
            </a:rPr>
            <a:t>Työyhteisöt ja urat</a:t>
          </a:r>
          <a:endParaRPr lang="fi-FI"/>
        </a:p>
      </dgm:t>
    </dgm:pt>
    <dgm:pt modelId="{39975AA4-4F0D-45F6-85A3-3222385606A2}" type="parTrans" cxnId="{10B2C980-4589-44C4-A927-BC08590D9C3E}">
      <dgm:prSet/>
      <dgm:spPr/>
      <dgm:t>
        <a:bodyPr/>
        <a:lstStyle/>
        <a:p>
          <a:endParaRPr lang="fi-FI"/>
        </a:p>
      </dgm:t>
    </dgm:pt>
    <dgm:pt modelId="{5095BB5B-0070-47FF-A9A4-7D94C2DFBDAD}" type="sibTrans" cxnId="{10B2C980-4589-44C4-A927-BC08590D9C3E}">
      <dgm:prSet/>
      <dgm:spPr/>
      <dgm:t>
        <a:bodyPr/>
        <a:lstStyle/>
        <a:p>
          <a:endParaRPr lang="fi-FI"/>
        </a:p>
      </dgm:t>
    </dgm:pt>
    <dgm:pt modelId="{691FB61F-80E7-4C8C-8068-36615303E505}" type="pres">
      <dgm:prSet presAssocID="{33219537-EEF3-4B94-BFD5-CD79D2A86052}" presName="diagram" presStyleCnt="0">
        <dgm:presLayoutVars>
          <dgm:dir/>
          <dgm:resizeHandles val="exact"/>
        </dgm:presLayoutVars>
      </dgm:prSet>
      <dgm:spPr/>
    </dgm:pt>
    <dgm:pt modelId="{8F2CDC61-DC99-400A-B274-9C90F738E4E3}" type="pres">
      <dgm:prSet presAssocID="{E2A1930A-746D-4AC0-AFAB-398AA3B49C28}" presName="node" presStyleLbl="node1" presStyleIdx="0" presStyleCnt="4" custLinFactNeighborX="3278" custLinFactNeighborY="-10000">
        <dgm:presLayoutVars>
          <dgm:bulletEnabled val="1"/>
        </dgm:presLayoutVars>
      </dgm:prSet>
      <dgm:spPr>
        <a:prstGeom prst="flowChartAlternateProcess">
          <a:avLst/>
        </a:prstGeom>
      </dgm:spPr>
    </dgm:pt>
    <dgm:pt modelId="{A29FB670-5DA8-424E-8595-2E91669A32FE}" type="pres">
      <dgm:prSet presAssocID="{A2FB5BEB-1A54-4830-A4EC-6E2D8D6161EA}" presName="sibTrans" presStyleCnt="0"/>
      <dgm:spPr/>
    </dgm:pt>
    <dgm:pt modelId="{7109431B-741D-4F15-AC48-5D3C83C3FA6F}" type="pres">
      <dgm:prSet presAssocID="{64235261-3FE8-4D07-B102-D8AEDD0BCDDB}" presName="node" presStyleLbl="node1" presStyleIdx="1" presStyleCnt="4" custScaleX="97955" custLinFactNeighborX="-1316" custLinFactNeighborY="-7268">
        <dgm:presLayoutVars>
          <dgm:bulletEnabled val="1"/>
        </dgm:presLayoutVars>
      </dgm:prSet>
      <dgm:spPr>
        <a:prstGeom prst="roundRect">
          <a:avLst/>
        </a:prstGeom>
      </dgm:spPr>
    </dgm:pt>
    <dgm:pt modelId="{1E4A97D0-270A-41FE-B6DA-1FB76ED2715F}" type="pres">
      <dgm:prSet presAssocID="{444B1F04-0203-4EA2-A949-0F42C4634688}" presName="sibTrans" presStyleCnt="0"/>
      <dgm:spPr/>
    </dgm:pt>
    <dgm:pt modelId="{A678FB8B-CA7B-46DA-B670-2A5CA5044EF5}" type="pres">
      <dgm:prSet presAssocID="{01B24C1F-C428-4862-8A22-6021B601772E}" presName="node" presStyleLbl="node1" presStyleIdx="2" presStyleCnt="4" custLinFactNeighborX="-4588" custLinFactNeighborY="-3488">
        <dgm:presLayoutVars>
          <dgm:bulletEnabled val="1"/>
        </dgm:presLayoutVars>
      </dgm:prSet>
      <dgm:spPr>
        <a:prstGeom prst="flowChartAlternateProcess">
          <a:avLst/>
        </a:prstGeom>
      </dgm:spPr>
    </dgm:pt>
    <dgm:pt modelId="{CD9C6A69-E89C-483F-96CB-BA9FA3C669B9}" type="pres">
      <dgm:prSet presAssocID="{D2890A33-4E4D-4E3B-95DA-2D66464C2F11}" presName="sibTrans" presStyleCnt="0"/>
      <dgm:spPr/>
    </dgm:pt>
    <dgm:pt modelId="{EE2F10DB-748E-4C82-BBB5-9F98145F3C25}" type="pres">
      <dgm:prSet presAssocID="{BD170A4D-5E7C-4EF0-882D-3D389657889D}" presName="node" presStyleLbl="node1" presStyleIdx="3" presStyleCnt="4" custLinFactNeighborX="-7876" custLinFactNeighborY="-1032">
        <dgm:presLayoutVars>
          <dgm:bulletEnabled val="1"/>
        </dgm:presLayoutVars>
      </dgm:prSet>
      <dgm:spPr>
        <a:prstGeom prst="flowChartAlternateProcess">
          <a:avLst/>
        </a:prstGeom>
      </dgm:spPr>
    </dgm:pt>
  </dgm:ptLst>
  <dgm:cxnLst>
    <dgm:cxn modelId="{F4C30B0E-8799-48F9-BCAB-33313ED2D165}" type="presOf" srcId="{64235261-3FE8-4D07-B102-D8AEDD0BCDDB}" destId="{7109431B-741D-4F15-AC48-5D3C83C3FA6F}" srcOrd="0" destOrd="0" presId="urn:microsoft.com/office/officeart/2005/8/layout/default"/>
    <dgm:cxn modelId="{70DB2337-1021-49DA-A7D6-3F3648200A43}" srcId="{33219537-EEF3-4B94-BFD5-CD79D2A86052}" destId="{64235261-3FE8-4D07-B102-D8AEDD0BCDDB}" srcOrd="1" destOrd="0" parTransId="{DD6AFFD4-1967-4696-87DD-102B4F1C4C21}" sibTransId="{444B1F04-0203-4EA2-A949-0F42C4634688}"/>
    <dgm:cxn modelId="{4DC73A56-CA63-49DB-B074-35E299EBB246}" type="presOf" srcId="{BD170A4D-5E7C-4EF0-882D-3D389657889D}" destId="{EE2F10DB-748E-4C82-BBB5-9F98145F3C25}" srcOrd="0" destOrd="0" presId="urn:microsoft.com/office/officeart/2005/8/layout/default"/>
    <dgm:cxn modelId="{10B2C980-4589-44C4-A927-BC08590D9C3E}" srcId="{33219537-EEF3-4B94-BFD5-CD79D2A86052}" destId="{BD170A4D-5E7C-4EF0-882D-3D389657889D}" srcOrd="3" destOrd="0" parTransId="{39975AA4-4F0D-45F6-85A3-3222385606A2}" sibTransId="{5095BB5B-0070-47FF-A9A4-7D94C2DFBDAD}"/>
    <dgm:cxn modelId="{07FA0088-38FE-4BEE-AF42-DA1F83C9C6BD}" type="presOf" srcId="{01B24C1F-C428-4862-8A22-6021B601772E}" destId="{A678FB8B-CA7B-46DA-B670-2A5CA5044EF5}" srcOrd="0" destOrd="0" presId="urn:microsoft.com/office/officeart/2005/8/layout/default"/>
    <dgm:cxn modelId="{09441795-80EB-4085-A0C5-7E826487DDC5}" srcId="{33219537-EEF3-4B94-BFD5-CD79D2A86052}" destId="{01B24C1F-C428-4862-8A22-6021B601772E}" srcOrd="2" destOrd="0" parTransId="{EA4E053A-DFAE-42BD-A4BD-516C09157A13}" sibTransId="{D2890A33-4E4D-4E3B-95DA-2D66464C2F11}"/>
    <dgm:cxn modelId="{03323ECA-80B5-496E-B394-950B540A0825}" srcId="{33219537-EEF3-4B94-BFD5-CD79D2A86052}" destId="{E2A1930A-746D-4AC0-AFAB-398AA3B49C28}" srcOrd="0" destOrd="0" parTransId="{8215DBB0-E6A1-437B-A69F-22CACAB5868A}" sibTransId="{A2FB5BEB-1A54-4830-A4EC-6E2D8D6161EA}"/>
    <dgm:cxn modelId="{C29D3CD9-860A-43D6-AD4E-2297D4BDDD55}" type="presOf" srcId="{E2A1930A-746D-4AC0-AFAB-398AA3B49C28}" destId="{8F2CDC61-DC99-400A-B274-9C90F738E4E3}" srcOrd="0" destOrd="0" presId="urn:microsoft.com/office/officeart/2005/8/layout/default"/>
    <dgm:cxn modelId="{297125DE-D4DD-4F38-9E97-D6F68F4B1F03}" type="presOf" srcId="{33219537-EEF3-4B94-BFD5-CD79D2A86052}" destId="{691FB61F-80E7-4C8C-8068-36615303E505}" srcOrd="0" destOrd="0" presId="urn:microsoft.com/office/officeart/2005/8/layout/default"/>
    <dgm:cxn modelId="{81D8A380-8FE3-425D-85D4-9D9284B0C24B}" type="presParOf" srcId="{691FB61F-80E7-4C8C-8068-36615303E505}" destId="{8F2CDC61-DC99-400A-B274-9C90F738E4E3}" srcOrd="0" destOrd="0" presId="urn:microsoft.com/office/officeart/2005/8/layout/default"/>
    <dgm:cxn modelId="{889E2BE4-8073-4830-A191-E7232DE41000}" type="presParOf" srcId="{691FB61F-80E7-4C8C-8068-36615303E505}" destId="{A29FB670-5DA8-424E-8595-2E91669A32FE}" srcOrd="1" destOrd="0" presId="urn:microsoft.com/office/officeart/2005/8/layout/default"/>
    <dgm:cxn modelId="{E9F4BEA8-3464-45AE-8A6B-FCD094CC8D88}" type="presParOf" srcId="{691FB61F-80E7-4C8C-8068-36615303E505}" destId="{7109431B-741D-4F15-AC48-5D3C83C3FA6F}" srcOrd="2" destOrd="0" presId="urn:microsoft.com/office/officeart/2005/8/layout/default"/>
    <dgm:cxn modelId="{1C57A3F4-7174-4984-9EAF-622A4E6B0781}" type="presParOf" srcId="{691FB61F-80E7-4C8C-8068-36615303E505}" destId="{1E4A97D0-270A-41FE-B6DA-1FB76ED2715F}" srcOrd="3" destOrd="0" presId="urn:microsoft.com/office/officeart/2005/8/layout/default"/>
    <dgm:cxn modelId="{33A1F917-50CF-4D55-AD55-77BD6B2A8D74}" type="presParOf" srcId="{691FB61F-80E7-4C8C-8068-36615303E505}" destId="{A678FB8B-CA7B-46DA-B670-2A5CA5044EF5}" srcOrd="4" destOrd="0" presId="urn:microsoft.com/office/officeart/2005/8/layout/default"/>
    <dgm:cxn modelId="{F8B3CD87-FBC5-43AC-A5D7-C97DF707E3D3}" type="presParOf" srcId="{691FB61F-80E7-4C8C-8068-36615303E505}" destId="{CD9C6A69-E89C-483F-96CB-BA9FA3C669B9}" srcOrd="5" destOrd="0" presId="urn:microsoft.com/office/officeart/2005/8/layout/default"/>
    <dgm:cxn modelId="{49C15ED0-CACA-45CE-8C88-951A9BC14C9C}" type="presParOf" srcId="{691FB61F-80E7-4C8C-8068-36615303E505}" destId="{EE2F10DB-748E-4C82-BBB5-9F98145F3C25}" srcOrd="6"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1BC58D-1B35-4B84-BDD3-7E44E6E587EE}" type="doc">
      <dgm:prSet loTypeId="urn:microsoft.com/office/officeart/2009/layout/ReverseList" loCatId="relationship" qsTypeId="urn:microsoft.com/office/officeart/2005/8/quickstyle/simple1" qsCatId="simple" csTypeId="urn:microsoft.com/office/officeart/2005/8/colors/accent4_2" csCatId="accent4" phldr="1"/>
      <dgm:spPr/>
      <dgm:t>
        <a:bodyPr/>
        <a:lstStyle/>
        <a:p>
          <a:endParaRPr lang="fi-FI"/>
        </a:p>
      </dgm:t>
    </dgm:pt>
    <dgm:pt modelId="{7DB785BA-82DA-4231-8596-A5C77BAFE325}">
      <dgm:prSet phldrT="[Teksti]" custT="1"/>
      <dgm:spPr>
        <a:solidFill>
          <a:schemeClr val="accent4"/>
        </a:solidFill>
      </dgm:spPr>
      <dgm:t>
        <a:bodyPr/>
        <a:lstStyle/>
        <a:p>
          <a:endParaRPr lang="fi-FI" sz="1200"/>
        </a:p>
        <a:p>
          <a:endParaRPr lang="fi-FI" sz="1200"/>
        </a:p>
        <a:p>
          <a:endParaRPr lang="fi-FI" sz="2000"/>
        </a:p>
        <a:p>
          <a:r>
            <a:rPr lang="fi-FI" sz="2000">
              <a:solidFill>
                <a:schemeClr val="tx1"/>
              </a:solidFill>
            </a:rPr>
            <a:t>Työnantajat:</a:t>
          </a:r>
        </a:p>
        <a:p>
          <a:r>
            <a:rPr lang="fi-FI" sz="2000">
              <a:solidFill>
                <a:schemeClr val="bg1"/>
              </a:solidFill>
            </a:rPr>
            <a:t>- perehdytys </a:t>
          </a:r>
        </a:p>
        <a:p>
          <a:r>
            <a:rPr lang="fi-FI" sz="2000">
              <a:solidFill>
                <a:schemeClr val="bg1"/>
              </a:solidFill>
            </a:rPr>
            <a:t>- täydennyskoulutus </a:t>
          </a:r>
        </a:p>
        <a:p>
          <a:r>
            <a:rPr lang="fi-FI" sz="2000">
              <a:solidFill>
                <a:schemeClr val="bg1"/>
              </a:solidFill>
            </a:rPr>
            <a:t>- osaamisen johtaminen ja </a:t>
          </a:r>
        </a:p>
        <a:p>
          <a:r>
            <a:rPr lang="fi-FI" sz="2000">
              <a:solidFill>
                <a:schemeClr val="bg1"/>
              </a:solidFill>
            </a:rPr>
            <a:t>kehittäminen</a:t>
          </a:r>
        </a:p>
      </dgm:t>
    </dgm:pt>
    <dgm:pt modelId="{E92B29E8-2862-46A3-B37F-A1DF3540251B}" type="parTrans" cxnId="{78A8FA14-253D-41AE-869B-05144ECDDD4F}">
      <dgm:prSet/>
      <dgm:spPr/>
      <dgm:t>
        <a:bodyPr/>
        <a:lstStyle/>
        <a:p>
          <a:endParaRPr lang="fi-FI"/>
        </a:p>
      </dgm:t>
    </dgm:pt>
    <dgm:pt modelId="{636586F7-2A7C-4A4C-ABBD-91DC36372BC1}" type="sibTrans" cxnId="{78A8FA14-253D-41AE-869B-05144ECDDD4F}">
      <dgm:prSet/>
      <dgm:spPr/>
      <dgm:t>
        <a:bodyPr/>
        <a:lstStyle/>
        <a:p>
          <a:endParaRPr lang="fi-FI"/>
        </a:p>
      </dgm:t>
    </dgm:pt>
    <dgm:pt modelId="{865086AF-5D49-4E41-9927-7D3D068F60D4}">
      <dgm:prSet phldrT="[Teksti]" custT="1"/>
      <dgm:spPr>
        <a:solidFill>
          <a:schemeClr val="accent4"/>
        </a:solidFill>
      </dgm:spPr>
      <dgm:t>
        <a:bodyPr/>
        <a:lstStyle/>
        <a:p>
          <a:pPr>
            <a:buNone/>
          </a:pPr>
          <a:endParaRPr lang="fi-FI" sz="1500"/>
        </a:p>
        <a:p>
          <a:pPr>
            <a:buNone/>
          </a:pPr>
          <a:endParaRPr lang="fi-FI" sz="2000"/>
        </a:p>
        <a:p>
          <a:pPr>
            <a:buNone/>
          </a:pPr>
          <a:r>
            <a:rPr lang="fi-FI" sz="2000">
              <a:solidFill>
                <a:schemeClr val="tx1"/>
              </a:solidFill>
            </a:rPr>
            <a:t>Ammattihenkilöt:</a:t>
          </a:r>
        </a:p>
        <a:p>
          <a:pPr>
            <a:buNone/>
          </a:pPr>
          <a:r>
            <a:rPr lang="fi-FI" sz="2000">
              <a:solidFill>
                <a:schemeClr val="bg1"/>
              </a:solidFill>
            </a:rPr>
            <a:t>- vastuu osaamisesta suhteessa työtehtäviin</a:t>
          </a:r>
        </a:p>
        <a:p>
          <a:pPr>
            <a:buNone/>
          </a:pPr>
          <a:r>
            <a:rPr lang="fi-FI" sz="2000">
              <a:solidFill>
                <a:schemeClr val="bg1"/>
              </a:solidFill>
            </a:rPr>
            <a:t>-opiskelijan tehtävänkuvaus ei voi olla samanlainen kuin laillistetulla ammattihenkilöllä</a:t>
          </a:r>
        </a:p>
      </dgm:t>
    </dgm:pt>
    <dgm:pt modelId="{D38EAE10-6311-4050-8311-C37CD3C322C1}" type="parTrans" cxnId="{7E0FFA52-0D08-4178-A141-BC58421A7F1A}">
      <dgm:prSet/>
      <dgm:spPr/>
      <dgm:t>
        <a:bodyPr/>
        <a:lstStyle/>
        <a:p>
          <a:endParaRPr lang="fi-FI"/>
        </a:p>
      </dgm:t>
    </dgm:pt>
    <dgm:pt modelId="{EBAEBA71-3822-4834-8957-AE90A9261200}" type="sibTrans" cxnId="{7E0FFA52-0D08-4178-A141-BC58421A7F1A}">
      <dgm:prSet/>
      <dgm:spPr/>
      <dgm:t>
        <a:bodyPr/>
        <a:lstStyle/>
        <a:p>
          <a:endParaRPr lang="fi-FI"/>
        </a:p>
      </dgm:t>
    </dgm:pt>
    <dgm:pt modelId="{DFD2A883-5C09-48CD-8E8F-75139424D463}">
      <dgm:prSet/>
      <dgm:spPr/>
      <dgm:t>
        <a:bodyPr/>
        <a:lstStyle/>
        <a:p>
          <a:endParaRPr lang="fi-FI"/>
        </a:p>
      </dgm:t>
    </dgm:pt>
    <dgm:pt modelId="{9C4CB2E0-549A-41C2-A576-F01369D2192C}" type="parTrans" cxnId="{120525DA-A01B-44AF-917B-4CB0E46DEA6C}">
      <dgm:prSet/>
      <dgm:spPr/>
      <dgm:t>
        <a:bodyPr/>
        <a:lstStyle/>
        <a:p>
          <a:endParaRPr lang="fi-FI"/>
        </a:p>
      </dgm:t>
    </dgm:pt>
    <dgm:pt modelId="{3C24DE1E-8260-414B-A57A-B64A5CD5A5B8}" type="sibTrans" cxnId="{120525DA-A01B-44AF-917B-4CB0E46DEA6C}">
      <dgm:prSet/>
      <dgm:spPr/>
      <dgm:t>
        <a:bodyPr/>
        <a:lstStyle/>
        <a:p>
          <a:endParaRPr lang="fi-FI"/>
        </a:p>
      </dgm:t>
    </dgm:pt>
    <dgm:pt modelId="{3E07022B-3033-4C04-B1BE-035F080CF15A}">
      <dgm:prSet/>
      <dgm:spPr/>
      <dgm:t>
        <a:bodyPr/>
        <a:lstStyle/>
        <a:p>
          <a:endParaRPr lang="fi-FI"/>
        </a:p>
      </dgm:t>
    </dgm:pt>
    <dgm:pt modelId="{E1E66785-1A5F-4092-BE52-2988DB8F483B}" type="parTrans" cxnId="{ABB7C543-3F23-4372-8C41-E63E144A8BE2}">
      <dgm:prSet/>
      <dgm:spPr/>
      <dgm:t>
        <a:bodyPr/>
        <a:lstStyle/>
        <a:p>
          <a:endParaRPr lang="fi-FI"/>
        </a:p>
      </dgm:t>
    </dgm:pt>
    <dgm:pt modelId="{29B67D71-7FCE-4A39-ABA6-035608EB037F}" type="sibTrans" cxnId="{ABB7C543-3F23-4372-8C41-E63E144A8BE2}">
      <dgm:prSet/>
      <dgm:spPr/>
      <dgm:t>
        <a:bodyPr/>
        <a:lstStyle/>
        <a:p>
          <a:endParaRPr lang="fi-FI"/>
        </a:p>
      </dgm:t>
    </dgm:pt>
    <dgm:pt modelId="{73687097-6711-4E3B-AEF7-F534B57FCF8C}">
      <dgm:prSet/>
      <dgm:spPr/>
      <dgm:t>
        <a:bodyPr/>
        <a:lstStyle/>
        <a:p>
          <a:endParaRPr lang="fi-FI"/>
        </a:p>
      </dgm:t>
    </dgm:pt>
    <dgm:pt modelId="{3FCB8DD8-DDCB-45F7-A23A-0727C9DA0355}" type="parTrans" cxnId="{88A82F91-E712-4899-9758-C10FA622536B}">
      <dgm:prSet/>
      <dgm:spPr/>
      <dgm:t>
        <a:bodyPr/>
        <a:lstStyle/>
        <a:p>
          <a:endParaRPr lang="fi-FI"/>
        </a:p>
      </dgm:t>
    </dgm:pt>
    <dgm:pt modelId="{49CC15A8-70AE-4EC0-A8D3-53537EC5612B}" type="sibTrans" cxnId="{88A82F91-E712-4899-9758-C10FA622536B}">
      <dgm:prSet/>
      <dgm:spPr/>
      <dgm:t>
        <a:bodyPr/>
        <a:lstStyle/>
        <a:p>
          <a:endParaRPr lang="fi-FI"/>
        </a:p>
      </dgm:t>
    </dgm:pt>
    <dgm:pt modelId="{2E557D84-4B60-4A14-939C-9FFDDE11F4D2}">
      <dgm:prSet/>
      <dgm:spPr/>
      <dgm:t>
        <a:bodyPr/>
        <a:lstStyle/>
        <a:p>
          <a:endParaRPr lang="fi-FI"/>
        </a:p>
      </dgm:t>
    </dgm:pt>
    <dgm:pt modelId="{EEC46895-4B8F-4894-A47F-EB08AB4647AC}" type="parTrans" cxnId="{8D59DAEE-7FB5-4E0B-8F7A-14A90769B4DD}">
      <dgm:prSet/>
      <dgm:spPr/>
      <dgm:t>
        <a:bodyPr/>
        <a:lstStyle/>
        <a:p>
          <a:endParaRPr lang="fi-FI"/>
        </a:p>
      </dgm:t>
    </dgm:pt>
    <dgm:pt modelId="{A1AAAC12-CC89-4A9D-8007-6BC5DCA27DFE}" type="sibTrans" cxnId="{8D59DAEE-7FB5-4E0B-8F7A-14A90769B4DD}">
      <dgm:prSet/>
      <dgm:spPr/>
      <dgm:t>
        <a:bodyPr/>
        <a:lstStyle/>
        <a:p>
          <a:endParaRPr lang="fi-FI"/>
        </a:p>
      </dgm:t>
    </dgm:pt>
    <dgm:pt modelId="{74C06628-08CC-417E-9F2E-00994B0B42EE}" type="pres">
      <dgm:prSet presAssocID="{971BC58D-1B35-4B84-BDD3-7E44E6E587EE}" presName="Name0" presStyleCnt="0">
        <dgm:presLayoutVars>
          <dgm:chMax val="2"/>
          <dgm:chPref val="2"/>
          <dgm:animLvl val="lvl"/>
        </dgm:presLayoutVars>
      </dgm:prSet>
      <dgm:spPr/>
    </dgm:pt>
    <dgm:pt modelId="{D5819062-77AF-4B5C-9958-AEE6623B5405}" type="pres">
      <dgm:prSet presAssocID="{971BC58D-1B35-4B84-BDD3-7E44E6E587EE}" presName="LeftText" presStyleLbl="revTx" presStyleIdx="0" presStyleCnt="0">
        <dgm:presLayoutVars>
          <dgm:bulletEnabled val="1"/>
        </dgm:presLayoutVars>
      </dgm:prSet>
      <dgm:spPr/>
    </dgm:pt>
    <dgm:pt modelId="{2F7512F9-A4CE-4990-BF88-F4C3D75B22E3}" type="pres">
      <dgm:prSet presAssocID="{971BC58D-1B35-4B84-BDD3-7E44E6E587EE}" presName="LeftNode" presStyleLbl="bgImgPlace1" presStyleIdx="0" presStyleCnt="2" custScaleX="216674" custScaleY="143726">
        <dgm:presLayoutVars>
          <dgm:chMax val="2"/>
          <dgm:chPref val="2"/>
        </dgm:presLayoutVars>
      </dgm:prSet>
      <dgm:spPr/>
    </dgm:pt>
    <dgm:pt modelId="{40B8C8E1-E3D2-4A15-BF59-C3A2A418D01B}" type="pres">
      <dgm:prSet presAssocID="{971BC58D-1B35-4B84-BDD3-7E44E6E587EE}" presName="RightText" presStyleLbl="revTx" presStyleIdx="0" presStyleCnt="0">
        <dgm:presLayoutVars>
          <dgm:bulletEnabled val="1"/>
        </dgm:presLayoutVars>
      </dgm:prSet>
      <dgm:spPr/>
    </dgm:pt>
    <dgm:pt modelId="{C36CC4F4-7867-40C9-B4F8-998538EC1FE2}" type="pres">
      <dgm:prSet presAssocID="{971BC58D-1B35-4B84-BDD3-7E44E6E587EE}" presName="RightNode" presStyleLbl="bgImgPlace1" presStyleIdx="1" presStyleCnt="2" custScaleX="180655" custScaleY="142443" custLinFactNeighborX="62382" custLinFactNeighborY="-13">
        <dgm:presLayoutVars>
          <dgm:chMax val="0"/>
          <dgm:chPref val="0"/>
        </dgm:presLayoutVars>
      </dgm:prSet>
      <dgm:spPr/>
    </dgm:pt>
    <dgm:pt modelId="{661AFEF7-7286-4C6F-893E-425111E4B36B}" type="pres">
      <dgm:prSet presAssocID="{971BC58D-1B35-4B84-BDD3-7E44E6E587EE}" presName="TopArrow" presStyleLbl="node1" presStyleIdx="0" presStyleCnt="2" custScaleX="99483" custScaleY="99488" custLinFactNeighborX="25014"/>
      <dgm:spPr>
        <a:solidFill>
          <a:schemeClr val="tx1"/>
        </a:solidFill>
      </dgm:spPr>
    </dgm:pt>
    <dgm:pt modelId="{8AF0AA00-F1B5-4780-810E-5CF105DE658D}" type="pres">
      <dgm:prSet presAssocID="{971BC58D-1B35-4B84-BDD3-7E44E6E587EE}" presName="BottomArrow" presStyleLbl="node1" presStyleIdx="1" presStyleCnt="2" custScaleX="99483" custScaleY="99488" custLinFactNeighborX="11735" custLinFactNeighborY="3720"/>
      <dgm:spPr>
        <a:solidFill>
          <a:schemeClr val="tx1"/>
        </a:solidFill>
      </dgm:spPr>
    </dgm:pt>
  </dgm:ptLst>
  <dgm:cxnLst>
    <dgm:cxn modelId="{DC32C101-98B0-4936-82FD-7EF92F526A39}" type="presOf" srcId="{971BC58D-1B35-4B84-BDD3-7E44E6E587EE}" destId="{74C06628-08CC-417E-9F2E-00994B0B42EE}" srcOrd="0" destOrd="0" presId="urn:microsoft.com/office/officeart/2009/layout/ReverseList"/>
    <dgm:cxn modelId="{78A8FA14-253D-41AE-869B-05144ECDDD4F}" srcId="{971BC58D-1B35-4B84-BDD3-7E44E6E587EE}" destId="{7DB785BA-82DA-4231-8596-A5C77BAFE325}" srcOrd="0" destOrd="0" parTransId="{E92B29E8-2862-46A3-B37F-A1DF3540251B}" sibTransId="{636586F7-2A7C-4A4C-ABBD-91DC36372BC1}"/>
    <dgm:cxn modelId="{8CC92A3E-72FD-4EA4-8F89-3268C2A615A1}" type="presOf" srcId="{865086AF-5D49-4E41-9927-7D3D068F60D4}" destId="{40B8C8E1-E3D2-4A15-BF59-C3A2A418D01B}" srcOrd="0" destOrd="0" presId="urn:microsoft.com/office/officeart/2009/layout/ReverseList"/>
    <dgm:cxn modelId="{ABB7C543-3F23-4372-8C41-E63E144A8BE2}" srcId="{971BC58D-1B35-4B84-BDD3-7E44E6E587EE}" destId="{3E07022B-3033-4C04-B1BE-035F080CF15A}" srcOrd="4" destOrd="0" parTransId="{E1E66785-1A5F-4092-BE52-2988DB8F483B}" sibTransId="{29B67D71-7FCE-4A39-ABA6-035608EB037F}"/>
    <dgm:cxn modelId="{7E0FFA52-0D08-4178-A141-BC58421A7F1A}" srcId="{971BC58D-1B35-4B84-BDD3-7E44E6E587EE}" destId="{865086AF-5D49-4E41-9927-7D3D068F60D4}" srcOrd="1" destOrd="0" parTransId="{D38EAE10-6311-4050-8311-C37CD3C322C1}" sibTransId="{EBAEBA71-3822-4834-8957-AE90A9261200}"/>
    <dgm:cxn modelId="{A360F973-3729-4D65-BE91-22BAFDD90736}" type="presOf" srcId="{7DB785BA-82DA-4231-8596-A5C77BAFE325}" destId="{2F7512F9-A4CE-4990-BF88-F4C3D75B22E3}" srcOrd="1" destOrd="0" presId="urn:microsoft.com/office/officeart/2009/layout/ReverseList"/>
    <dgm:cxn modelId="{E7647D7A-7D2E-456F-A872-3399F5340A2D}" type="presOf" srcId="{865086AF-5D49-4E41-9927-7D3D068F60D4}" destId="{C36CC4F4-7867-40C9-B4F8-998538EC1FE2}" srcOrd="1" destOrd="0" presId="urn:microsoft.com/office/officeart/2009/layout/ReverseList"/>
    <dgm:cxn modelId="{88A82F91-E712-4899-9758-C10FA622536B}" srcId="{971BC58D-1B35-4B84-BDD3-7E44E6E587EE}" destId="{73687097-6711-4E3B-AEF7-F534B57FCF8C}" srcOrd="5" destOrd="0" parTransId="{3FCB8DD8-DDCB-45F7-A23A-0727C9DA0355}" sibTransId="{49CC15A8-70AE-4EC0-A8D3-53537EC5612B}"/>
    <dgm:cxn modelId="{120525DA-A01B-44AF-917B-4CB0E46DEA6C}" srcId="{971BC58D-1B35-4B84-BDD3-7E44E6E587EE}" destId="{DFD2A883-5C09-48CD-8E8F-75139424D463}" srcOrd="3" destOrd="0" parTransId="{9C4CB2E0-549A-41C2-A576-F01369D2192C}" sibTransId="{3C24DE1E-8260-414B-A57A-B64A5CD5A5B8}"/>
    <dgm:cxn modelId="{8D59DAEE-7FB5-4E0B-8F7A-14A90769B4DD}" srcId="{971BC58D-1B35-4B84-BDD3-7E44E6E587EE}" destId="{2E557D84-4B60-4A14-939C-9FFDDE11F4D2}" srcOrd="2" destOrd="0" parTransId="{EEC46895-4B8F-4894-A47F-EB08AB4647AC}" sibTransId="{A1AAAC12-CC89-4A9D-8007-6BC5DCA27DFE}"/>
    <dgm:cxn modelId="{0838A5F0-585B-46AC-A9B1-C6121ED0E180}" type="presOf" srcId="{7DB785BA-82DA-4231-8596-A5C77BAFE325}" destId="{D5819062-77AF-4B5C-9958-AEE6623B5405}" srcOrd="0" destOrd="0" presId="urn:microsoft.com/office/officeart/2009/layout/ReverseList"/>
    <dgm:cxn modelId="{BEBBC93E-3655-40A8-BA0A-62067F262D90}" type="presParOf" srcId="{74C06628-08CC-417E-9F2E-00994B0B42EE}" destId="{D5819062-77AF-4B5C-9958-AEE6623B5405}" srcOrd="0" destOrd="0" presId="urn:microsoft.com/office/officeart/2009/layout/ReverseList"/>
    <dgm:cxn modelId="{57A9E212-544A-463A-A3F1-358283F47B18}" type="presParOf" srcId="{74C06628-08CC-417E-9F2E-00994B0B42EE}" destId="{2F7512F9-A4CE-4990-BF88-F4C3D75B22E3}" srcOrd="1" destOrd="0" presId="urn:microsoft.com/office/officeart/2009/layout/ReverseList"/>
    <dgm:cxn modelId="{A026B91C-2AA8-4027-838B-58F06FC36C77}" type="presParOf" srcId="{74C06628-08CC-417E-9F2E-00994B0B42EE}" destId="{40B8C8E1-E3D2-4A15-BF59-C3A2A418D01B}" srcOrd="2" destOrd="0" presId="urn:microsoft.com/office/officeart/2009/layout/ReverseList"/>
    <dgm:cxn modelId="{558BC509-8AB0-4660-B63E-4B7511750E3C}" type="presParOf" srcId="{74C06628-08CC-417E-9F2E-00994B0B42EE}" destId="{C36CC4F4-7867-40C9-B4F8-998538EC1FE2}" srcOrd="3" destOrd="0" presId="urn:microsoft.com/office/officeart/2009/layout/ReverseList"/>
    <dgm:cxn modelId="{29785AE5-D76C-432B-AC0C-C2AC26955E85}" type="presParOf" srcId="{74C06628-08CC-417E-9F2E-00994B0B42EE}" destId="{661AFEF7-7286-4C6F-893E-425111E4B36B}" srcOrd="4" destOrd="0" presId="urn:microsoft.com/office/officeart/2009/layout/ReverseList"/>
    <dgm:cxn modelId="{B6AA6B1D-AAF8-43DC-915F-82AC5C6D3A9A}" type="presParOf" srcId="{74C06628-08CC-417E-9F2E-00994B0B42EE}" destId="{8AF0AA00-F1B5-4780-810E-5CF105DE658D}"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F21DE5-A7AE-42F6-8143-811EECDD03FE}" type="doc">
      <dgm:prSet loTypeId="urn:microsoft.com/office/officeart/2005/8/layout/vList2" loCatId="list" qsTypeId="urn:microsoft.com/office/officeart/2005/8/quickstyle/simple5" qsCatId="simple" csTypeId="urn:microsoft.com/office/officeart/2005/8/colors/accent4_2" csCatId="accent4" phldr="1"/>
      <dgm:spPr/>
      <dgm:t>
        <a:bodyPr/>
        <a:lstStyle/>
        <a:p>
          <a:endParaRPr lang="en-US"/>
        </a:p>
      </dgm:t>
    </dgm:pt>
    <dgm:pt modelId="{F4485E67-33FA-4E06-ABE9-18726001BF80}">
      <dgm:prSet/>
      <dgm:spPr/>
      <dgm:t>
        <a:bodyPr/>
        <a:lstStyle/>
        <a:p>
          <a:r>
            <a:rPr lang="fi-FI"/>
            <a:t>Osaamisen vastaamisesta asiakkaiden tarpeisiin</a:t>
          </a:r>
          <a:endParaRPr lang="en-US"/>
        </a:p>
      </dgm:t>
    </dgm:pt>
    <dgm:pt modelId="{0D02F817-237D-4CE0-8070-62FE996534D8}" type="parTrans" cxnId="{B1771182-4759-456D-B13A-EEACFE8AF8AA}">
      <dgm:prSet/>
      <dgm:spPr/>
      <dgm:t>
        <a:bodyPr/>
        <a:lstStyle/>
        <a:p>
          <a:endParaRPr lang="en-US"/>
        </a:p>
      </dgm:t>
    </dgm:pt>
    <dgm:pt modelId="{E55040DA-2B35-4AC2-995E-EFA85E5A98D5}" type="sibTrans" cxnId="{B1771182-4759-456D-B13A-EEACFE8AF8AA}">
      <dgm:prSet/>
      <dgm:spPr/>
      <dgm:t>
        <a:bodyPr/>
        <a:lstStyle/>
        <a:p>
          <a:endParaRPr lang="en-US"/>
        </a:p>
      </dgm:t>
    </dgm:pt>
    <dgm:pt modelId="{F3A209AE-646C-4478-9509-AB171CC94233}">
      <dgm:prSet/>
      <dgm:spPr/>
      <dgm:t>
        <a:bodyPr/>
        <a:lstStyle/>
        <a:p>
          <a:r>
            <a:rPr lang="fi-FI"/>
            <a:t>Osaamisen varmistamisesta </a:t>
          </a:r>
          <a:endParaRPr lang="en-US"/>
        </a:p>
      </dgm:t>
    </dgm:pt>
    <dgm:pt modelId="{C3FE6EDC-9434-4BE6-AADD-D420CC5623CE}" type="parTrans" cxnId="{C22F8E22-572C-42C4-9C77-3A7DA4E51F4A}">
      <dgm:prSet/>
      <dgm:spPr/>
      <dgm:t>
        <a:bodyPr/>
        <a:lstStyle/>
        <a:p>
          <a:endParaRPr lang="en-US"/>
        </a:p>
      </dgm:t>
    </dgm:pt>
    <dgm:pt modelId="{74A371F1-E4D1-4115-8551-BF91067EE277}" type="sibTrans" cxnId="{C22F8E22-572C-42C4-9C77-3A7DA4E51F4A}">
      <dgm:prSet/>
      <dgm:spPr/>
      <dgm:t>
        <a:bodyPr/>
        <a:lstStyle/>
        <a:p>
          <a:endParaRPr lang="en-US"/>
        </a:p>
      </dgm:t>
    </dgm:pt>
    <dgm:pt modelId="{5EE9985D-5A86-444D-8FF7-86F2F9D6A0F2}">
      <dgm:prSet/>
      <dgm:spPr/>
      <dgm:t>
        <a:bodyPr/>
        <a:lstStyle/>
        <a:p>
          <a:r>
            <a:rPr lang="fi-FI"/>
            <a:t>Tehtävänimikkeiden selkeydestä </a:t>
          </a:r>
          <a:endParaRPr lang="en-US"/>
        </a:p>
      </dgm:t>
    </dgm:pt>
    <dgm:pt modelId="{A4C1367D-6526-4100-961A-6B5FC03B5682}" type="parTrans" cxnId="{E3407C32-00FD-4216-833B-AC8066B78C90}">
      <dgm:prSet/>
      <dgm:spPr/>
      <dgm:t>
        <a:bodyPr/>
        <a:lstStyle/>
        <a:p>
          <a:endParaRPr lang="en-US"/>
        </a:p>
      </dgm:t>
    </dgm:pt>
    <dgm:pt modelId="{BE040ACA-B6C7-49A1-A241-5D196EA80225}" type="sibTrans" cxnId="{E3407C32-00FD-4216-833B-AC8066B78C90}">
      <dgm:prSet/>
      <dgm:spPr/>
      <dgm:t>
        <a:bodyPr/>
        <a:lstStyle/>
        <a:p>
          <a:endParaRPr lang="en-US"/>
        </a:p>
      </dgm:t>
    </dgm:pt>
    <dgm:pt modelId="{D3CCC006-AFCA-4D5B-8291-E928E1BB9200}">
      <dgm:prSet/>
      <dgm:spPr/>
      <dgm:t>
        <a:bodyPr/>
        <a:lstStyle/>
        <a:p>
          <a:r>
            <a:rPr lang="fi-FI"/>
            <a:t>Tehtävänkuvausten ajantasaisuudesta</a:t>
          </a:r>
          <a:endParaRPr lang="en-US"/>
        </a:p>
      </dgm:t>
    </dgm:pt>
    <dgm:pt modelId="{A27DE3B8-B975-47D9-94F9-715172C3EFC8}" type="parTrans" cxnId="{DEB35D18-A00F-4730-87C3-D999D7273151}">
      <dgm:prSet/>
      <dgm:spPr/>
      <dgm:t>
        <a:bodyPr/>
        <a:lstStyle/>
        <a:p>
          <a:endParaRPr lang="en-US"/>
        </a:p>
      </dgm:t>
    </dgm:pt>
    <dgm:pt modelId="{9D4649B1-6697-4541-9A96-252BAE19DECD}" type="sibTrans" cxnId="{DEB35D18-A00F-4730-87C3-D999D7273151}">
      <dgm:prSet/>
      <dgm:spPr/>
      <dgm:t>
        <a:bodyPr/>
        <a:lstStyle/>
        <a:p>
          <a:endParaRPr lang="en-US"/>
        </a:p>
      </dgm:t>
    </dgm:pt>
    <dgm:pt modelId="{C6AF9A27-BFEE-4339-ACBF-797815325685}">
      <dgm:prSet/>
      <dgm:spPr/>
      <dgm:t>
        <a:bodyPr/>
        <a:lstStyle/>
        <a:p>
          <a:r>
            <a:rPr lang="fi-FI"/>
            <a:t>Osaamisen tunnistamisesta </a:t>
          </a:r>
          <a:endParaRPr lang="en-US"/>
        </a:p>
      </dgm:t>
    </dgm:pt>
    <dgm:pt modelId="{9F325B5B-7327-423C-AA72-944E679A2232}" type="sibTrans" cxnId="{FD96F08E-62BC-4307-9D57-19230C5B7379}">
      <dgm:prSet/>
      <dgm:spPr/>
      <dgm:t>
        <a:bodyPr/>
        <a:lstStyle/>
        <a:p>
          <a:endParaRPr lang="en-US"/>
        </a:p>
      </dgm:t>
    </dgm:pt>
    <dgm:pt modelId="{5970912B-AD03-48B7-A992-D5903371C5E0}" type="parTrans" cxnId="{FD96F08E-62BC-4307-9D57-19230C5B7379}">
      <dgm:prSet/>
      <dgm:spPr/>
      <dgm:t>
        <a:bodyPr/>
        <a:lstStyle/>
        <a:p>
          <a:endParaRPr lang="en-US"/>
        </a:p>
      </dgm:t>
    </dgm:pt>
    <dgm:pt modelId="{0C9907BE-59B9-442F-BD12-D17BAB20BAE1}" type="pres">
      <dgm:prSet presAssocID="{CFF21DE5-A7AE-42F6-8143-811EECDD03FE}" presName="linear" presStyleCnt="0">
        <dgm:presLayoutVars>
          <dgm:animLvl val="lvl"/>
          <dgm:resizeHandles val="exact"/>
        </dgm:presLayoutVars>
      </dgm:prSet>
      <dgm:spPr/>
    </dgm:pt>
    <dgm:pt modelId="{9B0D0F07-92AB-42FF-AB27-C541BD426D12}" type="pres">
      <dgm:prSet presAssocID="{C6AF9A27-BFEE-4339-ACBF-797815325685}" presName="parentText" presStyleLbl="node1" presStyleIdx="0" presStyleCnt="5">
        <dgm:presLayoutVars>
          <dgm:chMax val="0"/>
          <dgm:bulletEnabled val="1"/>
        </dgm:presLayoutVars>
      </dgm:prSet>
      <dgm:spPr/>
    </dgm:pt>
    <dgm:pt modelId="{BE04A192-5EA5-46F8-90B6-F033BAB1A768}" type="pres">
      <dgm:prSet presAssocID="{9F325B5B-7327-423C-AA72-944E679A2232}" presName="spacer" presStyleCnt="0"/>
      <dgm:spPr/>
    </dgm:pt>
    <dgm:pt modelId="{DD711079-0210-4BE2-9775-7480FE622127}" type="pres">
      <dgm:prSet presAssocID="{F4485E67-33FA-4E06-ABE9-18726001BF80}" presName="parentText" presStyleLbl="node1" presStyleIdx="1" presStyleCnt="5">
        <dgm:presLayoutVars>
          <dgm:chMax val="0"/>
          <dgm:bulletEnabled val="1"/>
        </dgm:presLayoutVars>
      </dgm:prSet>
      <dgm:spPr/>
    </dgm:pt>
    <dgm:pt modelId="{C8A24058-C3E2-4E59-81D5-949C1DC05F1C}" type="pres">
      <dgm:prSet presAssocID="{E55040DA-2B35-4AC2-995E-EFA85E5A98D5}" presName="spacer" presStyleCnt="0"/>
      <dgm:spPr/>
    </dgm:pt>
    <dgm:pt modelId="{A78C3BFF-62D9-4223-82EF-526BA4C70B6D}" type="pres">
      <dgm:prSet presAssocID="{F3A209AE-646C-4478-9509-AB171CC94233}" presName="parentText" presStyleLbl="node1" presStyleIdx="2" presStyleCnt="5">
        <dgm:presLayoutVars>
          <dgm:chMax val="0"/>
          <dgm:bulletEnabled val="1"/>
        </dgm:presLayoutVars>
      </dgm:prSet>
      <dgm:spPr/>
    </dgm:pt>
    <dgm:pt modelId="{4E2260D7-91B7-4509-BB95-D4035BC8C6B6}" type="pres">
      <dgm:prSet presAssocID="{74A371F1-E4D1-4115-8551-BF91067EE277}" presName="spacer" presStyleCnt="0"/>
      <dgm:spPr/>
    </dgm:pt>
    <dgm:pt modelId="{77F8FDC1-CE93-48FE-8A84-0D49F0B9FDDB}" type="pres">
      <dgm:prSet presAssocID="{5EE9985D-5A86-444D-8FF7-86F2F9D6A0F2}" presName="parentText" presStyleLbl="node1" presStyleIdx="3" presStyleCnt="5">
        <dgm:presLayoutVars>
          <dgm:chMax val="0"/>
          <dgm:bulletEnabled val="1"/>
        </dgm:presLayoutVars>
      </dgm:prSet>
      <dgm:spPr/>
    </dgm:pt>
    <dgm:pt modelId="{011368CC-50A8-4EBC-A916-E6E7BF3B47B2}" type="pres">
      <dgm:prSet presAssocID="{BE040ACA-B6C7-49A1-A241-5D196EA80225}" presName="spacer" presStyleCnt="0"/>
      <dgm:spPr/>
    </dgm:pt>
    <dgm:pt modelId="{495B2C5B-8500-408B-8497-1B9087620493}" type="pres">
      <dgm:prSet presAssocID="{D3CCC006-AFCA-4D5B-8291-E928E1BB9200}" presName="parentText" presStyleLbl="node1" presStyleIdx="4" presStyleCnt="5">
        <dgm:presLayoutVars>
          <dgm:chMax val="0"/>
          <dgm:bulletEnabled val="1"/>
        </dgm:presLayoutVars>
      </dgm:prSet>
      <dgm:spPr/>
    </dgm:pt>
  </dgm:ptLst>
  <dgm:cxnLst>
    <dgm:cxn modelId="{DEB35D18-A00F-4730-87C3-D999D7273151}" srcId="{CFF21DE5-A7AE-42F6-8143-811EECDD03FE}" destId="{D3CCC006-AFCA-4D5B-8291-E928E1BB9200}" srcOrd="4" destOrd="0" parTransId="{A27DE3B8-B975-47D9-94F9-715172C3EFC8}" sibTransId="{9D4649B1-6697-4541-9A96-252BAE19DECD}"/>
    <dgm:cxn modelId="{C22F8E22-572C-42C4-9C77-3A7DA4E51F4A}" srcId="{CFF21DE5-A7AE-42F6-8143-811EECDD03FE}" destId="{F3A209AE-646C-4478-9509-AB171CC94233}" srcOrd="2" destOrd="0" parTransId="{C3FE6EDC-9434-4BE6-AADD-D420CC5623CE}" sibTransId="{74A371F1-E4D1-4115-8551-BF91067EE277}"/>
    <dgm:cxn modelId="{F9694E27-B5D9-48CD-A393-1070378A12F7}" type="presOf" srcId="{F4485E67-33FA-4E06-ABE9-18726001BF80}" destId="{DD711079-0210-4BE2-9775-7480FE622127}" srcOrd="0" destOrd="0" presId="urn:microsoft.com/office/officeart/2005/8/layout/vList2"/>
    <dgm:cxn modelId="{E3407C32-00FD-4216-833B-AC8066B78C90}" srcId="{CFF21DE5-A7AE-42F6-8143-811EECDD03FE}" destId="{5EE9985D-5A86-444D-8FF7-86F2F9D6A0F2}" srcOrd="3" destOrd="0" parTransId="{A4C1367D-6526-4100-961A-6B5FC03B5682}" sibTransId="{BE040ACA-B6C7-49A1-A241-5D196EA80225}"/>
    <dgm:cxn modelId="{029E7E41-D76B-4819-B742-C5B2F4D8AC0F}" type="presOf" srcId="{F3A209AE-646C-4478-9509-AB171CC94233}" destId="{A78C3BFF-62D9-4223-82EF-526BA4C70B6D}" srcOrd="0" destOrd="0" presId="urn:microsoft.com/office/officeart/2005/8/layout/vList2"/>
    <dgm:cxn modelId="{DE931465-ED9E-47DC-B4A4-47D71351EF86}" type="presOf" srcId="{D3CCC006-AFCA-4D5B-8291-E928E1BB9200}" destId="{495B2C5B-8500-408B-8497-1B9087620493}" srcOrd="0" destOrd="0" presId="urn:microsoft.com/office/officeart/2005/8/layout/vList2"/>
    <dgm:cxn modelId="{11B9974C-8764-4C5D-93BA-D2704646E2D2}" type="presOf" srcId="{CFF21DE5-A7AE-42F6-8143-811EECDD03FE}" destId="{0C9907BE-59B9-442F-BD12-D17BAB20BAE1}" srcOrd="0" destOrd="0" presId="urn:microsoft.com/office/officeart/2005/8/layout/vList2"/>
    <dgm:cxn modelId="{B1771182-4759-456D-B13A-EEACFE8AF8AA}" srcId="{CFF21DE5-A7AE-42F6-8143-811EECDD03FE}" destId="{F4485E67-33FA-4E06-ABE9-18726001BF80}" srcOrd="1" destOrd="0" parTransId="{0D02F817-237D-4CE0-8070-62FE996534D8}" sibTransId="{E55040DA-2B35-4AC2-995E-EFA85E5A98D5}"/>
    <dgm:cxn modelId="{FD96F08E-62BC-4307-9D57-19230C5B7379}" srcId="{CFF21DE5-A7AE-42F6-8143-811EECDD03FE}" destId="{C6AF9A27-BFEE-4339-ACBF-797815325685}" srcOrd="0" destOrd="0" parTransId="{5970912B-AD03-48B7-A992-D5903371C5E0}" sibTransId="{9F325B5B-7327-423C-AA72-944E679A2232}"/>
    <dgm:cxn modelId="{3C1992DB-EBBF-4804-A76A-9F39065F5743}" type="presOf" srcId="{C6AF9A27-BFEE-4339-ACBF-797815325685}" destId="{9B0D0F07-92AB-42FF-AB27-C541BD426D12}" srcOrd="0" destOrd="0" presId="urn:microsoft.com/office/officeart/2005/8/layout/vList2"/>
    <dgm:cxn modelId="{6658D8EC-E1CA-431B-BC57-92B83847A4CB}" type="presOf" srcId="{5EE9985D-5A86-444D-8FF7-86F2F9D6A0F2}" destId="{77F8FDC1-CE93-48FE-8A84-0D49F0B9FDDB}" srcOrd="0" destOrd="0" presId="urn:microsoft.com/office/officeart/2005/8/layout/vList2"/>
    <dgm:cxn modelId="{8104A3AF-7975-4154-AF81-69F1407BE5AE}" type="presParOf" srcId="{0C9907BE-59B9-442F-BD12-D17BAB20BAE1}" destId="{9B0D0F07-92AB-42FF-AB27-C541BD426D12}" srcOrd="0" destOrd="0" presId="urn:microsoft.com/office/officeart/2005/8/layout/vList2"/>
    <dgm:cxn modelId="{CE6B56FA-4654-4390-9C15-AC7A63C02EDA}" type="presParOf" srcId="{0C9907BE-59B9-442F-BD12-D17BAB20BAE1}" destId="{BE04A192-5EA5-46F8-90B6-F033BAB1A768}" srcOrd="1" destOrd="0" presId="urn:microsoft.com/office/officeart/2005/8/layout/vList2"/>
    <dgm:cxn modelId="{F2FB8681-EAAD-42FD-84CA-8E80611B2569}" type="presParOf" srcId="{0C9907BE-59B9-442F-BD12-D17BAB20BAE1}" destId="{DD711079-0210-4BE2-9775-7480FE622127}" srcOrd="2" destOrd="0" presId="urn:microsoft.com/office/officeart/2005/8/layout/vList2"/>
    <dgm:cxn modelId="{9D6136FA-1F2F-4C8F-BA04-0A1B1058B013}" type="presParOf" srcId="{0C9907BE-59B9-442F-BD12-D17BAB20BAE1}" destId="{C8A24058-C3E2-4E59-81D5-949C1DC05F1C}" srcOrd="3" destOrd="0" presId="urn:microsoft.com/office/officeart/2005/8/layout/vList2"/>
    <dgm:cxn modelId="{79A0C44B-0A34-4035-8DB5-DE44C74018D3}" type="presParOf" srcId="{0C9907BE-59B9-442F-BD12-D17BAB20BAE1}" destId="{A78C3BFF-62D9-4223-82EF-526BA4C70B6D}" srcOrd="4" destOrd="0" presId="urn:microsoft.com/office/officeart/2005/8/layout/vList2"/>
    <dgm:cxn modelId="{4AD5607E-8503-4CDA-9334-D586ECA9BB9B}" type="presParOf" srcId="{0C9907BE-59B9-442F-BD12-D17BAB20BAE1}" destId="{4E2260D7-91B7-4509-BB95-D4035BC8C6B6}" srcOrd="5" destOrd="0" presId="urn:microsoft.com/office/officeart/2005/8/layout/vList2"/>
    <dgm:cxn modelId="{C024C349-0529-4CE5-9FA0-B29292469B6C}" type="presParOf" srcId="{0C9907BE-59B9-442F-BD12-D17BAB20BAE1}" destId="{77F8FDC1-CE93-48FE-8A84-0D49F0B9FDDB}" srcOrd="6" destOrd="0" presId="urn:microsoft.com/office/officeart/2005/8/layout/vList2"/>
    <dgm:cxn modelId="{AD05C504-5A6F-44E8-9331-F73563AF9131}" type="presParOf" srcId="{0C9907BE-59B9-442F-BD12-D17BAB20BAE1}" destId="{011368CC-50A8-4EBC-A916-E6E7BF3B47B2}" srcOrd="7" destOrd="0" presId="urn:microsoft.com/office/officeart/2005/8/layout/vList2"/>
    <dgm:cxn modelId="{208A0C10-64AA-4AD7-B0D1-AD4E3E1E3925}" type="presParOf" srcId="{0C9907BE-59B9-442F-BD12-D17BAB20BAE1}" destId="{495B2C5B-8500-408B-8497-1B908762049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4823EE-59E4-4112-9EBB-759A096C2C0D}"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35C266BE-0D6D-4747-8DC7-7ACE212C1B7F}">
      <dgm:prSet/>
      <dgm:spPr/>
      <dgm:t>
        <a:bodyPr/>
        <a:lstStyle/>
        <a:p>
          <a:r>
            <a:rPr lang="fi-FI"/>
            <a:t>fyysinen</a:t>
          </a:r>
          <a:endParaRPr lang="en-US"/>
        </a:p>
      </dgm:t>
    </dgm:pt>
    <dgm:pt modelId="{D91356AF-8F79-4AC1-A009-4E241840D5FE}" type="parTrans" cxnId="{D7A0FB67-C975-40DD-8A36-355493DDC2E6}">
      <dgm:prSet/>
      <dgm:spPr/>
      <dgm:t>
        <a:bodyPr/>
        <a:lstStyle/>
        <a:p>
          <a:endParaRPr lang="en-US"/>
        </a:p>
      </dgm:t>
    </dgm:pt>
    <dgm:pt modelId="{47A33D74-76CB-48C5-8801-FF92302EA3CB}" type="sibTrans" cxnId="{D7A0FB67-C975-40DD-8A36-355493DDC2E6}">
      <dgm:prSet/>
      <dgm:spPr/>
      <dgm:t>
        <a:bodyPr/>
        <a:lstStyle/>
        <a:p>
          <a:endParaRPr lang="en-US"/>
        </a:p>
      </dgm:t>
    </dgm:pt>
    <dgm:pt modelId="{EA98AA01-4A87-46B9-94F9-3CF68369BADA}">
      <dgm:prSet/>
      <dgm:spPr/>
      <dgm:t>
        <a:bodyPr/>
        <a:lstStyle/>
        <a:p>
          <a:r>
            <a:rPr lang="fi-FI"/>
            <a:t>psyykkinen</a:t>
          </a:r>
          <a:endParaRPr lang="en-US"/>
        </a:p>
      </dgm:t>
    </dgm:pt>
    <dgm:pt modelId="{D72D9A63-4129-4174-9CA8-20B37186135E}" type="parTrans" cxnId="{35B83A86-BBFD-4B4B-9EBD-5C80CD2E8729}">
      <dgm:prSet/>
      <dgm:spPr/>
      <dgm:t>
        <a:bodyPr/>
        <a:lstStyle/>
        <a:p>
          <a:endParaRPr lang="en-US"/>
        </a:p>
      </dgm:t>
    </dgm:pt>
    <dgm:pt modelId="{175DFBF0-17BE-4B8A-8770-1F17D6159BFA}" type="sibTrans" cxnId="{35B83A86-BBFD-4B4B-9EBD-5C80CD2E8729}">
      <dgm:prSet/>
      <dgm:spPr/>
      <dgm:t>
        <a:bodyPr/>
        <a:lstStyle/>
        <a:p>
          <a:endParaRPr lang="en-US"/>
        </a:p>
      </dgm:t>
    </dgm:pt>
    <dgm:pt modelId="{CCC67B10-6D17-4C94-9660-D10CC488A2B1}">
      <dgm:prSet/>
      <dgm:spPr/>
      <dgm:t>
        <a:bodyPr/>
        <a:lstStyle/>
        <a:p>
          <a:r>
            <a:rPr lang="fi-FI"/>
            <a:t>sosiaalinen </a:t>
          </a:r>
          <a:endParaRPr lang="en-US"/>
        </a:p>
      </dgm:t>
    </dgm:pt>
    <dgm:pt modelId="{67314AC4-FAC8-4795-BE29-C2C539A72DC0}" type="parTrans" cxnId="{D6E2BC7C-D224-449A-90D3-4EA99FFA043E}">
      <dgm:prSet/>
      <dgm:spPr/>
      <dgm:t>
        <a:bodyPr/>
        <a:lstStyle/>
        <a:p>
          <a:endParaRPr lang="en-US"/>
        </a:p>
      </dgm:t>
    </dgm:pt>
    <dgm:pt modelId="{3430DDDF-24DA-4FA2-B766-5C8B01D997FB}" type="sibTrans" cxnId="{D6E2BC7C-D224-449A-90D3-4EA99FFA043E}">
      <dgm:prSet/>
      <dgm:spPr/>
      <dgm:t>
        <a:bodyPr/>
        <a:lstStyle/>
        <a:p>
          <a:endParaRPr lang="en-US"/>
        </a:p>
      </dgm:t>
    </dgm:pt>
    <dgm:pt modelId="{853E5921-DC40-4EF0-A701-75F0BF1BD571}">
      <dgm:prSet/>
      <dgm:spPr/>
      <dgm:t>
        <a:bodyPr/>
        <a:lstStyle/>
        <a:p>
          <a:r>
            <a:rPr lang="fi-FI"/>
            <a:t>taloudellinen </a:t>
          </a:r>
          <a:endParaRPr lang="en-US"/>
        </a:p>
      </dgm:t>
    </dgm:pt>
    <dgm:pt modelId="{F4DA0AFE-FE53-4A15-84ED-92478E8F814F}" type="parTrans" cxnId="{E3554BC5-B93B-4AF9-A8DC-2CACAA5CBECA}">
      <dgm:prSet/>
      <dgm:spPr/>
      <dgm:t>
        <a:bodyPr/>
        <a:lstStyle/>
        <a:p>
          <a:endParaRPr lang="en-US"/>
        </a:p>
      </dgm:t>
    </dgm:pt>
    <dgm:pt modelId="{55BEF29E-3C42-4D62-9543-BCAC6DE337FC}" type="sibTrans" cxnId="{E3554BC5-B93B-4AF9-A8DC-2CACAA5CBECA}">
      <dgm:prSet/>
      <dgm:spPr/>
      <dgm:t>
        <a:bodyPr/>
        <a:lstStyle/>
        <a:p>
          <a:endParaRPr lang="en-US"/>
        </a:p>
      </dgm:t>
    </dgm:pt>
    <dgm:pt modelId="{AF143ED4-7B16-44CA-9132-25C2A3433F3F}" type="pres">
      <dgm:prSet presAssocID="{F14823EE-59E4-4112-9EBB-759A096C2C0D}" presName="root" presStyleCnt="0">
        <dgm:presLayoutVars>
          <dgm:dir/>
          <dgm:resizeHandles val="exact"/>
        </dgm:presLayoutVars>
      </dgm:prSet>
      <dgm:spPr/>
    </dgm:pt>
    <dgm:pt modelId="{32F53D77-826C-41DC-8B4B-155AA62CB35E}" type="pres">
      <dgm:prSet presAssocID="{35C266BE-0D6D-4747-8DC7-7ACE212C1B7F}" presName="compNode" presStyleCnt="0"/>
      <dgm:spPr/>
    </dgm:pt>
    <dgm:pt modelId="{9632B408-6EA8-418B-BDFD-8E14AAF29A0E}" type="pres">
      <dgm:prSet presAssocID="{35C266BE-0D6D-4747-8DC7-7ACE212C1B7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dy Builder"/>
        </a:ext>
      </dgm:extLst>
    </dgm:pt>
    <dgm:pt modelId="{A309029D-614F-42FC-978C-CC2C5379BBCF}" type="pres">
      <dgm:prSet presAssocID="{35C266BE-0D6D-4747-8DC7-7ACE212C1B7F}" presName="spaceRect" presStyleCnt="0"/>
      <dgm:spPr/>
    </dgm:pt>
    <dgm:pt modelId="{006F0DFD-DF33-4AD9-89C0-296C3DBA69ED}" type="pres">
      <dgm:prSet presAssocID="{35C266BE-0D6D-4747-8DC7-7ACE212C1B7F}" presName="textRect" presStyleLbl="revTx" presStyleIdx="0" presStyleCnt="4">
        <dgm:presLayoutVars>
          <dgm:chMax val="1"/>
          <dgm:chPref val="1"/>
        </dgm:presLayoutVars>
      </dgm:prSet>
      <dgm:spPr/>
    </dgm:pt>
    <dgm:pt modelId="{85FC11B5-6577-426B-B732-225C66BFA2FA}" type="pres">
      <dgm:prSet presAssocID="{47A33D74-76CB-48C5-8801-FF92302EA3CB}" presName="sibTrans" presStyleCnt="0"/>
      <dgm:spPr/>
    </dgm:pt>
    <dgm:pt modelId="{F01896F9-C377-4106-9B22-9E0482AA4430}" type="pres">
      <dgm:prSet presAssocID="{EA98AA01-4A87-46B9-94F9-3CF68369BADA}" presName="compNode" presStyleCnt="0"/>
      <dgm:spPr/>
    </dgm:pt>
    <dgm:pt modelId="{C24D6CE6-94F1-4E4A-806A-2798766C8A30}" type="pres">
      <dgm:prSet presAssocID="{EA98AA01-4A87-46B9-94F9-3CF68369BAD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7C1A1158-94D3-4112-AF53-B68F403B0836}" type="pres">
      <dgm:prSet presAssocID="{EA98AA01-4A87-46B9-94F9-3CF68369BADA}" presName="spaceRect" presStyleCnt="0"/>
      <dgm:spPr/>
    </dgm:pt>
    <dgm:pt modelId="{C2C9CCFA-2A16-4817-B2D4-C0875E271FCF}" type="pres">
      <dgm:prSet presAssocID="{EA98AA01-4A87-46B9-94F9-3CF68369BADA}" presName="textRect" presStyleLbl="revTx" presStyleIdx="1" presStyleCnt="4">
        <dgm:presLayoutVars>
          <dgm:chMax val="1"/>
          <dgm:chPref val="1"/>
        </dgm:presLayoutVars>
      </dgm:prSet>
      <dgm:spPr/>
    </dgm:pt>
    <dgm:pt modelId="{72F168D5-E085-4EE8-B2CB-6ED88498632D}" type="pres">
      <dgm:prSet presAssocID="{175DFBF0-17BE-4B8A-8770-1F17D6159BFA}" presName="sibTrans" presStyleCnt="0"/>
      <dgm:spPr/>
    </dgm:pt>
    <dgm:pt modelId="{C104EF62-8772-4D2B-A3AA-EC57BE6DFB79}" type="pres">
      <dgm:prSet presAssocID="{CCC67B10-6D17-4C94-9660-D10CC488A2B1}" presName="compNode" presStyleCnt="0"/>
      <dgm:spPr/>
    </dgm:pt>
    <dgm:pt modelId="{42731659-F0D9-4163-B356-02AAF5F984D3}" type="pres">
      <dgm:prSet presAssocID="{CCC67B10-6D17-4C94-9660-D10CC488A2B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ocial Network"/>
        </a:ext>
      </dgm:extLst>
    </dgm:pt>
    <dgm:pt modelId="{C50EC1BC-93E8-4C2C-935D-242DD0170E4F}" type="pres">
      <dgm:prSet presAssocID="{CCC67B10-6D17-4C94-9660-D10CC488A2B1}" presName="spaceRect" presStyleCnt="0"/>
      <dgm:spPr/>
    </dgm:pt>
    <dgm:pt modelId="{AB3A6552-1B0E-4D19-B342-4891040795BD}" type="pres">
      <dgm:prSet presAssocID="{CCC67B10-6D17-4C94-9660-D10CC488A2B1}" presName="textRect" presStyleLbl="revTx" presStyleIdx="2" presStyleCnt="4">
        <dgm:presLayoutVars>
          <dgm:chMax val="1"/>
          <dgm:chPref val="1"/>
        </dgm:presLayoutVars>
      </dgm:prSet>
      <dgm:spPr/>
    </dgm:pt>
    <dgm:pt modelId="{69FCEAFB-6C78-42F3-83D3-EEA57899C1D1}" type="pres">
      <dgm:prSet presAssocID="{3430DDDF-24DA-4FA2-B766-5C8B01D997FB}" presName="sibTrans" presStyleCnt="0"/>
      <dgm:spPr/>
    </dgm:pt>
    <dgm:pt modelId="{BA162713-3561-45A5-BF1F-A787BDDF7D45}" type="pres">
      <dgm:prSet presAssocID="{853E5921-DC40-4EF0-A701-75F0BF1BD571}" presName="compNode" presStyleCnt="0"/>
      <dgm:spPr/>
    </dgm:pt>
    <dgm:pt modelId="{3A2CB60B-65B9-4FFC-B87C-E913EA187D68}" type="pres">
      <dgm:prSet presAssocID="{853E5921-DC40-4EF0-A701-75F0BF1BD57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Kolikot"/>
        </a:ext>
      </dgm:extLst>
    </dgm:pt>
    <dgm:pt modelId="{0F22992D-B6CA-49E6-9F51-0D7849739BD8}" type="pres">
      <dgm:prSet presAssocID="{853E5921-DC40-4EF0-A701-75F0BF1BD571}" presName="spaceRect" presStyleCnt="0"/>
      <dgm:spPr/>
    </dgm:pt>
    <dgm:pt modelId="{D785257D-D023-4C2C-8014-720E79AB7658}" type="pres">
      <dgm:prSet presAssocID="{853E5921-DC40-4EF0-A701-75F0BF1BD571}" presName="textRect" presStyleLbl="revTx" presStyleIdx="3" presStyleCnt="4">
        <dgm:presLayoutVars>
          <dgm:chMax val="1"/>
          <dgm:chPref val="1"/>
        </dgm:presLayoutVars>
      </dgm:prSet>
      <dgm:spPr/>
    </dgm:pt>
  </dgm:ptLst>
  <dgm:cxnLst>
    <dgm:cxn modelId="{29DA691B-D136-437A-81AF-45A168C21378}" type="presOf" srcId="{EA98AA01-4A87-46B9-94F9-3CF68369BADA}" destId="{C2C9CCFA-2A16-4817-B2D4-C0875E271FCF}" srcOrd="0" destOrd="0" presId="urn:microsoft.com/office/officeart/2018/2/layout/IconLabelList"/>
    <dgm:cxn modelId="{D7A0FB67-C975-40DD-8A36-355493DDC2E6}" srcId="{F14823EE-59E4-4112-9EBB-759A096C2C0D}" destId="{35C266BE-0D6D-4747-8DC7-7ACE212C1B7F}" srcOrd="0" destOrd="0" parTransId="{D91356AF-8F79-4AC1-A009-4E241840D5FE}" sibTransId="{47A33D74-76CB-48C5-8801-FF92302EA3CB}"/>
    <dgm:cxn modelId="{D6E2BC7C-D224-449A-90D3-4EA99FFA043E}" srcId="{F14823EE-59E4-4112-9EBB-759A096C2C0D}" destId="{CCC67B10-6D17-4C94-9660-D10CC488A2B1}" srcOrd="2" destOrd="0" parTransId="{67314AC4-FAC8-4795-BE29-C2C539A72DC0}" sibTransId="{3430DDDF-24DA-4FA2-B766-5C8B01D997FB}"/>
    <dgm:cxn modelId="{35B83A86-BBFD-4B4B-9EBD-5C80CD2E8729}" srcId="{F14823EE-59E4-4112-9EBB-759A096C2C0D}" destId="{EA98AA01-4A87-46B9-94F9-3CF68369BADA}" srcOrd="1" destOrd="0" parTransId="{D72D9A63-4129-4174-9CA8-20B37186135E}" sibTransId="{175DFBF0-17BE-4B8A-8770-1F17D6159BFA}"/>
    <dgm:cxn modelId="{D84F3698-1300-409A-938D-66BC78B70015}" type="presOf" srcId="{CCC67B10-6D17-4C94-9660-D10CC488A2B1}" destId="{AB3A6552-1B0E-4D19-B342-4891040795BD}" srcOrd="0" destOrd="0" presId="urn:microsoft.com/office/officeart/2018/2/layout/IconLabelList"/>
    <dgm:cxn modelId="{3EA1E7AB-4982-4555-B807-8A56455B9247}" type="presOf" srcId="{F14823EE-59E4-4112-9EBB-759A096C2C0D}" destId="{AF143ED4-7B16-44CA-9132-25C2A3433F3F}" srcOrd="0" destOrd="0" presId="urn:microsoft.com/office/officeart/2018/2/layout/IconLabelList"/>
    <dgm:cxn modelId="{E3554BC5-B93B-4AF9-A8DC-2CACAA5CBECA}" srcId="{F14823EE-59E4-4112-9EBB-759A096C2C0D}" destId="{853E5921-DC40-4EF0-A701-75F0BF1BD571}" srcOrd="3" destOrd="0" parTransId="{F4DA0AFE-FE53-4A15-84ED-92478E8F814F}" sibTransId="{55BEF29E-3C42-4D62-9543-BCAC6DE337FC}"/>
    <dgm:cxn modelId="{C09528D8-1B31-4CF8-9247-B0F47B759D9D}" type="presOf" srcId="{35C266BE-0D6D-4747-8DC7-7ACE212C1B7F}" destId="{006F0DFD-DF33-4AD9-89C0-296C3DBA69ED}" srcOrd="0" destOrd="0" presId="urn:microsoft.com/office/officeart/2018/2/layout/IconLabelList"/>
    <dgm:cxn modelId="{D2231CDA-B06F-434E-BFAA-8A6AA5E73676}" type="presOf" srcId="{853E5921-DC40-4EF0-A701-75F0BF1BD571}" destId="{D785257D-D023-4C2C-8014-720E79AB7658}" srcOrd="0" destOrd="0" presId="urn:microsoft.com/office/officeart/2018/2/layout/IconLabelList"/>
    <dgm:cxn modelId="{BC0AD910-A921-4175-91BF-8CAB3A9C5A36}" type="presParOf" srcId="{AF143ED4-7B16-44CA-9132-25C2A3433F3F}" destId="{32F53D77-826C-41DC-8B4B-155AA62CB35E}" srcOrd="0" destOrd="0" presId="urn:microsoft.com/office/officeart/2018/2/layout/IconLabelList"/>
    <dgm:cxn modelId="{63E222E1-7FEC-4CF8-8553-366855833B40}" type="presParOf" srcId="{32F53D77-826C-41DC-8B4B-155AA62CB35E}" destId="{9632B408-6EA8-418B-BDFD-8E14AAF29A0E}" srcOrd="0" destOrd="0" presId="urn:microsoft.com/office/officeart/2018/2/layout/IconLabelList"/>
    <dgm:cxn modelId="{33E1D016-E9B4-45AD-9AB3-692A3F8D24EA}" type="presParOf" srcId="{32F53D77-826C-41DC-8B4B-155AA62CB35E}" destId="{A309029D-614F-42FC-978C-CC2C5379BBCF}" srcOrd="1" destOrd="0" presId="urn:microsoft.com/office/officeart/2018/2/layout/IconLabelList"/>
    <dgm:cxn modelId="{A3A7A5DC-99D8-43C5-8D14-416B616CF0A4}" type="presParOf" srcId="{32F53D77-826C-41DC-8B4B-155AA62CB35E}" destId="{006F0DFD-DF33-4AD9-89C0-296C3DBA69ED}" srcOrd="2" destOrd="0" presId="urn:microsoft.com/office/officeart/2018/2/layout/IconLabelList"/>
    <dgm:cxn modelId="{97E10752-ADB8-4A32-93EC-E7AA8C6A441B}" type="presParOf" srcId="{AF143ED4-7B16-44CA-9132-25C2A3433F3F}" destId="{85FC11B5-6577-426B-B732-225C66BFA2FA}" srcOrd="1" destOrd="0" presId="urn:microsoft.com/office/officeart/2018/2/layout/IconLabelList"/>
    <dgm:cxn modelId="{20CBCC4B-C30A-4D06-9BB6-4A17B56EFDF6}" type="presParOf" srcId="{AF143ED4-7B16-44CA-9132-25C2A3433F3F}" destId="{F01896F9-C377-4106-9B22-9E0482AA4430}" srcOrd="2" destOrd="0" presId="urn:microsoft.com/office/officeart/2018/2/layout/IconLabelList"/>
    <dgm:cxn modelId="{935C2F52-7A6C-4A72-98D2-1315663AEA93}" type="presParOf" srcId="{F01896F9-C377-4106-9B22-9E0482AA4430}" destId="{C24D6CE6-94F1-4E4A-806A-2798766C8A30}" srcOrd="0" destOrd="0" presId="urn:microsoft.com/office/officeart/2018/2/layout/IconLabelList"/>
    <dgm:cxn modelId="{926B01D1-4D82-408E-ADB7-B2A92EB3AB36}" type="presParOf" srcId="{F01896F9-C377-4106-9B22-9E0482AA4430}" destId="{7C1A1158-94D3-4112-AF53-B68F403B0836}" srcOrd="1" destOrd="0" presId="urn:microsoft.com/office/officeart/2018/2/layout/IconLabelList"/>
    <dgm:cxn modelId="{3AA32F5E-E937-4915-9513-F3ADE4AA3872}" type="presParOf" srcId="{F01896F9-C377-4106-9B22-9E0482AA4430}" destId="{C2C9CCFA-2A16-4817-B2D4-C0875E271FCF}" srcOrd="2" destOrd="0" presId="urn:microsoft.com/office/officeart/2018/2/layout/IconLabelList"/>
    <dgm:cxn modelId="{1FCB78ED-382C-4838-8C7A-2D07047D5533}" type="presParOf" srcId="{AF143ED4-7B16-44CA-9132-25C2A3433F3F}" destId="{72F168D5-E085-4EE8-B2CB-6ED88498632D}" srcOrd="3" destOrd="0" presId="urn:microsoft.com/office/officeart/2018/2/layout/IconLabelList"/>
    <dgm:cxn modelId="{8465FC4F-FCB9-48AE-94F3-1362E1C53929}" type="presParOf" srcId="{AF143ED4-7B16-44CA-9132-25C2A3433F3F}" destId="{C104EF62-8772-4D2B-A3AA-EC57BE6DFB79}" srcOrd="4" destOrd="0" presId="urn:microsoft.com/office/officeart/2018/2/layout/IconLabelList"/>
    <dgm:cxn modelId="{FB1EB4EB-C186-4198-B882-7F4B1DB300A6}" type="presParOf" srcId="{C104EF62-8772-4D2B-A3AA-EC57BE6DFB79}" destId="{42731659-F0D9-4163-B356-02AAF5F984D3}" srcOrd="0" destOrd="0" presId="urn:microsoft.com/office/officeart/2018/2/layout/IconLabelList"/>
    <dgm:cxn modelId="{ACBC0B9B-87DA-4255-987F-25961CBBFE92}" type="presParOf" srcId="{C104EF62-8772-4D2B-A3AA-EC57BE6DFB79}" destId="{C50EC1BC-93E8-4C2C-935D-242DD0170E4F}" srcOrd="1" destOrd="0" presId="urn:microsoft.com/office/officeart/2018/2/layout/IconLabelList"/>
    <dgm:cxn modelId="{700613CA-04DD-46C3-B9CA-22B4A5E25543}" type="presParOf" srcId="{C104EF62-8772-4D2B-A3AA-EC57BE6DFB79}" destId="{AB3A6552-1B0E-4D19-B342-4891040795BD}" srcOrd="2" destOrd="0" presId="urn:microsoft.com/office/officeart/2018/2/layout/IconLabelList"/>
    <dgm:cxn modelId="{A0E8A495-7ADB-4C24-B745-6B5A9A81A606}" type="presParOf" srcId="{AF143ED4-7B16-44CA-9132-25C2A3433F3F}" destId="{69FCEAFB-6C78-42F3-83D3-EEA57899C1D1}" srcOrd="5" destOrd="0" presId="urn:microsoft.com/office/officeart/2018/2/layout/IconLabelList"/>
    <dgm:cxn modelId="{AEB3A04B-9FC7-4B58-8C04-4B2EB0A4966F}" type="presParOf" srcId="{AF143ED4-7B16-44CA-9132-25C2A3433F3F}" destId="{BA162713-3561-45A5-BF1F-A787BDDF7D45}" srcOrd="6" destOrd="0" presId="urn:microsoft.com/office/officeart/2018/2/layout/IconLabelList"/>
    <dgm:cxn modelId="{50751558-412F-4ED9-9651-8A415517B342}" type="presParOf" srcId="{BA162713-3561-45A5-BF1F-A787BDDF7D45}" destId="{3A2CB60B-65B9-4FFC-B87C-E913EA187D68}" srcOrd="0" destOrd="0" presId="urn:microsoft.com/office/officeart/2018/2/layout/IconLabelList"/>
    <dgm:cxn modelId="{B36BDFB9-92BE-471B-AB68-C7A65EBC5B62}" type="presParOf" srcId="{BA162713-3561-45A5-BF1F-A787BDDF7D45}" destId="{0F22992D-B6CA-49E6-9F51-0D7849739BD8}" srcOrd="1" destOrd="0" presId="urn:microsoft.com/office/officeart/2018/2/layout/IconLabelList"/>
    <dgm:cxn modelId="{D8DCB2B4-31B2-4011-ACF8-5E0C074DCACE}" type="presParOf" srcId="{BA162713-3561-45A5-BF1F-A787BDDF7D45}" destId="{D785257D-D023-4C2C-8014-720E79AB765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DE0A6F-DACF-413C-AB9D-CB5BA9AE327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A94126AE-6F61-43C3-B416-F4CCC8918058}">
      <dgm:prSet/>
      <dgm:spPr/>
      <dgm:t>
        <a:bodyPr/>
        <a:lstStyle/>
        <a:p>
          <a:r>
            <a:rPr lang="fi-FI"/>
            <a:t>Omavalvonta</a:t>
          </a:r>
          <a:endParaRPr lang="en-US"/>
        </a:p>
      </dgm:t>
    </dgm:pt>
    <dgm:pt modelId="{9D5C59F7-293A-444D-91A5-68C88E79B609}" type="parTrans" cxnId="{A3A61B18-3BE1-443C-92F1-38A8914D7BCE}">
      <dgm:prSet/>
      <dgm:spPr/>
      <dgm:t>
        <a:bodyPr/>
        <a:lstStyle/>
        <a:p>
          <a:endParaRPr lang="en-US"/>
        </a:p>
      </dgm:t>
    </dgm:pt>
    <dgm:pt modelId="{1C586775-3BFE-4D3C-9EEB-2855F9567EFE}" type="sibTrans" cxnId="{A3A61B18-3BE1-443C-92F1-38A8914D7BCE}">
      <dgm:prSet/>
      <dgm:spPr/>
      <dgm:t>
        <a:bodyPr/>
        <a:lstStyle/>
        <a:p>
          <a:endParaRPr lang="en-US"/>
        </a:p>
      </dgm:t>
    </dgm:pt>
    <dgm:pt modelId="{097A435C-06F9-4718-8AE8-52AA94452299}">
      <dgm:prSet/>
      <dgm:spPr/>
      <dgm:t>
        <a:bodyPr/>
        <a:lstStyle/>
        <a:p>
          <a:r>
            <a:rPr lang="fi-FI"/>
            <a:t>Palvelutarpeen arviointi</a:t>
          </a:r>
          <a:endParaRPr lang="en-US"/>
        </a:p>
      </dgm:t>
    </dgm:pt>
    <dgm:pt modelId="{A31C4853-3743-4793-B72C-E69EDFEBA307}" type="parTrans" cxnId="{8E9C5A1E-E2DF-4AE3-BDE0-35CBFE73FA7C}">
      <dgm:prSet/>
      <dgm:spPr/>
      <dgm:t>
        <a:bodyPr/>
        <a:lstStyle/>
        <a:p>
          <a:endParaRPr lang="en-US"/>
        </a:p>
      </dgm:t>
    </dgm:pt>
    <dgm:pt modelId="{68937176-5599-472C-9A61-60C3423116A7}" type="sibTrans" cxnId="{8E9C5A1E-E2DF-4AE3-BDE0-35CBFE73FA7C}">
      <dgm:prSet/>
      <dgm:spPr/>
      <dgm:t>
        <a:bodyPr/>
        <a:lstStyle/>
        <a:p>
          <a:endParaRPr lang="en-US"/>
        </a:p>
      </dgm:t>
    </dgm:pt>
    <dgm:pt modelId="{5912A74B-B7F9-47B7-9A79-1A68513D3580}">
      <dgm:prSet/>
      <dgm:spPr/>
      <dgm:t>
        <a:bodyPr/>
        <a:lstStyle/>
        <a:p>
          <a:r>
            <a:rPr lang="fi-FI"/>
            <a:t>Päätöksenteko</a:t>
          </a:r>
          <a:endParaRPr lang="en-US"/>
        </a:p>
      </dgm:t>
    </dgm:pt>
    <dgm:pt modelId="{34CADB46-F18A-4CD2-A96B-3ED94AB08A0B}" type="parTrans" cxnId="{D6CE75EE-4404-40C8-A807-29F24A5EC235}">
      <dgm:prSet/>
      <dgm:spPr/>
      <dgm:t>
        <a:bodyPr/>
        <a:lstStyle/>
        <a:p>
          <a:endParaRPr lang="en-US"/>
        </a:p>
      </dgm:t>
    </dgm:pt>
    <dgm:pt modelId="{EE632CAA-FA20-4819-A7FE-8E1D961F61A6}" type="sibTrans" cxnId="{D6CE75EE-4404-40C8-A807-29F24A5EC235}">
      <dgm:prSet/>
      <dgm:spPr/>
      <dgm:t>
        <a:bodyPr/>
        <a:lstStyle/>
        <a:p>
          <a:endParaRPr lang="en-US"/>
        </a:p>
      </dgm:t>
    </dgm:pt>
    <dgm:pt modelId="{8DB3FF98-2816-4E4B-BDBC-FAF3C03791F5}">
      <dgm:prSet/>
      <dgm:spPr/>
      <dgm:t>
        <a:bodyPr/>
        <a:lstStyle/>
        <a:p>
          <a:r>
            <a:rPr lang="fi-FI"/>
            <a:t>Erityiset pätevyysvaatimukset</a:t>
          </a:r>
          <a:endParaRPr lang="en-US"/>
        </a:p>
      </dgm:t>
    </dgm:pt>
    <dgm:pt modelId="{337431F1-904F-4374-95F9-8927BBC4B3D2}" type="parTrans" cxnId="{AC9988D9-563C-4EA3-8777-5D38213BDBF9}">
      <dgm:prSet/>
      <dgm:spPr/>
      <dgm:t>
        <a:bodyPr/>
        <a:lstStyle/>
        <a:p>
          <a:endParaRPr lang="en-US"/>
        </a:p>
      </dgm:t>
    </dgm:pt>
    <dgm:pt modelId="{8F0924B6-C15C-40B6-8E41-860E8B32EA99}" type="sibTrans" cxnId="{AC9988D9-563C-4EA3-8777-5D38213BDBF9}">
      <dgm:prSet/>
      <dgm:spPr/>
      <dgm:t>
        <a:bodyPr/>
        <a:lstStyle/>
        <a:p>
          <a:endParaRPr lang="en-US"/>
        </a:p>
      </dgm:t>
    </dgm:pt>
    <dgm:pt modelId="{DFDF25B9-ACCB-4CB5-86A5-102B6D407941}">
      <dgm:prSet/>
      <dgm:spPr/>
      <dgm:t>
        <a:bodyPr/>
        <a:lstStyle/>
        <a:p>
          <a:r>
            <a:rPr lang="fi-FI"/>
            <a:t>Johtaminen</a:t>
          </a:r>
          <a:endParaRPr lang="en-US"/>
        </a:p>
      </dgm:t>
    </dgm:pt>
    <dgm:pt modelId="{911F33C7-42F2-4C5C-802B-FB6BEF03DA28}" type="parTrans" cxnId="{FD09CC85-F8F6-4331-8CB8-E0350C1297B5}">
      <dgm:prSet/>
      <dgm:spPr/>
      <dgm:t>
        <a:bodyPr/>
        <a:lstStyle/>
        <a:p>
          <a:endParaRPr lang="en-US"/>
        </a:p>
      </dgm:t>
    </dgm:pt>
    <dgm:pt modelId="{8B4776FB-24B3-4BAB-847A-8E7ED612A997}" type="sibTrans" cxnId="{FD09CC85-F8F6-4331-8CB8-E0350C1297B5}">
      <dgm:prSet/>
      <dgm:spPr/>
      <dgm:t>
        <a:bodyPr/>
        <a:lstStyle/>
        <a:p>
          <a:endParaRPr lang="en-US"/>
        </a:p>
      </dgm:t>
    </dgm:pt>
    <dgm:pt modelId="{D8F2E8B9-35E0-4532-9913-71F57F30B7CE}" type="pres">
      <dgm:prSet presAssocID="{71DE0A6F-DACF-413C-AB9D-CB5BA9AE3272}" presName="linear" presStyleCnt="0">
        <dgm:presLayoutVars>
          <dgm:animLvl val="lvl"/>
          <dgm:resizeHandles val="exact"/>
        </dgm:presLayoutVars>
      </dgm:prSet>
      <dgm:spPr/>
    </dgm:pt>
    <dgm:pt modelId="{872FCC9C-1B96-435D-80D3-97F29455703F}" type="pres">
      <dgm:prSet presAssocID="{A94126AE-6F61-43C3-B416-F4CCC8918058}" presName="parentText" presStyleLbl="node1" presStyleIdx="0" presStyleCnt="5">
        <dgm:presLayoutVars>
          <dgm:chMax val="0"/>
          <dgm:bulletEnabled val="1"/>
        </dgm:presLayoutVars>
      </dgm:prSet>
      <dgm:spPr/>
    </dgm:pt>
    <dgm:pt modelId="{730801D6-5AC5-4E40-9E68-04F7EE5D1270}" type="pres">
      <dgm:prSet presAssocID="{1C586775-3BFE-4D3C-9EEB-2855F9567EFE}" presName="spacer" presStyleCnt="0"/>
      <dgm:spPr/>
    </dgm:pt>
    <dgm:pt modelId="{7AABAF26-325E-4B2F-91F7-2E59B460BA2F}" type="pres">
      <dgm:prSet presAssocID="{097A435C-06F9-4718-8AE8-52AA94452299}" presName="parentText" presStyleLbl="node1" presStyleIdx="1" presStyleCnt="5">
        <dgm:presLayoutVars>
          <dgm:chMax val="0"/>
          <dgm:bulletEnabled val="1"/>
        </dgm:presLayoutVars>
      </dgm:prSet>
      <dgm:spPr/>
    </dgm:pt>
    <dgm:pt modelId="{F1EE7D95-22A9-4FE1-8A79-0226CF93FCF8}" type="pres">
      <dgm:prSet presAssocID="{68937176-5599-472C-9A61-60C3423116A7}" presName="spacer" presStyleCnt="0"/>
      <dgm:spPr/>
    </dgm:pt>
    <dgm:pt modelId="{949E233B-58FF-4D90-8D10-A1E1A51044CE}" type="pres">
      <dgm:prSet presAssocID="{5912A74B-B7F9-47B7-9A79-1A68513D3580}" presName="parentText" presStyleLbl="node1" presStyleIdx="2" presStyleCnt="5">
        <dgm:presLayoutVars>
          <dgm:chMax val="0"/>
          <dgm:bulletEnabled val="1"/>
        </dgm:presLayoutVars>
      </dgm:prSet>
      <dgm:spPr/>
    </dgm:pt>
    <dgm:pt modelId="{6621043B-C202-45F7-A96D-575AD81EC2C2}" type="pres">
      <dgm:prSet presAssocID="{EE632CAA-FA20-4819-A7FE-8E1D961F61A6}" presName="spacer" presStyleCnt="0"/>
      <dgm:spPr/>
    </dgm:pt>
    <dgm:pt modelId="{F8E5AFC5-6229-4A87-8158-52D97B0F2E86}" type="pres">
      <dgm:prSet presAssocID="{8DB3FF98-2816-4E4B-BDBC-FAF3C03791F5}" presName="parentText" presStyleLbl="node1" presStyleIdx="3" presStyleCnt="5">
        <dgm:presLayoutVars>
          <dgm:chMax val="0"/>
          <dgm:bulletEnabled val="1"/>
        </dgm:presLayoutVars>
      </dgm:prSet>
      <dgm:spPr/>
    </dgm:pt>
    <dgm:pt modelId="{75C380D1-A417-4484-8C84-ED21C7A25C80}" type="pres">
      <dgm:prSet presAssocID="{8F0924B6-C15C-40B6-8E41-860E8B32EA99}" presName="spacer" presStyleCnt="0"/>
      <dgm:spPr/>
    </dgm:pt>
    <dgm:pt modelId="{6F2984CB-45FC-437A-B81D-D7EFA2FF2A8B}" type="pres">
      <dgm:prSet presAssocID="{DFDF25B9-ACCB-4CB5-86A5-102B6D407941}" presName="parentText" presStyleLbl="node1" presStyleIdx="4" presStyleCnt="5">
        <dgm:presLayoutVars>
          <dgm:chMax val="0"/>
          <dgm:bulletEnabled val="1"/>
        </dgm:presLayoutVars>
      </dgm:prSet>
      <dgm:spPr/>
    </dgm:pt>
  </dgm:ptLst>
  <dgm:cxnLst>
    <dgm:cxn modelId="{A3A61B18-3BE1-443C-92F1-38A8914D7BCE}" srcId="{71DE0A6F-DACF-413C-AB9D-CB5BA9AE3272}" destId="{A94126AE-6F61-43C3-B416-F4CCC8918058}" srcOrd="0" destOrd="0" parTransId="{9D5C59F7-293A-444D-91A5-68C88E79B609}" sibTransId="{1C586775-3BFE-4D3C-9EEB-2855F9567EFE}"/>
    <dgm:cxn modelId="{1E1B021B-D3F1-4033-9AE7-E939A08130EC}" type="presOf" srcId="{5912A74B-B7F9-47B7-9A79-1A68513D3580}" destId="{949E233B-58FF-4D90-8D10-A1E1A51044CE}" srcOrd="0" destOrd="0" presId="urn:microsoft.com/office/officeart/2005/8/layout/vList2"/>
    <dgm:cxn modelId="{8E9C5A1E-E2DF-4AE3-BDE0-35CBFE73FA7C}" srcId="{71DE0A6F-DACF-413C-AB9D-CB5BA9AE3272}" destId="{097A435C-06F9-4718-8AE8-52AA94452299}" srcOrd="1" destOrd="0" parTransId="{A31C4853-3743-4793-B72C-E69EDFEBA307}" sibTransId="{68937176-5599-472C-9A61-60C3423116A7}"/>
    <dgm:cxn modelId="{8634DE5C-AF9A-49B2-8005-FD71D0BC6A45}" type="presOf" srcId="{71DE0A6F-DACF-413C-AB9D-CB5BA9AE3272}" destId="{D8F2E8B9-35E0-4532-9913-71F57F30B7CE}" srcOrd="0" destOrd="0" presId="urn:microsoft.com/office/officeart/2005/8/layout/vList2"/>
    <dgm:cxn modelId="{2BF88A68-4411-4AD1-A791-EAFBED340E3B}" type="presOf" srcId="{097A435C-06F9-4718-8AE8-52AA94452299}" destId="{7AABAF26-325E-4B2F-91F7-2E59B460BA2F}" srcOrd="0" destOrd="0" presId="urn:microsoft.com/office/officeart/2005/8/layout/vList2"/>
    <dgm:cxn modelId="{FD09CC85-F8F6-4331-8CB8-E0350C1297B5}" srcId="{71DE0A6F-DACF-413C-AB9D-CB5BA9AE3272}" destId="{DFDF25B9-ACCB-4CB5-86A5-102B6D407941}" srcOrd="4" destOrd="0" parTransId="{911F33C7-42F2-4C5C-802B-FB6BEF03DA28}" sibTransId="{8B4776FB-24B3-4BAB-847A-8E7ED612A997}"/>
    <dgm:cxn modelId="{D81742C8-2B4F-4941-9263-8C23F6743A9A}" type="presOf" srcId="{DFDF25B9-ACCB-4CB5-86A5-102B6D407941}" destId="{6F2984CB-45FC-437A-B81D-D7EFA2FF2A8B}" srcOrd="0" destOrd="0" presId="urn:microsoft.com/office/officeart/2005/8/layout/vList2"/>
    <dgm:cxn modelId="{B84598D6-534F-4114-8D5F-C04A658BDAB1}" type="presOf" srcId="{A94126AE-6F61-43C3-B416-F4CCC8918058}" destId="{872FCC9C-1B96-435D-80D3-97F29455703F}" srcOrd="0" destOrd="0" presId="urn:microsoft.com/office/officeart/2005/8/layout/vList2"/>
    <dgm:cxn modelId="{AC9988D9-563C-4EA3-8777-5D38213BDBF9}" srcId="{71DE0A6F-DACF-413C-AB9D-CB5BA9AE3272}" destId="{8DB3FF98-2816-4E4B-BDBC-FAF3C03791F5}" srcOrd="3" destOrd="0" parTransId="{337431F1-904F-4374-95F9-8927BBC4B3D2}" sibTransId="{8F0924B6-C15C-40B6-8E41-860E8B32EA99}"/>
    <dgm:cxn modelId="{7C7A79E6-E4D5-4157-9876-E80363C89756}" type="presOf" srcId="{8DB3FF98-2816-4E4B-BDBC-FAF3C03791F5}" destId="{F8E5AFC5-6229-4A87-8158-52D97B0F2E86}" srcOrd="0" destOrd="0" presId="urn:microsoft.com/office/officeart/2005/8/layout/vList2"/>
    <dgm:cxn modelId="{D6CE75EE-4404-40C8-A807-29F24A5EC235}" srcId="{71DE0A6F-DACF-413C-AB9D-CB5BA9AE3272}" destId="{5912A74B-B7F9-47B7-9A79-1A68513D3580}" srcOrd="2" destOrd="0" parTransId="{34CADB46-F18A-4CD2-A96B-3ED94AB08A0B}" sibTransId="{EE632CAA-FA20-4819-A7FE-8E1D961F61A6}"/>
    <dgm:cxn modelId="{3DCCE147-3732-4C12-9189-B0735C6E0A93}" type="presParOf" srcId="{D8F2E8B9-35E0-4532-9913-71F57F30B7CE}" destId="{872FCC9C-1B96-435D-80D3-97F29455703F}" srcOrd="0" destOrd="0" presId="urn:microsoft.com/office/officeart/2005/8/layout/vList2"/>
    <dgm:cxn modelId="{B7A240EB-DDF7-48F8-BCC3-B084523B38B0}" type="presParOf" srcId="{D8F2E8B9-35E0-4532-9913-71F57F30B7CE}" destId="{730801D6-5AC5-4E40-9E68-04F7EE5D1270}" srcOrd="1" destOrd="0" presId="urn:microsoft.com/office/officeart/2005/8/layout/vList2"/>
    <dgm:cxn modelId="{497A146A-D664-468C-AE81-CB4D34555CDC}" type="presParOf" srcId="{D8F2E8B9-35E0-4532-9913-71F57F30B7CE}" destId="{7AABAF26-325E-4B2F-91F7-2E59B460BA2F}" srcOrd="2" destOrd="0" presId="urn:microsoft.com/office/officeart/2005/8/layout/vList2"/>
    <dgm:cxn modelId="{BE04BDA6-F0B6-4361-B3F3-4B79FAE399B6}" type="presParOf" srcId="{D8F2E8B9-35E0-4532-9913-71F57F30B7CE}" destId="{F1EE7D95-22A9-4FE1-8A79-0226CF93FCF8}" srcOrd="3" destOrd="0" presId="urn:microsoft.com/office/officeart/2005/8/layout/vList2"/>
    <dgm:cxn modelId="{F6753A52-70FC-4570-BB28-C1E38231A704}" type="presParOf" srcId="{D8F2E8B9-35E0-4532-9913-71F57F30B7CE}" destId="{949E233B-58FF-4D90-8D10-A1E1A51044CE}" srcOrd="4" destOrd="0" presId="urn:microsoft.com/office/officeart/2005/8/layout/vList2"/>
    <dgm:cxn modelId="{206357A1-C343-42D2-BDFB-B0AD206D4956}" type="presParOf" srcId="{D8F2E8B9-35E0-4532-9913-71F57F30B7CE}" destId="{6621043B-C202-45F7-A96D-575AD81EC2C2}" srcOrd="5" destOrd="0" presId="urn:microsoft.com/office/officeart/2005/8/layout/vList2"/>
    <dgm:cxn modelId="{91F32E78-68F8-48C2-BA15-DBFAA5870719}" type="presParOf" srcId="{D8F2E8B9-35E0-4532-9913-71F57F30B7CE}" destId="{F8E5AFC5-6229-4A87-8158-52D97B0F2E86}" srcOrd="6" destOrd="0" presId="urn:microsoft.com/office/officeart/2005/8/layout/vList2"/>
    <dgm:cxn modelId="{388DD168-5591-40EE-8407-6461C57A506E}" type="presParOf" srcId="{D8F2E8B9-35E0-4532-9913-71F57F30B7CE}" destId="{75C380D1-A417-4484-8C84-ED21C7A25C80}" srcOrd="7" destOrd="0" presId="urn:microsoft.com/office/officeart/2005/8/layout/vList2"/>
    <dgm:cxn modelId="{FA68390B-C72E-496F-A06C-AC8816A69D04}" type="presParOf" srcId="{D8F2E8B9-35E0-4532-9913-71F57F30B7CE}" destId="{6F2984CB-45FC-437A-B81D-D7EFA2FF2A8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8E40F7-2D13-4AE3-ABD2-31D1386CF1B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i-FI"/>
        </a:p>
      </dgm:t>
    </dgm:pt>
    <dgm:pt modelId="{CD60EC21-F412-4B24-811E-727994FE3958}">
      <dgm:prSet phldrT="[Teksti]"/>
      <dgm:spPr>
        <a:solidFill>
          <a:schemeClr val="accent3">
            <a:lumMod val="75000"/>
          </a:schemeClr>
        </a:solidFill>
      </dgm:spPr>
      <dgm:t>
        <a:bodyPr/>
        <a:lstStyle/>
        <a:p>
          <a:r>
            <a:rPr lang="fi-FI"/>
            <a:t>Tarvitsee:</a:t>
          </a:r>
        </a:p>
      </dgm:t>
    </dgm:pt>
    <dgm:pt modelId="{40CE828B-1DBE-4C2B-B03F-34A6F17D265C}" type="parTrans" cxnId="{9F91CCFF-50E7-47DD-9850-297A77FCE4BA}">
      <dgm:prSet/>
      <dgm:spPr/>
      <dgm:t>
        <a:bodyPr/>
        <a:lstStyle/>
        <a:p>
          <a:endParaRPr lang="fi-FI"/>
        </a:p>
      </dgm:t>
    </dgm:pt>
    <dgm:pt modelId="{DA0081B9-2B87-4486-84D0-1DBCD47F8F52}" type="sibTrans" cxnId="{9F91CCFF-50E7-47DD-9850-297A77FCE4BA}">
      <dgm:prSet/>
      <dgm:spPr/>
      <dgm:t>
        <a:bodyPr/>
        <a:lstStyle/>
        <a:p>
          <a:endParaRPr lang="fi-FI"/>
        </a:p>
      </dgm:t>
    </dgm:pt>
    <dgm:pt modelId="{51F81131-5227-4009-8BEC-7E998E4082E9}">
      <dgm:prSet phldrT="[Teksti]"/>
      <dgm:spPr>
        <a:solidFill>
          <a:schemeClr val="accent3">
            <a:alpha val="90000"/>
          </a:schemeClr>
        </a:solidFill>
      </dgm:spPr>
      <dgm:t>
        <a:bodyPr/>
        <a:lstStyle/>
        <a:p>
          <a:r>
            <a:rPr lang="fi-FI">
              <a:solidFill>
                <a:schemeClr val="bg1"/>
              </a:solidFill>
            </a:rPr>
            <a:t>henkilöstön, johdon ja asiakkaiden yhteisen kehittämisprosessin</a:t>
          </a:r>
        </a:p>
      </dgm:t>
    </dgm:pt>
    <dgm:pt modelId="{7E1BF929-E8FB-4263-884E-4B64A70C3295}" type="parTrans" cxnId="{C96B7EAB-01A3-4842-9672-4F7FDCDBF233}">
      <dgm:prSet/>
      <dgm:spPr/>
      <dgm:t>
        <a:bodyPr/>
        <a:lstStyle/>
        <a:p>
          <a:endParaRPr lang="fi-FI"/>
        </a:p>
      </dgm:t>
    </dgm:pt>
    <dgm:pt modelId="{EFDA6FD3-D426-44FF-9D54-47B26F95107D}" type="sibTrans" cxnId="{C96B7EAB-01A3-4842-9672-4F7FDCDBF233}">
      <dgm:prSet/>
      <dgm:spPr/>
      <dgm:t>
        <a:bodyPr/>
        <a:lstStyle/>
        <a:p>
          <a:endParaRPr lang="fi-FI"/>
        </a:p>
      </dgm:t>
    </dgm:pt>
    <dgm:pt modelId="{6F75DCC1-F63F-4FEB-A460-0092B7D0453E}">
      <dgm:prSet phldrT="[Teksti]"/>
      <dgm:spPr>
        <a:solidFill>
          <a:schemeClr val="accent3">
            <a:lumMod val="75000"/>
          </a:schemeClr>
        </a:solidFill>
      </dgm:spPr>
      <dgm:t>
        <a:bodyPr/>
        <a:lstStyle/>
        <a:p>
          <a:r>
            <a:rPr lang="fi-FI"/>
            <a:t>Tuottaa: </a:t>
          </a:r>
        </a:p>
      </dgm:t>
    </dgm:pt>
    <dgm:pt modelId="{07700349-3871-462B-B9D2-4EED0D373E1A}" type="parTrans" cxnId="{5CB55623-E43D-41CC-AD5C-666B9B628291}">
      <dgm:prSet/>
      <dgm:spPr/>
      <dgm:t>
        <a:bodyPr/>
        <a:lstStyle/>
        <a:p>
          <a:endParaRPr lang="fi-FI"/>
        </a:p>
      </dgm:t>
    </dgm:pt>
    <dgm:pt modelId="{263D0FB2-AE0F-4FCF-AD63-A4F030E3D7B0}" type="sibTrans" cxnId="{5CB55623-E43D-41CC-AD5C-666B9B628291}">
      <dgm:prSet/>
      <dgm:spPr/>
      <dgm:t>
        <a:bodyPr/>
        <a:lstStyle/>
        <a:p>
          <a:endParaRPr lang="fi-FI"/>
        </a:p>
      </dgm:t>
    </dgm:pt>
    <dgm:pt modelId="{76B28A6F-8E17-48CD-B7CC-7E5CBF20CB28}">
      <dgm:prSet phldrT="[Teksti]"/>
      <dgm:spPr>
        <a:solidFill>
          <a:schemeClr val="accent3">
            <a:alpha val="90000"/>
          </a:schemeClr>
        </a:solidFill>
      </dgm:spPr>
      <dgm:t>
        <a:bodyPr/>
        <a:lstStyle/>
        <a:p>
          <a:r>
            <a:rPr lang="fi-FI">
              <a:solidFill>
                <a:schemeClr val="bg1"/>
              </a:solidFill>
            </a:rPr>
            <a:t>tasaisempaa kuormitusta </a:t>
          </a:r>
        </a:p>
      </dgm:t>
    </dgm:pt>
    <dgm:pt modelId="{86E742D5-456D-46FF-92CC-CB5979F82949}" type="parTrans" cxnId="{E5E76687-6CF4-4B3B-A630-072071DEF5E1}">
      <dgm:prSet/>
      <dgm:spPr/>
      <dgm:t>
        <a:bodyPr/>
        <a:lstStyle/>
        <a:p>
          <a:endParaRPr lang="fi-FI"/>
        </a:p>
      </dgm:t>
    </dgm:pt>
    <dgm:pt modelId="{786119CD-96F3-4927-96C4-18C4E787B697}" type="sibTrans" cxnId="{E5E76687-6CF4-4B3B-A630-072071DEF5E1}">
      <dgm:prSet/>
      <dgm:spPr/>
      <dgm:t>
        <a:bodyPr/>
        <a:lstStyle/>
        <a:p>
          <a:endParaRPr lang="fi-FI"/>
        </a:p>
      </dgm:t>
    </dgm:pt>
    <dgm:pt modelId="{14865024-3C05-4FD9-A147-907E1BECE1AB}">
      <dgm:prSet phldrT="[Teksti]"/>
      <dgm:spPr>
        <a:solidFill>
          <a:schemeClr val="accent3">
            <a:lumMod val="75000"/>
          </a:schemeClr>
        </a:solidFill>
      </dgm:spPr>
      <dgm:t>
        <a:bodyPr/>
        <a:lstStyle/>
        <a:p>
          <a:r>
            <a:rPr lang="fi-FI"/>
            <a:t>Kannustaa:</a:t>
          </a:r>
        </a:p>
      </dgm:t>
    </dgm:pt>
    <dgm:pt modelId="{17DD6D4B-DBCA-49BD-8E1D-152915B6CCCE}" type="parTrans" cxnId="{BAC5DD07-6951-4689-AE9D-D0851437CE44}">
      <dgm:prSet/>
      <dgm:spPr/>
      <dgm:t>
        <a:bodyPr/>
        <a:lstStyle/>
        <a:p>
          <a:endParaRPr lang="fi-FI"/>
        </a:p>
      </dgm:t>
    </dgm:pt>
    <dgm:pt modelId="{10747139-B41A-4030-BCD2-525478E5E6C7}" type="sibTrans" cxnId="{BAC5DD07-6951-4689-AE9D-D0851437CE44}">
      <dgm:prSet/>
      <dgm:spPr/>
      <dgm:t>
        <a:bodyPr/>
        <a:lstStyle/>
        <a:p>
          <a:endParaRPr lang="fi-FI"/>
        </a:p>
      </dgm:t>
    </dgm:pt>
    <dgm:pt modelId="{EF7A2668-FBBE-4DF1-882B-D99A9FD211C6}">
      <dgm:prSet phldrT="[Teksti]"/>
      <dgm:spPr>
        <a:solidFill>
          <a:schemeClr val="accent3">
            <a:alpha val="90000"/>
          </a:schemeClr>
        </a:solidFill>
      </dgm:spPr>
      <dgm:t>
        <a:bodyPr/>
        <a:lstStyle/>
        <a:p>
          <a:r>
            <a:rPr lang="fi-FI">
              <a:solidFill>
                <a:schemeClr val="bg1"/>
              </a:solidFill>
            </a:rPr>
            <a:t>ura-ajatteluun</a:t>
          </a:r>
        </a:p>
      </dgm:t>
    </dgm:pt>
    <dgm:pt modelId="{5F377070-27CB-46E1-AC77-19A4E172C242}" type="parTrans" cxnId="{347F7E4B-141D-456A-A12C-105B82F8E628}">
      <dgm:prSet/>
      <dgm:spPr/>
      <dgm:t>
        <a:bodyPr/>
        <a:lstStyle/>
        <a:p>
          <a:endParaRPr lang="fi-FI"/>
        </a:p>
      </dgm:t>
    </dgm:pt>
    <dgm:pt modelId="{0505B774-179F-46C2-B8B5-C91FCF42C431}" type="sibTrans" cxnId="{347F7E4B-141D-456A-A12C-105B82F8E628}">
      <dgm:prSet/>
      <dgm:spPr/>
      <dgm:t>
        <a:bodyPr/>
        <a:lstStyle/>
        <a:p>
          <a:endParaRPr lang="fi-FI"/>
        </a:p>
      </dgm:t>
    </dgm:pt>
    <dgm:pt modelId="{BFC5AC80-344C-48E1-8D4E-2C2E9D2B1BB6}">
      <dgm:prSet/>
      <dgm:spPr>
        <a:solidFill>
          <a:schemeClr val="accent3">
            <a:alpha val="90000"/>
          </a:schemeClr>
        </a:solidFill>
      </dgm:spPr>
      <dgm:t>
        <a:bodyPr/>
        <a:lstStyle/>
        <a:p>
          <a:r>
            <a:rPr lang="fi-FI">
              <a:solidFill>
                <a:schemeClr val="bg1"/>
              </a:solidFill>
            </a:rPr>
            <a:t>säännöllisen seurannan ja arvioinnin</a:t>
          </a:r>
        </a:p>
      </dgm:t>
    </dgm:pt>
    <dgm:pt modelId="{819E21CA-1439-4A27-AC53-A0C10408A943}" type="parTrans" cxnId="{0561C8D8-AE84-4414-8D03-0CC5056CEDE8}">
      <dgm:prSet/>
      <dgm:spPr/>
      <dgm:t>
        <a:bodyPr/>
        <a:lstStyle/>
        <a:p>
          <a:endParaRPr lang="fi-FI"/>
        </a:p>
      </dgm:t>
    </dgm:pt>
    <dgm:pt modelId="{B07D18EC-B260-42F4-B1AE-900798884BBE}" type="sibTrans" cxnId="{0561C8D8-AE84-4414-8D03-0CC5056CEDE8}">
      <dgm:prSet/>
      <dgm:spPr/>
      <dgm:t>
        <a:bodyPr/>
        <a:lstStyle/>
        <a:p>
          <a:endParaRPr lang="fi-FI"/>
        </a:p>
      </dgm:t>
    </dgm:pt>
    <dgm:pt modelId="{A0B7B625-FFDB-47A4-8032-03994B892A0C}">
      <dgm:prSet/>
      <dgm:spPr>
        <a:solidFill>
          <a:schemeClr val="accent3">
            <a:alpha val="90000"/>
          </a:schemeClr>
        </a:solidFill>
      </dgm:spPr>
      <dgm:t>
        <a:bodyPr/>
        <a:lstStyle/>
        <a:p>
          <a:r>
            <a:rPr lang="fi-FI">
              <a:solidFill>
                <a:schemeClr val="bg1"/>
              </a:solidFill>
            </a:rPr>
            <a:t>työhyvinvointia ja -tyytyväisyyttä</a:t>
          </a:r>
        </a:p>
      </dgm:t>
    </dgm:pt>
    <dgm:pt modelId="{6A74A475-2160-461E-85CE-927FB5455134}" type="parTrans" cxnId="{4AEB47E0-F417-4E28-AE43-649569A54DA6}">
      <dgm:prSet/>
      <dgm:spPr/>
      <dgm:t>
        <a:bodyPr/>
        <a:lstStyle/>
        <a:p>
          <a:endParaRPr lang="fi-FI"/>
        </a:p>
      </dgm:t>
    </dgm:pt>
    <dgm:pt modelId="{90EBC204-9F9C-4618-8D25-E5193B994494}" type="sibTrans" cxnId="{4AEB47E0-F417-4E28-AE43-649569A54DA6}">
      <dgm:prSet/>
      <dgm:spPr/>
      <dgm:t>
        <a:bodyPr/>
        <a:lstStyle/>
        <a:p>
          <a:endParaRPr lang="fi-FI"/>
        </a:p>
      </dgm:t>
    </dgm:pt>
    <dgm:pt modelId="{FA9935E8-0C41-424F-935E-D5E2ABD59ECF}">
      <dgm:prSet/>
      <dgm:spPr>
        <a:solidFill>
          <a:schemeClr val="accent3">
            <a:alpha val="90000"/>
          </a:schemeClr>
        </a:solidFill>
      </dgm:spPr>
      <dgm:t>
        <a:bodyPr/>
        <a:lstStyle/>
        <a:p>
          <a:r>
            <a:rPr lang="fi-FI" dirty="0">
              <a:solidFill>
                <a:schemeClr val="bg1"/>
              </a:solidFill>
            </a:rPr>
            <a:t>sitoutumista</a:t>
          </a:r>
        </a:p>
      </dgm:t>
    </dgm:pt>
    <dgm:pt modelId="{F5BCC1D6-870F-4585-A6F8-89F23571EC1B}" type="parTrans" cxnId="{4354D8AB-7507-4B23-BD8D-C069B6E42741}">
      <dgm:prSet/>
      <dgm:spPr/>
      <dgm:t>
        <a:bodyPr/>
        <a:lstStyle/>
        <a:p>
          <a:endParaRPr lang="fi-FI"/>
        </a:p>
      </dgm:t>
    </dgm:pt>
    <dgm:pt modelId="{09A1CDF4-0408-4382-86EA-F9987A0946FB}" type="sibTrans" cxnId="{4354D8AB-7507-4B23-BD8D-C069B6E42741}">
      <dgm:prSet/>
      <dgm:spPr/>
      <dgm:t>
        <a:bodyPr/>
        <a:lstStyle/>
        <a:p>
          <a:endParaRPr lang="fi-FI"/>
        </a:p>
      </dgm:t>
    </dgm:pt>
    <dgm:pt modelId="{A090D4CA-610E-4050-A79E-0A096AEE0F3C}">
      <dgm:prSet phldrT="[Teksti]"/>
      <dgm:spPr>
        <a:solidFill>
          <a:schemeClr val="accent3">
            <a:alpha val="90000"/>
          </a:schemeClr>
        </a:solidFill>
      </dgm:spPr>
      <dgm:t>
        <a:bodyPr/>
        <a:lstStyle/>
        <a:p>
          <a:r>
            <a:rPr lang="fi-FI">
              <a:solidFill>
                <a:schemeClr val="bg1"/>
              </a:solidFill>
            </a:rPr>
            <a:t>urakehitykseen</a:t>
          </a:r>
        </a:p>
      </dgm:t>
    </dgm:pt>
    <dgm:pt modelId="{6B1DA1C2-9682-4721-B145-3AED6A8CD264}" type="parTrans" cxnId="{2E8DE001-2116-432E-9EE2-8B046D008332}">
      <dgm:prSet/>
      <dgm:spPr/>
      <dgm:t>
        <a:bodyPr/>
        <a:lstStyle/>
        <a:p>
          <a:endParaRPr lang="fi-FI"/>
        </a:p>
      </dgm:t>
    </dgm:pt>
    <dgm:pt modelId="{AA999C3E-D484-4702-BF19-A9BFDB0E67BF}" type="sibTrans" cxnId="{2E8DE001-2116-432E-9EE2-8B046D008332}">
      <dgm:prSet/>
      <dgm:spPr/>
      <dgm:t>
        <a:bodyPr/>
        <a:lstStyle/>
        <a:p>
          <a:endParaRPr lang="fi-FI"/>
        </a:p>
      </dgm:t>
    </dgm:pt>
    <dgm:pt modelId="{DA706580-6BCA-4849-81F8-5ACB8FAACCBA}" type="pres">
      <dgm:prSet presAssocID="{798E40F7-2D13-4AE3-ABD2-31D1386CF1B5}" presName="Name0" presStyleCnt="0">
        <dgm:presLayoutVars>
          <dgm:dir/>
          <dgm:animLvl val="lvl"/>
          <dgm:resizeHandles val="exact"/>
        </dgm:presLayoutVars>
      </dgm:prSet>
      <dgm:spPr/>
    </dgm:pt>
    <dgm:pt modelId="{420212AB-160E-4CC3-A4D9-08648C7750C3}" type="pres">
      <dgm:prSet presAssocID="{CD60EC21-F412-4B24-811E-727994FE3958}" presName="composite" presStyleCnt="0"/>
      <dgm:spPr/>
    </dgm:pt>
    <dgm:pt modelId="{2862260C-2A47-4DB8-8A75-5FE9DE3FF5D9}" type="pres">
      <dgm:prSet presAssocID="{CD60EC21-F412-4B24-811E-727994FE3958}" presName="parTx" presStyleLbl="alignNode1" presStyleIdx="0" presStyleCnt="3">
        <dgm:presLayoutVars>
          <dgm:chMax val="0"/>
          <dgm:chPref val="0"/>
          <dgm:bulletEnabled val="1"/>
        </dgm:presLayoutVars>
      </dgm:prSet>
      <dgm:spPr>
        <a:prstGeom prst="flowChartAlternateProcess">
          <a:avLst/>
        </a:prstGeom>
      </dgm:spPr>
    </dgm:pt>
    <dgm:pt modelId="{9185F87A-3893-464E-BFBD-BF2AF878646B}" type="pres">
      <dgm:prSet presAssocID="{CD60EC21-F412-4B24-811E-727994FE3958}" presName="desTx" presStyleLbl="alignAccFollowNode1" presStyleIdx="0" presStyleCnt="3">
        <dgm:presLayoutVars>
          <dgm:bulletEnabled val="1"/>
        </dgm:presLayoutVars>
      </dgm:prSet>
      <dgm:spPr>
        <a:prstGeom prst="flowChartAlternateProcess">
          <a:avLst/>
        </a:prstGeom>
      </dgm:spPr>
    </dgm:pt>
    <dgm:pt modelId="{BAAE8187-FA3B-48F9-A23D-216648C43E5E}" type="pres">
      <dgm:prSet presAssocID="{DA0081B9-2B87-4486-84D0-1DBCD47F8F52}" presName="space" presStyleCnt="0"/>
      <dgm:spPr/>
    </dgm:pt>
    <dgm:pt modelId="{EE5AE200-0871-426F-A191-636314E224D2}" type="pres">
      <dgm:prSet presAssocID="{6F75DCC1-F63F-4FEB-A460-0092B7D0453E}" presName="composite" presStyleCnt="0"/>
      <dgm:spPr/>
    </dgm:pt>
    <dgm:pt modelId="{194200DA-F9BA-4CFE-9B2D-AC43F48F9165}" type="pres">
      <dgm:prSet presAssocID="{6F75DCC1-F63F-4FEB-A460-0092B7D0453E}" presName="parTx" presStyleLbl="alignNode1" presStyleIdx="1" presStyleCnt="3">
        <dgm:presLayoutVars>
          <dgm:chMax val="0"/>
          <dgm:chPref val="0"/>
          <dgm:bulletEnabled val="1"/>
        </dgm:presLayoutVars>
      </dgm:prSet>
      <dgm:spPr>
        <a:prstGeom prst="flowChartAlternateProcess">
          <a:avLst/>
        </a:prstGeom>
      </dgm:spPr>
    </dgm:pt>
    <dgm:pt modelId="{82A1EE46-8155-4FED-B65A-8D6519883558}" type="pres">
      <dgm:prSet presAssocID="{6F75DCC1-F63F-4FEB-A460-0092B7D0453E}" presName="desTx" presStyleLbl="alignAccFollowNode1" presStyleIdx="1" presStyleCnt="3">
        <dgm:presLayoutVars>
          <dgm:bulletEnabled val="1"/>
        </dgm:presLayoutVars>
      </dgm:prSet>
      <dgm:spPr>
        <a:prstGeom prst="flowChartAlternateProcess">
          <a:avLst/>
        </a:prstGeom>
      </dgm:spPr>
    </dgm:pt>
    <dgm:pt modelId="{E4031ADC-208D-4C0F-8C0C-C780B619C45B}" type="pres">
      <dgm:prSet presAssocID="{263D0FB2-AE0F-4FCF-AD63-A4F030E3D7B0}" presName="space" presStyleCnt="0"/>
      <dgm:spPr/>
    </dgm:pt>
    <dgm:pt modelId="{691271DD-C787-49E9-B3E8-49F6276DF928}" type="pres">
      <dgm:prSet presAssocID="{14865024-3C05-4FD9-A147-907E1BECE1AB}" presName="composite" presStyleCnt="0"/>
      <dgm:spPr/>
    </dgm:pt>
    <dgm:pt modelId="{FE8A360D-885C-44EA-9D0F-E298C690F345}" type="pres">
      <dgm:prSet presAssocID="{14865024-3C05-4FD9-A147-907E1BECE1AB}" presName="parTx" presStyleLbl="alignNode1" presStyleIdx="2" presStyleCnt="3">
        <dgm:presLayoutVars>
          <dgm:chMax val="0"/>
          <dgm:chPref val="0"/>
          <dgm:bulletEnabled val="1"/>
        </dgm:presLayoutVars>
      </dgm:prSet>
      <dgm:spPr>
        <a:prstGeom prst="flowChartAlternateProcess">
          <a:avLst/>
        </a:prstGeom>
      </dgm:spPr>
    </dgm:pt>
    <dgm:pt modelId="{B25C6F79-79AC-40FB-8ECC-C8CEAAEA82A1}" type="pres">
      <dgm:prSet presAssocID="{14865024-3C05-4FD9-A147-907E1BECE1AB}" presName="desTx" presStyleLbl="alignAccFollowNode1" presStyleIdx="2" presStyleCnt="3">
        <dgm:presLayoutVars>
          <dgm:bulletEnabled val="1"/>
        </dgm:presLayoutVars>
      </dgm:prSet>
      <dgm:spPr>
        <a:prstGeom prst="flowChartAlternateProcess">
          <a:avLst/>
        </a:prstGeom>
      </dgm:spPr>
    </dgm:pt>
  </dgm:ptLst>
  <dgm:cxnLst>
    <dgm:cxn modelId="{2E8DE001-2116-432E-9EE2-8B046D008332}" srcId="{14865024-3C05-4FD9-A147-907E1BECE1AB}" destId="{A090D4CA-610E-4050-A79E-0A096AEE0F3C}" srcOrd="1" destOrd="0" parTransId="{6B1DA1C2-9682-4721-B145-3AED6A8CD264}" sibTransId="{AA999C3E-D484-4702-BF19-A9BFDB0E67BF}"/>
    <dgm:cxn modelId="{BAC5DD07-6951-4689-AE9D-D0851437CE44}" srcId="{798E40F7-2D13-4AE3-ABD2-31D1386CF1B5}" destId="{14865024-3C05-4FD9-A147-907E1BECE1AB}" srcOrd="2" destOrd="0" parTransId="{17DD6D4B-DBCA-49BD-8E1D-152915B6CCCE}" sibTransId="{10747139-B41A-4030-BCD2-525478E5E6C7}"/>
    <dgm:cxn modelId="{A5276C15-84BC-45E7-B90F-7C5E9E13E4DA}" type="presOf" srcId="{EF7A2668-FBBE-4DF1-882B-D99A9FD211C6}" destId="{B25C6F79-79AC-40FB-8ECC-C8CEAAEA82A1}" srcOrd="0" destOrd="0" presId="urn:microsoft.com/office/officeart/2005/8/layout/hList1"/>
    <dgm:cxn modelId="{CEE5011C-ABF5-4211-A901-31B52F0567A7}" type="presOf" srcId="{A0B7B625-FFDB-47A4-8032-03994B892A0C}" destId="{82A1EE46-8155-4FED-B65A-8D6519883558}" srcOrd="0" destOrd="1" presId="urn:microsoft.com/office/officeart/2005/8/layout/hList1"/>
    <dgm:cxn modelId="{5CB55623-E43D-41CC-AD5C-666B9B628291}" srcId="{798E40F7-2D13-4AE3-ABD2-31D1386CF1B5}" destId="{6F75DCC1-F63F-4FEB-A460-0092B7D0453E}" srcOrd="1" destOrd="0" parTransId="{07700349-3871-462B-B9D2-4EED0D373E1A}" sibTransId="{263D0FB2-AE0F-4FCF-AD63-A4F030E3D7B0}"/>
    <dgm:cxn modelId="{85D0BF2B-81BD-47F6-AA6D-B65BC3445321}" type="presOf" srcId="{76B28A6F-8E17-48CD-B7CC-7E5CBF20CB28}" destId="{82A1EE46-8155-4FED-B65A-8D6519883558}" srcOrd="0" destOrd="0" presId="urn:microsoft.com/office/officeart/2005/8/layout/hList1"/>
    <dgm:cxn modelId="{1B773763-E759-49F5-A526-6B9FD47ADBAE}" type="presOf" srcId="{798E40F7-2D13-4AE3-ABD2-31D1386CF1B5}" destId="{DA706580-6BCA-4849-81F8-5ACB8FAACCBA}" srcOrd="0" destOrd="0" presId="urn:microsoft.com/office/officeart/2005/8/layout/hList1"/>
    <dgm:cxn modelId="{347F7E4B-141D-456A-A12C-105B82F8E628}" srcId="{14865024-3C05-4FD9-A147-907E1BECE1AB}" destId="{EF7A2668-FBBE-4DF1-882B-D99A9FD211C6}" srcOrd="0" destOrd="0" parTransId="{5F377070-27CB-46E1-AC77-19A4E172C242}" sibTransId="{0505B774-179F-46C2-B8B5-C91FCF42C431}"/>
    <dgm:cxn modelId="{D66ABA76-3EAD-417D-9584-EA8A174B2895}" type="presOf" srcId="{CD60EC21-F412-4B24-811E-727994FE3958}" destId="{2862260C-2A47-4DB8-8A75-5FE9DE3FF5D9}" srcOrd="0" destOrd="0" presId="urn:microsoft.com/office/officeart/2005/8/layout/hList1"/>
    <dgm:cxn modelId="{E5E76687-6CF4-4B3B-A630-072071DEF5E1}" srcId="{6F75DCC1-F63F-4FEB-A460-0092B7D0453E}" destId="{76B28A6F-8E17-48CD-B7CC-7E5CBF20CB28}" srcOrd="0" destOrd="0" parTransId="{86E742D5-456D-46FF-92CC-CB5979F82949}" sibTransId="{786119CD-96F3-4927-96C4-18C4E787B697}"/>
    <dgm:cxn modelId="{91F3348C-F182-4A1F-A61D-8B385963EB3B}" type="presOf" srcId="{FA9935E8-0C41-424F-935E-D5E2ABD59ECF}" destId="{82A1EE46-8155-4FED-B65A-8D6519883558}" srcOrd="0" destOrd="2" presId="urn:microsoft.com/office/officeart/2005/8/layout/hList1"/>
    <dgm:cxn modelId="{CF485D98-BABD-4339-BB82-1DE224386862}" type="presOf" srcId="{51F81131-5227-4009-8BEC-7E998E4082E9}" destId="{9185F87A-3893-464E-BFBD-BF2AF878646B}" srcOrd="0" destOrd="0" presId="urn:microsoft.com/office/officeart/2005/8/layout/hList1"/>
    <dgm:cxn modelId="{06364FA0-0045-4BB4-9874-985E1452B2EB}" type="presOf" srcId="{6F75DCC1-F63F-4FEB-A460-0092B7D0453E}" destId="{194200DA-F9BA-4CFE-9B2D-AC43F48F9165}" srcOrd="0" destOrd="0" presId="urn:microsoft.com/office/officeart/2005/8/layout/hList1"/>
    <dgm:cxn modelId="{C96B7EAB-01A3-4842-9672-4F7FDCDBF233}" srcId="{CD60EC21-F412-4B24-811E-727994FE3958}" destId="{51F81131-5227-4009-8BEC-7E998E4082E9}" srcOrd="0" destOrd="0" parTransId="{7E1BF929-E8FB-4263-884E-4B64A70C3295}" sibTransId="{EFDA6FD3-D426-44FF-9D54-47B26F95107D}"/>
    <dgm:cxn modelId="{4354D8AB-7507-4B23-BD8D-C069B6E42741}" srcId="{6F75DCC1-F63F-4FEB-A460-0092B7D0453E}" destId="{FA9935E8-0C41-424F-935E-D5E2ABD59ECF}" srcOrd="2" destOrd="0" parTransId="{F5BCC1D6-870F-4585-A6F8-89F23571EC1B}" sibTransId="{09A1CDF4-0408-4382-86EA-F9987A0946FB}"/>
    <dgm:cxn modelId="{2FF7C4AD-84A9-48FF-AF6B-D6D8E5AE43D9}" type="presOf" srcId="{A090D4CA-610E-4050-A79E-0A096AEE0F3C}" destId="{B25C6F79-79AC-40FB-8ECC-C8CEAAEA82A1}" srcOrd="0" destOrd="1" presId="urn:microsoft.com/office/officeart/2005/8/layout/hList1"/>
    <dgm:cxn modelId="{0561C8D8-AE84-4414-8D03-0CC5056CEDE8}" srcId="{CD60EC21-F412-4B24-811E-727994FE3958}" destId="{BFC5AC80-344C-48E1-8D4E-2C2E9D2B1BB6}" srcOrd="1" destOrd="0" parTransId="{819E21CA-1439-4A27-AC53-A0C10408A943}" sibTransId="{B07D18EC-B260-42F4-B1AE-900798884BBE}"/>
    <dgm:cxn modelId="{1E5E4EDF-7281-4794-86C1-A19D7D2E16F3}" type="presOf" srcId="{14865024-3C05-4FD9-A147-907E1BECE1AB}" destId="{FE8A360D-885C-44EA-9D0F-E298C690F345}" srcOrd="0" destOrd="0" presId="urn:microsoft.com/office/officeart/2005/8/layout/hList1"/>
    <dgm:cxn modelId="{4AEB47E0-F417-4E28-AE43-649569A54DA6}" srcId="{6F75DCC1-F63F-4FEB-A460-0092B7D0453E}" destId="{A0B7B625-FFDB-47A4-8032-03994B892A0C}" srcOrd="1" destOrd="0" parTransId="{6A74A475-2160-461E-85CE-927FB5455134}" sibTransId="{90EBC204-9F9C-4618-8D25-E5193B994494}"/>
    <dgm:cxn modelId="{D2F868EF-FE9F-4D3E-9135-312E9502FFBA}" type="presOf" srcId="{BFC5AC80-344C-48E1-8D4E-2C2E9D2B1BB6}" destId="{9185F87A-3893-464E-BFBD-BF2AF878646B}" srcOrd="0" destOrd="1" presId="urn:microsoft.com/office/officeart/2005/8/layout/hList1"/>
    <dgm:cxn modelId="{9F91CCFF-50E7-47DD-9850-297A77FCE4BA}" srcId="{798E40F7-2D13-4AE3-ABD2-31D1386CF1B5}" destId="{CD60EC21-F412-4B24-811E-727994FE3958}" srcOrd="0" destOrd="0" parTransId="{40CE828B-1DBE-4C2B-B03F-34A6F17D265C}" sibTransId="{DA0081B9-2B87-4486-84D0-1DBCD47F8F52}"/>
    <dgm:cxn modelId="{BF378F15-77A1-4A32-AE92-74CF90F3B4FB}" type="presParOf" srcId="{DA706580-6BCA-4849-81F8-5ACB8FAACCBA}" destId="{420212AB-160E-4CC3-A4D9-08648C7750C3}" srcOrd="0" destOrd="0" presId="urn:microsoft.com/office/officeart/2005/8/layout/hList1"/>
    <dgm:cxn modelId="{F6CD8FB4-B62D-4372-BFBA-EAF7C87CC24B}" type="presParOf" srcId="{420212AB-160E-4CC3-A4D9-08648C7750C3}" destId="{2862260C-2A47-4DB8-8A75-5FE9DE3FF5D9}" srcOrd="0" destOrd="0" presId="urn:microsoft.com/office/officeart/2005/8/layout/hList1"/>
    <dgm:cxn modelId="{367550D1-6F0F-4513-BFAD-72FE82EA22DD}" type="presParOf" srcId="{420212AB-160E-4CC3-A4D9-08648C7750C3}" destId="{9185F87A-3893-464E-BFBD-BF2AF878646B}" srcOrd="1" destOrd="0" presId="urn:microsoft.com/office/officeart/2005/8/layout/hList1"/>
    <dgm:cxn modelId="{E67F8DC4-DD61-41DD-B02B-BC1E23E09281}" type="presParOf" srcId="{DA706580-6BCA-4849-81F8-5ACB8FAACCBA}" destId="{BAAE8187-FA3B-48F9-A23D-216648C43E5E}" srcOrd="1" destOrd="0" presId="urn:microsoft.com/office/officeart/2005/8/layout/hList1"/>
    <dgm:cxn modelId="{14377151-037B-41DB-A2F2-7FC63A370E0E}" type="presParOf" srcId="{DA706580-6BCA-4849-81F8-5ACB8FAACCBA}" destId="{EE5AE200-0871-426F-A191-636314E224D2}" srcOrd="2" destOrd="0" presId="urn:microsoft.com/office/officeart/2005/8/layout/hList1"/>
    <dgm:cxn modelId="{C281E929-E8B3-417E-A62A-39979F227305}" type="presParOf" srcId="{EE5AE200-0871-426F-A191-636314E224D2}" destId="{194200DA-F9BA-4CFE-9B2D-AC43F48F9165}" srcOrd="0" destOrd="0" presId="urn:microsoft.com/office/officeart/2005/8/layout/hList1"/>
    <dgm:cxn modelId="{FC0713FC-CB4A-426B-95DB-C4C172A2AF6C}" type="presParOf" srcId="{EE5AE200-0871-426F-A191-636314E224D2}" destId="{82A1EE46-8155-4FED-B65A-8D6519883558}" srcOrd="1" destOrd="0" presId="urn:microsoft.com/office/officeart/2005/8/layout/hList1"/>
    <dgm:cxn modelId="{7099DE91-C9CF-4C49-B83B-879738B64445}" type="presParOf" srcId="{DA706580-6BCA-4849-81F8-5ACB8FAACCBA}" destId="{E4031ADC-208D-4C0F-8C0C-C780B619C45B}" srcOrd="3" destOrd="0" presId="urn:microsoft.com/office/officeart/2005/8/layout/hList1"/>
    <dgm:cxn modelId="{CEAA159E-CB92-4BAE-A0A6-1DA40518F32B}" type="presParOf" srcId="{DA706580-6BCA-4849-81F8-5ACB8FAACCBA}" destId="{691271DD-C787-49E9-B3E8-49F6276DF928}" srcOrd="4" destOrd="0" presId="urn:microsoft.com/office/officeart/2005/8/layout/hList1"/>
    <dgm:cxn modelId="{493A9E23-1943-4633-ADC0-0AD5F66CCDD0}" type="presParOf" srcId="{691271DD-C787-49E9-B3E8-49F6276DF928}" destId="{FE8A360D-885C-44EA-9D0F-E298C690F345}" srcOrd="0" destOrd="0" presId="urn:microsoft.com/office/officeart/2005/8/layout/hList1"/>
    <dgm:cxn modelId="{5A573B11-E524-4086-96E4-6C822BC450B5}" type="presParOf" srcId="{691271DD-C787-49E9-B3E8-49F6276DF928}" destId="{B25C6F79-79AC-40FB-8ECC-C8CEAAEA82A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CDC61-DC99-400A-B274-9C90F738E4E3}">
      <dsp:nvSpPr>
        <dsp:cNvPr id="0" name=""/>
        <dsp:cNvSpPr/>
      </dsp:nvSpPr>
      <dsp:spPr>
        <a:xfrm>
          <a:off x="85893" y="698835"/>
          <a:ext cx="2600804" cy="1560482"/>
        </a:xfrm>
        <a:prstGeom prst="flowChartAlternateProcess">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i-FI" sz="2200" b="0" kern="1200" cap="none" spc="0">
              <a:effectLst>
                <a:outerShdw blurRad="38100" dist="19050" dir="2700000" algn="tl" rotWithShape="0">
                  <a:schemeClr val="dk1">
                    <a:alpha val="40000"/>
                  </a:schemeClr>
                </a:outerShdw>
              </a:effectLst>
            </a:rPr>
            <a:t>Osaaminen</a:t>
          </a:r>
        </a:p>
      </dsp:txBody>
      <dsp:txXfrm>
        <a:off x="162068" y="775010"/>
        <a:ext cx="2448454" cy="1408132"/>
      </dsp:txXfrm>
    </dsp:sp>
    <dsp:sp modelId="{7109431B-741D-4F15-AC48-5D3C83C3FA6F}">
      <dsp:nvSpPr>
        <dsp:cNvPr id="0" name=""/>
        <dsp:cNvSpPr/>
      </dsp:nvSpPr>
      <dsp:spPr>
        <a:xfrm>
          <a:off x="2827297" y="741467"/>
          <a:ext cx="2547617" cy="1560482"/>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i-FI" sz="2200" b="0" kern="1200" cap="none" spc="0">
              <a:effectLst>
                <a:outerShdw blurRad="38100" dist="19050" dir="2700000" algn="tl" rotWithShape="0">
                  <a:schemeClr val="dk1">
                    <a:alpha val="40000"/>
                  </a:schemeClr>
                </a:outerShdw>
              </a:effectLst>
            </a:rPr>
            <a:t>Asiakasturvallisuus</a:t>
          </a:r>
          <a:endParaRPr lang="fi-FI" sz="2200" kern="1200"/>
        </a:p>
      </dsp:txBody>
      <dsp:txXfrm>
        <a:off x="2903473" y="817643"/>
        <a:ext cx="2395265" cy="1408130"/>
      </dsp:txXfrm>
    </dsp:sp>
    <dsp:sp modelId="{A678FB8B-CA7B-46DA-B670-2A5CA5044EF5}">
      <dsp:nvSpPr>
        <dsp:cNvPr id="0" name=""/>
        <dsp:cNvSpPr/>
      </dsp:nvSpPr>
      <dsp:spPr>
        <a:xfrm>
          <a:off x="5549897" y="800454"/>
          <a:ext cx="2600804" cy="1560482"/>
        </a:xfrm>
        <a:prstGeom prst="flowChartAlternateProcess">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i-FI" sz="2200" b="0" kern="1200" cap="none" spc="0">
              <a:effectLst>
                <a:outerShdw blurRad="38100" dist="19050" dir="2700000" algn="tl" rotWithShape="0">
                  <a:schemeClr val="dk1">
                    <a:alpha val="40000"/>
                  </a:schemeClr>
                </a:outerShdw>
              </a:effectLst>
            </a:rPr>
            <a:t>Lainsäädäntö</a:t>
          </a:r>
          <a:endParaRPr lang="fi-FI" sz="2200" kern="1200"/>
        </a:p>
      </dsp:txBody>
      <dsp:txXfrm>
        <a:off x="5626072" y="876629"/>
        <a:ext cx="2448454" cy="1408132"/>
      </dsp:txXfrm>
    </dsp:sp>
    <dsp:sp modelId="{EE2F10DB-748E-4C82-BBB5-9F98145F3C25}">
      <dsp:nvSpPr>
        <dsp:cNvPr id="0" name=""/>
        <dsp:cNvSpPr/>
      </dsp:nvSpPr>
      <dsp:spPr>
        <a:xfrm>
          <a:off x="8325267" y="838779"/>
          <a:ext cx="2600804" cy="1560482"/>
        </a:xfrm>
        <a:prstGeom prst="flowChartAlternateProcess">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i-FI" sz="2200" b="0" kern="1200" cap="none" spc="0">
              <a:effectLst>
                <a:outerShdw blurRad="38100" dist="19050" dir="2700000" algn="tl" rotWithShape="0">
                  <a:schemeClr val="dk1">
                    <a:alpha val="40000"/>
                  </a:schemeClr>
                </a:outerShdw>
              </a:effectLst>
            </a:rPr>
            <a:t>Työyhteisöt ja urat</a:t>
          </a:r>
          <a:endParaRPr lang="fi-FI" sz="2200" kern="1200"/>
        </a:p>
      </dsp:txBody>
      <dsp:txXfrm>
        <a:off x="8401442" y="914954"/>
        <a:ext cx="2448454" cy="14081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512F9-A4CE-4990-BF88-F4C3D75B22E3}">
      <dsp:nvSpPr>
        <dsp:cNvPr id="0" name=""/>
        <dsp:cNvSpPr/>
      </dsp:nvSpPr>
      <dsp:spPr>
        <a:xfrm rot="16200000">
          <a:off x="2781664" y="327823"/>
          <a:ext cx="4070571" cy="3750105"/>
        </a:xfrm>
        <a:prstGeom prst="round2SameRect">
          <a:avLst>
            <a:gd name="adj1" fmla="val 16670"/>
            <a:gd name="adj2" fmla="val 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76200" rIns="68580" bIns="76200" numCol="1" spcCol="1270" anchor="t" anchorCtr="0">
          <a:noAutofit/>
        </a:bodyPr>
        <a:lstStyle/>
        <a:p>
          <a:pPr marL="0" lvl="0" indent="0" algn="l" defTabSz="533400">
            <a:lnSpc>
              <a:spcPct val="90000"/>
            </a:lnSpc>
            <a:spcBef>
              <a:spcPct val="0"/>
            </a:spcBef>
            <a:spcAft>
              <a:spcPct val="35000"/>
            </a:spcAft>
            <a:buNone/>
          </a:pPr>
          <a:endParaRPr lang="fi-FI" sz="1200" kern="1200"/>
        </a:p>
        <a:p>
          <a:pPr marL="0" lvl="0" indent="0" algn="l" defTabSz="533400">
            <a:lnSpc>
              <a:spcPct val="90000"/>
            </a:lnSpc>
            <a:spcBef>
              <a:spcPct val="0"/>
            </a:spcBef>
            <a:spcAft>
              <a:spcPct val="35000"/>
            </a:spcAft>
            <a:buNone/>
          </a:pPr>
          <a:endParaRPr lang="fi-FI" sz="1200" kern="1200"/>
        </a:p>
        <a:p>
          <a:pPr marL="0" lvl="0" indent="0" algn="l" defTabSz="533400">
            <a:lnSpc>
              <a:spcPct val="90000"/>
            </a:lnSpc>
            <a:spcBef>
              <a:spcPct val="0"/>
            </a:spcBef>
            <a:spcAft>
              <a:spcPct val="35000"/>
            </a:spcAft>
            <a:buNone/>
          </a:pPr>
          <a:endParaRPr lang="fi-FI" sz="2000" kern="1200"/>
        </a:p>
        <a:p>
          <a:pPr marL="0" lvl="0" indent="0" algn="l" defTabSz="533400">
            <a:lnSpc>
              <a:spcPct val="90000"/>
            </a:lnSpc>
            <a:spcBef>
              <a:spcPct val="0"/>
            </a:spcBef>
            <a:spcAft>
              <a:spcPct val="35000"/>
            </a:spcAft>
            <a:buNone/>
          </a:pPr>
          <a:r>
            <a:rPr lang="fi-FI" sz="2000" kern="1200">
              <a:solidFill>
                <a:schemeClr val="tx1"/>
              </a:solidFill>
            </a:rPr>
            <a:t>Työnantajat:</a:t>
          </a:r>
        </a:p>
        <a:p>
          <a:pPr marL="0" lvl="0" indent="0" algn="l" defTabSz="533400">
            <a:lnSpc>
              <a:spcPct val="90000"/>
            </a:lnSpc>
            <a:spcBef>
              <a:spcPct val="0"/>
            </a:spcBef>
            <a:spcAft>
              <a:spcPct val="35000"/>
            </a:spcAft>
            <a:buNone/>
          </a:pPr>
          <a:r>
            <a:rPr lang="fi-FI" sz="2000" kern="1200">
              <a:solidFill>
                <a:schemeClr val="bg1"/>
              </a:solidFill>
            </a:rPr>
            <a:t>- perehdytys </a:t>
          </a:r>
        </a:p>
        <a:p>
          <a:pPr marL="0" lvl="0" indent="0" algn="l" defTabSz="533400">
            <a:lnSpc>
              <a:spcPct val="90000"/>
            </a:lnSpc>
            <a:spcBef>
              <a:spcPct val="0"/>
            </a:spcBef>
            <a:spcAft>
              <a:spcPct val="35000"/>
            </a:spcAft>
            <a:buNone/>
          </a:pPr>
          <a:r>
            <a:rPr lang="fi-FI" sz="2000" kern="1200">
              <a:solidFill>
                <a:schemeClr val="bg1"/>
              </a:solidFill>
            </a:rPr>
            <a:t>- täydennyskoulutus </a:t>
          </a:r>
        </a:p>
        <a:p>
          <a:pPr marL="0" lvl="0" indent="0" algn="l" defTabSz="533400">
            <a:lnSpc>
              <a:spcPct val="90000"/>
            </a:lnSpc>
            <a:spcBef>
              <a:spcPct val="0"/>
            </a:spcBef>
            <a:spcAft>
              <a:spcPct val="35000"/>
            </a:spcAft>
            <a:buNone/>
          </a:pPr>
          <a:r>
            <a:rPr lang="fi-FI" sz="2000" kern="1200">
              <a:solidFill>
                <a:schemeClr val="bg1"/>
              </a:solidFill>
            </a:rPr>
            <a:t>- osaamisen johtaminen ja </a:t>
          </a:r>
        </a:p>
        <a:p>
          <a:pPr marL="0" lvl="0" indent="0" algn="l" defTabSz="533400">
            <a:lnSpc>
              <a:spcPct val="90000"/>
            </a:lnSpc>
            <a:spcBef>
              <a:spcPct val="0"/>
            </a:spcBef>
            <a:spcAft>
              <a:spcPct val="35000"/>
            </a:spcAft>
            <a:buNone/>
          </a:pPr>
          <a:r>
            <a:rPr lang="fi-FI" sz="2000" kern="1200">
              <a:solidFill>
                <a:schemeClr val="bg1"/>
              </a:solidFill>
            </a:rPr>
            <a:t>kehittäminen</a:t>
          </a:r>
        </a:p>
      </dsp:txBody>
      <dsp:txXfrm rot="5400000">
        <a:off x="3124995" y="350688"/>
        <a:ext cx="3567007" cy="3704375"/>
      </dsp:txXfrm>
    </dsp:sp>
    <dsp:sp modelId="{C36CC4F4-7867-40C9-B4F8-998538EC1FE2}">
      <dsp:nvSpPr>
        <dsp:cNvPr id="0" name=""/>
        <dsp:cNvSpPr/>
      </dsp:nvSpPr>
      <dsp:spPr>
        <a:xfrm rot="5400000">
          <a:off x="5688864" y="639156"/>
          <a:ext cx="4034235" cy="3126702"/>
        </a:xfrm>
        <a:prstGeom prst="round2SameRect">
          <a:avLst>
            <a:gd name="adj1" fmla="val 16670"/>
            <a:gd name="adj2" fmla="val 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725" tIns="95250" rIns="57150" bIns="95250" numCol="1" spcCol="1270" anchor="t" anchorCtr="0">
          <a:noAutofit/>
        </a:bodyPr>
        <a:lstStyle/>
        <a:p>
          <a:pPr marL="0" lvl="0" indent="0" algn="l" defTabSz="666750">
            <a:lnSpc>
              <a:spcPct val="90000"/>
            </a:lnSpc>
            <a:spcBef>
              <a:spcPct val="0"/>
            </a:spcBef>
            <a:spcAft>
              <a:spcPct val="35000"/>
            </a:spcAft>
            <a:buNone/>
          </a:pPr>
          <a:endParaRPr lang="fi-FI" sz="1500" kern="1200"/>
        </a:p>
        <a:p>
          <a:pPr marL="0" lvl="0" indent="0" algn="l" defTabSz="666750">
            <a:lnSpc>
              <a:spcPct val="90000"/>
            </a:lnSpc>
            <a:spcBef>
              <a:spcPct val="0"/>
            </a:spcBef>
            <a:spcAft>
              <a:spcPct val="35000"/>
            </a:spcAft>
            <a:buNone/>
          </a:pPr>
          <a:endParaRPr lang="fi-FI" sz="2000" kern="1200"/>
        </a:p>
        <a:p>
          <a:pPr marL="0" lvl="0" indent="0" algn="l" defTabSz="666750">
            <a:lnSpc>
              <a:spcPct val="90000"/>
            </a:lnSpc>
            <a:spcBef>
              <a:spcPct val="0"/>
            </a:spcBef>
            <a:spcAft>
              <a:spcPct val="35000"/>
            </a:spcAft>
            <a:buNone/>
          </a:pPr>
          <a:r>
            <a:rPr lang="fi-FI" sz="2000" kern="1200">
              <a:solidFill>
                <a:schemeClr val="tx1"/>
              </a:solidFill>
            </a:rPr>
            <a:t>Ammattihenkilöt:</a:t>
          </a:r>
        </a:p>
        <a:p>
          <a:pPr marL="0" lvl="0" indent="0" algn="l" defTabSz="666750">
            <a:lnSpc>
              <a:spcPct val="90000"/>
            </a:lnSpc>
            <a:spcBef>
              <a:spcPct val="0"/>
            </a:spcBef>
            <a:spcAft>
              <a:spcPct val="35000"/>
            </a:spcAft>
            <a:buNone/>
          </a:pPr>
          <a:r>
            <a:rPr lang="fi-FI" sz="2000" kern="1200">
              <a:solidFill>
                <a:schemeClr val="bg1"/>
              </a:solidFill>
            </a:rPr>
            <a:t>- vastuu osaamisesta suhteessa työtehtäviin</a:t>
          </a:r>
        </a:p>
        <a:p>
          <a:pPr marL="0" lvl="0" indent="0" algn="l" defTabSz="666750">
            <a:lnSpc>
              <a:spcPct val="90000"/>
            </a:lnSpc>
            <a:spcBef>
              <a:spcPct val="0"/>
            </a:spcBef>
            <a:spcAft>
              <a:spcPct val="35000"/>
            </a:spcAft>
            <a:buNone/>
          </a:pPr>
          <a:r>
            <a:rPr lang="fi-FI" sz="2000" kern="1200">
              <a:solidFill>
                <a:schemeClr val="bg1"/>
              </a:solidFill>
            </a:rPr>
            <a:t>-opiskelijan tehtävänkuvaus ei voi olla samanlainen kuin laillistetulla ammattihenkilöllä</a:t>
          </a:r>
        </a:p>
      </dsp:txBody>
      <dsp:txXfrm rot="-5400000">
        <a:off x="6142630" y="338050"/>
        <a:ext cx="2974042" cy="3728915"/>
      </dsp:txXfrm>
    </dsp:sp>
    <dsp:sp modelId="{661AFEF7-7286-4C6F-893E-425111E4B36B}">
      <dsp:nvSpPr>
        <dsp:cNvPr id="0" name=""/>
        <dsp:cNvSpPr/>
      </dsp:nvSpPr>
      <dsp:spPr>
        <a:xfrm>
          <a:off x="5274041" y="4631"/>
          <a:ext cx="1799995" cy="1799998"/>
        </a:xfrm>
        <a:prstGeom prst="circularArrow">
          <a:avLst>
            <a:gd name="adj1" fmla="val 12500"/>
            <a:gd name="adj2" fmla="val 1142322"/>
            <a:gd name="adj3" fmla="val 20457678"/>
            <a:gd name="adj4" fmla="val 10800000"/>
            <a:gd name="adj5" fmla="val 125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F0AA00-F1B5-4780-810E-5CF105DE658D}">
      <dsp:nvSpPr>
        <dsp:cNvPr id="0" name=""/>
        <dsp:cNvSpPr/>
      </dsp:nvSpPr>
      <dsp:spPr>
        <a:xfrm rot="10800000">
          <a:off x="5033778" y="2667986"/>
          <a:ext cx="1799995" cy="1799998"/>
        </a:xfrm>
        <a:prstGeom prst="circularArrow">
          <a:avLst>
            <a:gd name="adj1" fmla="val 12500"/>
            <a:gd name="adj2" fmla="val 1142322"/>
            <a:gd name="adj3" fmla="val 20457678"/>
            <a:gd name="adj4" fmla="val 10800000"/>
            <a:gd name="adj5" fmla="val 125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D0F07-92AB-42FF-AB27-C541BD426D12}">
      <dsp:nvSpPr>
        <dsp:cNvPr id="0" name=""/>
        <dsp:cNvSpPr/>
      </dsp:nvSpPr>
      <dsp:spPr>
        <a:xfrm>
          <a:off x="0" y="57388"/>
          <a:ext cx="11131296" cy="57563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a:t>Osaamisen tunnistamisesta </a:t>
          </a:r>
          <a:endParaRPr lang="en-US" sz="2400" kern="1200"/>
        </a:p>
      </dsp:txBody>
      <dsp:txXfrm>
        <a:off x="28100" y="85488"/>
        <a:ext cx="11075096" cy="519439"/>
      </dsp:txXfrm>
    </dsp:sp>
    <dsp:sp modelId="{DD711079-0210-4BE2-9775-7480FE622127}">
      <dsp:nvSpPr>
        <dsp:cNvPr id="0" name=""/>
        <dsp:cNvSpPr/>
      </dsp:nvSpPr>
      <dsp:spPr>
        <a:xfrm>
          <a:off x="0" y="702148"/>
          <a:ext cx="11131296" cy="57563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a:t>Osaamisen vastaamisesta asiakkaiden tarpeisiin</a:t>
          </a:r>
          <a:endParaRPr lang="en-US" sz="2400" kern="1200"/>
        </a:p>
      </dsp:txBody>
      <dsp:txXfrm>
        <a:off x="28100" y="730248"/>
        <a:ext cx="11075096" cy="519439"/>
      </dsp:txXfrm>
    </dsp:sp>
    <dsp:sp modelId="{A78C3BFF-62D9-4223-82EF-526BA4C70B6D}">
      <dsp:nvSpPr>
        <dsp:cNvPr id="0" name=""/>
        <dsp:cNvSpPr/>
      </dsp:nvSpPr>
      <dsp:spPr>
        <a:xfrm>
          <a:off x="0" y="1346908"/>
          <a:ext cx="11131296" cy="57563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a:t>Osaamisen varmistamisesta </a:t>
          </a:r>
          <a:endParaRPr lang="en-US" sz="2400" kern="1200"/>
        </a:p>
      </dsp:txBody>
      <dsp:txXfrm>
        <a:off x="28100" y="1375008"/>
        <a:ext cx="11075096" cy="519439"/>
      </dsp:txXfrm>
    </dsp:sp>
    <dsp:sp modelId="{77F8FDC1-CE93-48FE-8A84-0D49F0B9FDDB}">
      <dsp:nvSpPr>
        <dsp:cNvPr id="0" name=""/>
        <dsp:cNvSpPr/>
      </dsp:nvSpPr>
      <dsp:spPr>
        <a:xfrm>
          <a:off x="0" y="1991668"/>
          <a:ext cx="11131296" cy="57563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a:t>Tehtävänimikkeiden selkeydestä </a:t>
          </a:r>
          <a:endParaRPr lang="en-US" sz="2400" kern="1200"/>
        </a:p>
      </dsp:txBody>
      <dsp:txXfrm>
        <a:off x="28100" y="2019768"/>
        <a:ext cx="11075096" cy="519439"/>
      </dsp:txXfrm>
    </dsp:sp>
    <dsp:sp modelId="{495B2C5B-8500-408B-8497-1B9087620493}">
      <dsp:nvSpPr>
        <dsp:cNvPr id="0" name=""/>
        <dsp:cNvSpPr/>
      </dsp:nvSpPr>
      <dsp:spPr>
        <a:xfrm>
          <a:off x="0" y="2636428"/>
          <a:ext cx="11131296" cy="57563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a:t>Tehtävänkuvausten ajantasaisuudesta</a:t>
          </a:r>
          <a:endParaRPr lang="en-US" sz="2400" kern="1200"/>
        </a:p>
      </dsp:txBody>
      <dsp:txXfrm>
        <a:off x="28100" y="2664528"/>
        <a:ext cx="11075096" cy="5194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2B408-6EA8-418B-BDFD-8E14AAF29A0E}">
      <dsp:nvSpPr>
        <dsp:cNvPr id="0" name=""/>
        <dsp:cNvSpPr/>
      </dsp:nvSpPr>
      <dsp:spPr>
        <a:xfrm>
          <a:off x="829121" y="580720"/>
          <a:ext cx="1072449" cy="10724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6F0DFD-DF33-4AD9-89C0-296C3DBA69ED}">
      <dsp:nvSpPr>
        <dsp:cNvPr id="0" name=""/>
        <dsp:cNvSpPr/>
      </dsp:nvSpPr>
      <dsp:spPr>
        <a:xfrm>
          <a:off x="173735" y="1969529"/>
          <a:ext cx="238322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pPr>
          <a:r>
            <a:rPr lang="fi-FI" sz="3500" kern="1200"/>
            <a:t>fyysinen</a:t>
          </a:r>
          <a:endParaRPr lang="en-US" sz="3500" kern="1200"/>
        </a:p>
      </dsp:txBody>
      <dsp:txXfrm>
        <a:off x="173735" y="1969529"/>
        <a:ext cx="2383221" cy="720000"/>
      </dsp:txXfrm>
    </dsp:sp>
    <dsp:sp modelId="{C24D6CE6-94F1-4E4A-806A-2798766C8A30}">
      <dsp:nvSpPr>
        <dsp:cNvPr id="0" name=""/>
        <dsp:cNvSpPr/>
      </dsp:nvSpPr>
      <dsp:spPr>
        <a:xfrm>
          <a:off x="3629407" y="580720"/>
          <a:ext cx="1072449" cy="10724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C9CCFA-2A16-4817-B2D4-C0875E271FCF}">
      <dsp:nvSpPr>
        <dsp:cNvPr id="0" name=""/>
        <dsp:cNvSpPr/>
      </dsp:nvSpPr>
      <dsp:spPr>
        <a:xfrm>
          <a:off x="2974021" y="1969529"/>
          <a:ext cx="238322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pPr>
          <a:r>
            <a:rPr lang="fi-FI" sz="3500" kern="1200"/>
            <a:t>psyykkinen</a:t>
          </a:r>
          <a:endParaRPr lang="en-US" sz="3500" kern="1200"/>
        </a:p>
      </dsp:txBody>
      <dsp:txXfrm>
        <a:off x="2974021" y="1969529"/>
        <a:ext cx="2383221" cy="720000"/>
      </dsp:txXfrm>
    </dsp:sp>
    <dsp:sp modelId="{42731659-F0D9-4163-B356-02AAF5F984D3}">
      <dsp:nvSpPr>
        <dsp:cNvPr id="0" name=""/>
        <dsp:cNvSpPr/>
      </dsp:nvSpPr>
      <dsp:spPr>
        <a:xfrm>
          <a:off x="6429692" y="580720"/>
          <a:ext cx="1072449" cy="10724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3A6552-1B0E-4D19-B342-4891040795BD}">
      <dsp:nvSpPr>
        <dsp:cNvPr id="0" name=""/>
        <dsp:cNvSpPr/>
      </dsp:nvSpPr>
      <dsp:spPr>
        <a:xfrm>
          <a:off x="5774306" y="1969529"/>
          <a:ext cx="238322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pPr>
          <a:r>
            <a:rPr lang="fi-FI" sz="3500" kern="1200"/>
            <a:t>sosiaalinen </a:t>
          </a:r>
          <a:endParaRPr lang="en-US" sz="3500" kern="1200"/>
        </a:p>
      </dsp:txBody>
      <dsp:txXfrm>
        <a:off x="5774306" y="1969529"/>
        <a:ext cx="2383221" cy="720000"/>
      </dsp:txXfrm>
    </dsp:sp>
    <dsp:sp modelId="{3A2CB60B-65B9-4FFC-B87C-E913EA187D68}">
      <dsp:nvSpPr>
        <dsp:cNvPr id="0" name=""/>
        <dsp:cNvSpPr/>
      </dsp:nvSpPr>
      <dsp:spPr>
        <a:xfrm>
          <a:off x="9229978" y="580720"/>
          <a:ext cx="1072449" cy="10724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85257D-D023-4C2C-8014-720E79AB7658}">
      <dsp:nvSpPr>
        <dsp:cNvPr id="0" name=""/>
        <dsp:cNvSpPr/>
      </dsp:nvSpPr>
      <dsp:spPr>
        <a:xfrm>
          <a:off x="8574592" y="1969529"/>
          <a:ext cx="238322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pPr>
          <a:r>
            <a:rPr lang="fi-FI" sz="3500" kern="1200"/>
            <a:t>taloudellinen </a:t>
          </a:r>
          <a:endParaRPr lang="en-US" sz="3500" kern="1200"/>
        </a:p>
      </dsp:txBody>
      <dsp:txXfrm>
        <a:off x="8574592" y="1969529"/>
        <a:ext cx="2383221"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FCC9C-1B96-435D-80D3-97F29455703F}">
      <dsp:nvSpPr>
        <dsp:cNvPr id="0" name=""/>
        <dsp:cNvSpPr/>
      </dsp:nvSpPr>
      <dsp:spPr>
        <a:xfrm>
          <a:off x="0" y="57785"/>
          <a:ext cx="11131550" cy="57563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a:t>Omavalvonta</a:t>
          </a:r>
          <a:endParaRPr lang="en-US" sz="2400" kern="1200"/>
        </a:p>
      </dsp:txBody>
      <dsp:txXfrm>
        <a:off x="28100" y="85885"/>
        <a:ext cx="11075350" cy="519439"/>
      </dsp:txXfrm>
    </dsp:sp>
    <dsp:sp modelId="{7AABAF26-325E-4B2F-91F7-2E59B460BA2F}">
      <dsp:nvSpPr>
        <dsp:cNvPr id="0" name=""/>
        <dsp:cNvSpPr/>
      </dsp:nvSpPr>
      <dsp:spPr>
        <a:xfrm>
          <a:off x="0" y="702545"/>
          <a:ext cx="11131550" cy="57563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a:t>Palvelutarpeen arviointi</a:t>
          </a:r>
          <a:endParaRPr lang="en-US" sz="2400" kern="1200"/>
        </a:p>
      </dsp:txBody>
      <dsp:txXfrm>
        <a:off x="28100" y="730645"/>
        <a:ext cx="11075350" cy="519439"/>
      </dsp:txXfrm>
    </dsp:sp>
    <dsp:sp modelId="{949E233B-58FF-4D90-8D10-A1E1A51044CE}">
      <dsp:nvSpPr>
        <dsp:cNvPr id="0" name=""/>
        <dsp:cNvSpPr/>
      </dsp:nvSpPr>
      <dsp:spPr>
        <a:xfrm>
          <a:off x="0" y="1347305"/>
          <a:ext cx="11131550" cy="57563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a:t>Päätöksenteko</a:t>
          </a:r>
          <a:endParaRPr lang="en-US" sz="2400" kern="1200"/>
        </a:p>
      </dsp:txBody>
      <dsp:txXfrm>
        <a:off x="28100" y="1375405"/>
        <a:ext cx="11075350" cy="519439"/>
      </dsp:txXfrm>
    </dsp:sp>
    <dsp:sp modelId="{F8E5AFC5-6229-4A87-8158-52D97B0F2E86}">
      <dsp:nvSpPr>
        <dsp:cNvPr id="0" name=""/>
        <dsp:cNvSpPr/>
      </dsp:nvSpPr>
      <dsp:spPr>
        <a:xfrm>
          <a:off x="0" y="1992065"/>
          <a:ext cx="11131550" cy="57563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a:t>Erityiset pätevyysvaatimukset</a:t>
          </a:r>
          <a:endParaRPr lang="en-US" sz="2400" kern="1200"/>
        </a:p>
      </dsp:txBody>
      <dsp:txXfrm>
        <a:off x="28100" y="2020165"/>
        <a:ext cx="11075350" cy="519439"/>
      </dsp:txXfrm>
    </dsp:sp>
    <dsp:sp modelId="{6F2984CB-45FC-437A-B81D-D7EFA2FF2A8B}">
      <dsp:nvSpPr>
        <dsp:cNvPr id="0" name=""/>
        <dsp:cNvSpPr/>
      </dsp:nvSpPr>
      <dsp:spPr>
        <a:xfrm>
          <a:off x="0" y="2636824"/>
          <a:ext cx="11131550" cy="57563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kern="1200"/>
            <a:t>Johtaminen</a:t>
          </a:r>
          <a:endParaRPr lang="en-US" sz="2400" kern="1200"/>
        </a:p>
      </dsp:txBody>
      <dsp:txXfrm>
        <a:off x="28100" y="2664924"/>
        <a:ext cx="11075350" cy="5194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2260C-2A47-4DB8-8A75-5FE9DE3FF5D9}">
      <dsp:nvSpPr>
        <dsp:cNvPr id="0" name=""/>
        <dsp:cNvSpPr/>
      </dsp:nvSpPr>
      <dsp:spPr>
        <a:xfrm>
          <a:off x="3478" y="80329"/>
          <a:ext cx="3391644" cy="633600"/>
        </a:xfrm>
        <a:prstGeom prst="flowChartAlternateProcess">
          <a:avLst/>
        </a:prstGeom>
        <a:solidFill>
          <a:schemeClr val="accent3">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fi-FI" sz="2200" kern="1200"/>
            <a:t>Tarvitsee:</a:t>
          </a:r>
        </a:p>
      </dsp:txBody>
      <dsp:txXfrm>
        <a:off x="34407" y="111258"/>
        <a:ext cx="3329786" cy="571742"/>
      </dsp:txXfrm>
    </dsp:sp>
    <dsp:sp modelId="{9185F87A-3893-464E-BFBD-BF2AF878646B}">
      <dsp:nvSpPr>
        <dsp:cNvPr id="0" name=""/>
        <dsp:cNvSpPr/>
      </dsp:nvSpPr>
      <dsp:spPr>
        <a:xfrm>
          <a:off x="3478" y="713930"/>
          <a:ext cx="3391644" cy="2475989"/>
        </a:xfrm>
        <a:prstGeom prst="flowChartAlternateProcess">
          <a:avLst/>
        </a:prstGeom>
        <a:solidFill>
          <a:schemeClr val="accent3">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fi-FI" sz="2200" kern="1200">
              <a:solidFill>
                <a:schemeClr val="bg1"/>
              </a:solidFill>
            </a:rPr>
            <a:t>henkilöstön, johdon ja asiakkaiden yhteisen kehittämisprosessin</a:t>
          </a:r>
        </a:p>
        <a:p>
          <a:pPr marL="228600" lvl="1" indent="-228600" algn="l" defTabSz="977900">
            <a:lnSpc>
              <a:spcPct val="90000"/>
            </a:lnSpc>
            <a:spcBef>
              <a:spcPct val="0"/>
            </a:spcBef>
            <a:spcAft>
              <a:spcPct val="15000"/>
            </a:spcAft>
            <a:buChar char="•"/>
          </a:pPr>
          <a:r>
            <a:rPr lang="fi-FI" sz="2200" kern="1200">
              <a:solidFill>
                <a:schemeClr val="bg1"/>
              </a:solidFill>
            </a:rPr>
            <a:t>säännöllisen seurannan ja arvioinnin</a:t>
          </a:r>
        </a:p>
      </dsp:txBody>
      <dsp:txXfrm>
        <a:off x="124343" y="834795"/>
        <a:ext cx="3149914" cy="2234259"/>
      </dsp:txXfrm>
    </dsp:sp>
    <dsp:sp modelId="{194200DA-F9BA-4CFE-9B2D-AC43F48F9165}">
      <dsp:nvSpPr>
        <dsp:cNvPr id="0" name=""/>
        <dsp:cNvSpPr/>
      </dsp:nvSpPr>
      <dsp:spPr>
        <a:xfrm>
          <a:off x="3869952" y="80329"/>
          <a:ext cx="3391644" cy="633600"/>
        </a:xfrm>
        <a:prstGeom prst="flowChartAlternateProcess">
          <a:avLst/>
        </a:prstGeom>
        <a:solidFill>
          <a:schemeClr val="accent3">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fi-FI" sz="2200" kern="1200"/>
            <a:t>Tuottaa: </a:t>
          </a:r>
        </a:p>
      </dsp:txBody>
      <dsp:txXfrm>
        <a:off x="3900881" y="111258"/>
        <a:ext cx="3329786" cy="571742"/>
      </dsp:txXfrm>
    </dsp:sp>
    <dsp:sp modelId="{82A1EE46-8155-4FED-B65A-8D6519883558}">
      <dsp:nvSpPr>
        <dsp:cNvPr id="0" name=""/>
        <dsp:cNvSpPr/>
      </dsp:nvSpPr>
      <dsp:spPr>
        <a:xfrm>
          <a:off x="3869952" y="713930"/>
          <a:ext cx="3391644" cy="2475989"/>
        </a:xfrm>
        <a:prstGeom prst="flowChartAlternateProcess">
          <a:avLst/>
        </a:prstGeom>
        <a:solidFill>
          <a:schemeClr val="accent3">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fi-FI" sz="2200" kern="1200">
              <a:solidFill>
                <a:schemeClr val="bg1"/>
              </a:solidFill>
            </a:rPr>
            <a:t>tasaisempaa kuormitusta </a:t>
          </a:r>
        </a:p>
        <a:p>
          <a:pPr marL="228600" lvl="1" indent="-228600" algn="l" defTabSz="977900">
            <a:lnSpc>
              <a:spcPct val="90000"/>
            </a:lnSpc>
            <a:spcBef>
              <a:spcPct val="0"/>
            </a:spcBef>
            <a:spcAft>
              <a:spcPct val="15000"/>
            </a:spcAft>
            <a:buChar char="•"/>
          </a:pPr>
          <a:r>
            <a:rPr lang="fi-FI" sz="2200" kern="1200">
              <a:solidFill>
                <a:schemeClr val="bg1"/>
              </a:solidFill>
            </a:rPr>
            <a:t>työhyvinvointia ja -tyytyväisyyttä</a:t>
          </a:r>
        </a:p>
        <a:p>
          <a:pPr marL="228600" lvl="1" indent="-228600" algn="l" defTabSz="977900">
            <a:lnSpc>
              <a:spcPct val="90000"/>
            </a:lnSpc>
            <a:spcBef>
              <a:spcPct val="0"/>
            </a:spcBef>
            <a:spcAft>
              <a:spcPct val="15000"/>
            </a:spcAft>
            <a:buChar char="•"/>
          </a:pPr>
          <a:r>
            <a:rPr lang="fi-FI" sz="2200" kern="1200" dirty="0">
              <a:solidFill>
                <a:schemeClr val="bg1"/>
              </a:solidFill>
            </a:rPr>
            <a:t>sitoutumista</a:t>
          </a:r>
        </a:p>
      </dsp:txBody>
      <dsp:txXfrm>
        <a:off x="3990817" y="834795"/>
        <a:ext cx="3149914" cy="2234259"/>
      </dsp:txXfrm>
    </dsp:sp>
    <dsp:sp modelId="{FE8A360D-885C-44EA-9D0F-E298C690F345}">
      <dsp:nvSpPr>
        <dsp:cNvPr id="0" name=""/>
        <dsp:cNvSpPr/>
      </dsp:nvSpPr>
      <dsp:spPr>
        <a:xfrm>
          <a:off x="7736427" y="80329"/>
          <a:ext cx="3391644" cy="633600"/>
        </a:xfrm>
        <a:prstGeom prst="flowChartAlternateProcess">
          <a:avLst/>
        </a:prstGeom>
        <a:solidFill>
          <a:schemeClr val="accent3">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fi-FI" sz="2200" kern="1200"/>
            <a:t>Kannustaa:</a:t>
          </a:r>
        </a:p>
      </dsp:txBody>
      <dsp:txXfrm>
        <a:off x="7767356" y="111258"/>
        <a:ext cx="3329786" cy="571742"/>
      </dsp:txXfrm>
    </dsp:sp>
    <dsp:sp modelId="{B25C6F79-79AC-40FB-8ECC-C8CEAAEA82A1}">
      <dsp:nvSpPr>
        <dsp:cNvPr id="0" name=""/>
        <dsp:cNvSpPr/>
      </dsp:nvSpPr>
      <dsp:spPr>
        <a:xfrm>
          <a:off x="7736427" y="713930"/>
          <a:ext cx="3391644" cy="2475989"/>
        </a:xfrm>
        <a:prstGeom prst="flowChartAlternateProcess">
          <a:avLst/>
        </a:prstGeom>
        <a:solidFill>
          <a:schemeClr val="accent3">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fi-FI" sz="2200" kern="1200">
              <a:solidFill>
                <a:schemeClr val="bg1"/>
              </a:solidFill>
            </a:rPr>
            <a:t>ura-ajatteluun</a:t>
          </a:r>
        </a:p>
        <a:p>
          <a:pPr marL="228600" lvl="1" indent="-228600" algn="l" defTabSz="977900">
            <a:lnSpc>
              <a:spcPct val="90000"/>
            </a:lnSpc>
            <a:spcBef>
              <a:spcPct val="0"/>
            </a:spcBef>
            <a:spcAft>
              <a:spcPct val="15000"/>
            </a:spcAft>
            <a:buChar char="•"/>
          </a:pPr>
          <a:r>
            <a:rPr lang="fi-FI" sz="2200" kern="1200">
              <a:solidFill>
                <a:schemeClr val="bg1"/>
              </a:solidFill>
            </a:rPr>
            <a:t>urakehitykseen</a:t>
          </a:r>
        </a:p>
      </dsp:txBody>
      <dsp:txXfrm>
        <a:off x="7857292" y="834795"/>
        <a:ext cx="3149914" cy="22342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BB7AAD13-36D4-A14C-BC3B-767AD244B2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086DE181-D7B4-0D4E-B475-5655DFCC0D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C981BB-2D9D-5240-80E0-16E9541A94FB}" type="datetimeFigureOut">
              <a:rPr lang="fi-FI" smtClean="0"/>
              <a:t>18.5.2021</a:t>
            </a:fld>
            <a:endParaRPr lang="fi-FI"/>
          </a:p>
        </p:txBody>
      </p:sp>
      <p:sp>
        <p:nvSpPr>
          <p:cNvPr id="4" name="Alatunnisteen paikkamerkki 3">
            <a:extLst>
              <a:ext uri="{FF2B5EF4-FFF2-40B4-BE49-F238E27FC236}">
                <a16:creationId xmlns:a16="http://schemas.microsoft.com/office/drawing/2014/main" id="{FDC62E34-94AD-544C-9B9E-3118749487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A7DF4E5B-35DE-C547-BE40-2037E1FB07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F0D8E1-A8B5-6F4D-A761-EBADBAD0CE95}" type="slidenum">
              <a:rPr lang="fi-FI" smtClean="0"/>
              <a:t>‹#›</a:t>
            </a:fld>
            <a:endParaRPr lang="fi-FI"/>
          </a:p>
        </p:txBody>
      </p:sp>
    </p:spTree>
    <p:extLst>
      <p:ext uri="{BB962C8B-B14F-4D97-AF65-F5344CB8AC3E}">
        <p14:creationId xmlns:p14="http://schemas.microsoft.com/office/powerpoint/2010/main" val="3574305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CF2D1F-AB84-B046-9159-93DC457FF077}" type="datetimeFigureOut">
              <a:rPr lang="fi-FI" smtClean="0"/>
              <a:t>18.5.2021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25723B-EECA-B145-B87C-835C7702B3C5}" type="slidenum">
              <a:rPr lang="fi-FI" smtClean="0"/>
              <a:t>‹#›</a:t>
            </a:fld>
            <a:endParaRPr lang="fi-FI"/>
          </a:p>
        </p:txBody>
      </p:sp>
    </p:spTree>
    <p:extLst>
      <p:ext uri="{BB962C8B-B14F-4D97-AF65-F5344CB8AC3E}">
        <p14:creationId xmlns:p14="http://schemas.microsoft.com/office/powerpoint/2010/main" val="2010846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625723B-EECA-B145-B87C-835C7702B3C5}" type="slidenum">
              <a:rPr lang="fi-FI" smtClean="0"/>
              <a:t>4</a:t>
            </a:fld>
            <a:endParaRPr lang="fi-FI"/>
          </a:p>
        </p:txBody>
      </p:sp>
    </p:spTree>
    <p:extLst>
      <p:ext uri="{BB962C8B-B14F-4D97-AF65-F5344CB8AC3E}">
        <p14:creationId xmlns:p14="http://schemas.microsoft.com/office/powerpoint/2010/main" val="386957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625723B-EECA-B145-B87C-835C7702B3C5}" type="slidenum">
              <a:rPr lang="fi-FI" smtClean="0"/>
              <a:t>5</a:t>
            </a:fld>
            <a:endParaRPr lang="fi-FI"/>
          </a:p>
        </p:txBody>
      </p:sp>
    </p:spTree>
    <p:extLst>
      <p:ext uri="{BB962C8B-B14F-4D97-AF65-F5344CB8AC3E}">
        <p14:creationId xmlns:p14="http://schemas.microsoft.com/office/powerpoint/2010/main" val="1857686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625723B-EECA-B145-B87C-835C7702B3C5}" type="slidenum">
              <a:rPr lang="fi-FI" smtClean="0"/>
              <a:t>6</a:t>
            </a:fld>
            <a:endParaRPr lang="fi-FI"/>
          </a:p>
        </p:txBody>
      </p:sp>
    </p:spTree>
    <p:extLst>
      <p:ext uri="{BB962C8B-B14F-4D97-AF65-F5344CB8AC3E}">
        <p14:creationId xmlns:p14="http://schemas.microsoft.com/office/powerpoint/2010/main" val="94348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625723B-EECA-B145-B87C-835C7702B3C5}" type="slidenum">
              <a:rPr lang="fi-FI" smtClean="0"/>
              <a:t>8</a:t>
            </a:fld>
            <a:endParaRPr lang="fi-FI"/>
          </a:p>
        </p:txBody>
      </p:sp>
    </p:spTree>
    <p:extLst>
      <p:ext uri="{BB962C8B-B14F-4D97-AF65-F5344CB8AC3E}">
        <p14:creationId xmlns:p14="http://schemas.microsoft.com/office/powerpoint/2010/main" val="4229449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625723B-EECA-B145-B87C-835C7702B3C5}" type="slidenum">
              <a:rPr lang="fi-FI" smtClean="0"/>
              <a:t>19</a:t>
            </a:fld>
            <a:endParaRPr lang="fi-FI"/>
          </a:p>
        </p:txBody>
      </p:sp>
    </p:spTree>
    <p:extLst>
      <p:ext uri="{BB962C8B-B14F-4D97-AF65-F5344CB8AC3E}">
        <p14:creationId xmlns:p14="http://schemas.microsoft.com/office/powerpoint/2010/main" val="3903212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625723B-EECA-B145-B87C-835C7702B3C5}" type="slidenum">
              <a:rPr lang="fi-FI" smtClean="0"/>
              <a:t>21</a:t>
            </a:fld>
            <a:endParaRPr lang="fi-FI"/>
          </a:p>
        </p:txBody>
      </p:sp>
    </p:spTree>
    <p:extLst>
      <p:ext uri="{BB962C8B-B14F-4D97-AF65-F5344CB8AC3E}">
        <p14:creationId xmlns:p14="http://schemas.microsoft.com/office/powerpoint/2010/main" val="890601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5490C48F-7698-C74D-9493-834E74EE4745}"/>
              </a:ext>
            </a:extLst>
          </p:cNvPr>
          <p:cNvPicPr>
            <a:picLocks noChangeAspect="1"/>
          </p:cNvPicPr>
          <p:nvPr userDrawn="1"/>
        </p:nvPicPr>
        <p:blipFill>
          <a:blip r:embed="rId2"/>
          <a:stretch>
            <a:fillRect/>
          </a:stretch>
        </p:blipFill>
        <p:spPr>
          <a:xfrm>
            <a:off x="0" y="-697"/>
            <a:ext cx="6400800" cy="6858000"/>
          </a:xfrm>
          <a:prstGeom prst="rect">
            <a:avLst/>
          </a:prstGeom>
        </p:spPr>
      </p:pic>
      <p:sp>
        <p:nvSpPr>
          <p:cNvPr id="2" name="Title 1"/>
          <p:cNvSpPr>
            <a:spLocks noGrp="1"/>
          </p:cNvSpPr>
          <p:nvPr>
            <p:ph type="ctrTitle"/>
          </p:nvPr>
        </p:nvSpPr>
        <p:spPr>
          <a:xfrm>
            <a:off x="5378130" y="1122364"/>
            <a:ext cx="6228521" cy="2306637"/>
          </a:xfrm>
        </p:spPr>
        <p:txBody>
          <a:bodyPr anchor="b">
            <a:normAutofit/>
          </a:bodyPr>
          <a:lstStyle>
            <a:lvl1pPr algn="r">
              <a:defRPr sz="3800">
                <a:solidFill>
                  <a:schemeClr val="tx1"/>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3" name="Subtitle 2"/>
          <p:cNvSpPr>
            <a:spLocks noGrp="1"/>
          </p:cNvSpPr>
          <p:nvPr>
            <p:ph type="subTitle" idx="1"/>
          </p:nvPr>
        </p:nvSpPr>
        <p:spPr>
          <a:xfrm>
            <a:off x="5378130" y="3602039"/>
            <a:ext cx="6228521" cy="1258197"/>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Tree>
    <p:extLst>
      <p:ext uri="{BB962C8B-B14F-4D97-AF65-F5344CB8AC3E}">
        <p14:creationId xmlns:p14="http://schemas.microsoft.com/office/powerpoint/2010/main" val="4192194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Otsikkodia">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E8F630B9-4351-204A-8B7B-DC6468C60328}"/>
              </a:ext>
            </a:extLst>
          </p:cNvPr>
          <p:cNvPicPr>
            <a:picLocks noChangeAspect="1"/>
          </p:cNvPicPr>
          <p:nvPr userDrawn="1"/>
        </p:nvPicPr>
        <p:blipFill>
          <a:blip r:embed="rId2"/>
          <a:stretch>
            <a:fillRect/>
          </a:stretch>
        </p:blipFill>
        <p:spPr>
          <a:xfrm>
            <a:off x="0" y="0"/>
            <a:ext cx="5791200" cy="6858000"/>
          </a:xfrm>
          <a:prstGeom prst="rect">
            <a:avLst/>
          </a:prstGeom>
        </p:spPr>
      </p:pic>
      <p:sp>
        <p:nvSpPr>
          <p:cNvPr id="2" name="Title 1"/>
          <p:cNvSpPr>
            <a:spLocks noGrp="1"/>
          </p:cNvSpPr>
          <p:nvPr>
            <p:ph type="ctrTitle"/>
          </p:nvPr>
        </p:nvSpPr>
        <p:spPr>
          <a:xfrm>
            <a:off x="5378130" y="1122364"/>
            <a:ext cx="6228521" cy="2306637"/>
          </a:xfrm>
        </p:spPr>
        <p:txBody>
          <a:bodyPr anchor="b">
            <a:normAutofit/>
          </a:bodyPr>
          <a:lstStyle>
            <a:lvl1pPr algn="r">
              <a:defRPr sz="3800">
                <a:solidFill>
                  <a:schemeClr val="tx1"/>
                </a:solidFill>
              </a:defRPr>
            </a:lvl1pPr>
          </a:lstStyle>
          <a:p>
            <a:r>
              <a:rPr lang="fi-FI"/>
              <a:t>Muokkaa ots. perustyyl. napsautt.</a:t>
            </a:r>
            <a:endParaRPr lang="en-US"/>
          </a:p>
        </p:txBody>
      </p:sp>
      <p:sp>
        <p:nvSpPr>
          <p:cNvPr id="3" name="Subtitle 2"/>
          <p:cNvSpPr>
            <a:spLocks noGrp="1"/>
          </p:cNvSpPr>
          <p:nvPr>
            <p:ph type="subTitle" idx="1"/>
          </p:nvPr>
        </p:nvSpPr>
        <p:spPr>
          <a:xfrm>
            <a:off x="5378130" y="3602039"/>
            <a:ext cx="6228521" cy="1258197"/>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Tree>
    <p:extLst>
      <p:ext uri="{BB962C8B-B14F-4D97-AF65-F5344CB8AC3E}">
        <p14:creationId xmlns:p14="http://schemas.microsoft.com/office/powerpoint/2010/main" val="1222485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DDED14BD-39AD-4545-AA88-38F8CF26FD32}"/>
              </a:ext>
            </a:extLst>
          </p:cNvPr>
          <p:cNvPicPr>
            <a:picLocks noChangeAspect="1"/>
          </p:cNvPicPr>
          <p:nvPr userDrawn="1"/>
        </p:nvPicPr>
        <p:blipFill>
          <a:blip r:embed="rId2"/>
          <a:stretch>
            <a:fillRect/>
          </a:stretch>
        </p:blipFill>
        <p:spPr>
          <a:xfrm>
            <a:off x="6489700" y="0"/>
            <a:ext cx="5702300" cy="6858000"/>
          </a:xfrm>
          <a:prstGeom prst="rect">
            <a:avLst/>
          </a:prstGeom>
        </p:spPr>
      </p:pic>
      <p:sp>
        <p:nvSpPr>
          <p:cNvPr id="2" name="Title 1"/>
          <p:cNvSpPr>
            <a:spLocks noGrp="1"/>
          </p:cNvSpPr>
          <p:nvPr>
            <p:ph type="ctrTitle"/>
          </p:nvPr>
        </p:nvSpPr>
        <p:spPr>
          <a:xfrm>
            <a:off x="547692" y="1122364"/>
            <a:ext cx="5923721" cy="2306637"/>
          </a:xfrm>
        </p:spPr>
        <p:txBody>
          <a:bodyPr anchor="b">
            <a:normAutofit/>
          </a:bodyPr>
          <a:lstStyle>
            <a:lvl1pPr algn="l">
              <a:defRPr sz="3800">
                <a:solidFill>
                  <a:schemeClr val="tx1"/>
                </a:solidFill>
              </a:defRPr>
            </a:lvl1pPr>
          </a:lstStyle>
          <a:p>
            <a:r>
              <a:rPr lang="fi-FI"/>
              <a:t>Muokkaa ots. perustyyl. napsautt.</a:t>
            </a:r>
            <a:endParaRPr lang="en-US"/>
          </a:p>
        </p:txBody>
      </p:sp>
      <p:sp>
        <p:nvSpPr>
          <p:cNvPr id="3" name="Subtitle 2"/>
          <p:cNvSpPr>
            <a:spLocks noGrp="1"/>
          </p:cNvSpPr>
          <p:nvPr>
            <p:ph type="subTitle" idx="1"/>
          </p:nvPr>
        </p:nvSpPr>
        <p:spPr>
          <a:xfrm>
            <a:off x="547692" y="3602038"/>
            <a:ext cx="5923720" cy="131783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Tree>
    <p:extLst>
      <p:ext uri="{BB962C8B-B14F-4D97-AF65-F5344CB8AC3E}">
        <p14:creationId xmlns:p14="http://schemas.microsoft.com/office/powerpoint/2010/main" val="1993588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545592" y="908052"/>
            <a:ext cx="6543261" cy="1325563"/>
          </a:xfrm>
        </p:spPr>
        <p:txBody>
          <a:bodyPr/>
          <a:lstStyle/>
          <a:p>
            <a:r>
              <a:rPr lang="fi-FI"/>
              <a:t>Muokkaa ots. perustyyl. napsautt.</a:t>
            </a:r>
            <a:endParaRPr lang="en-US"/>
          </a:p>
        </p:txBody>
      </p:sp>
      <p:sp>
        <p:nvSpPr>
          <p:cNvPr id="3" name="Content Placeholder 2"/>
          <p:cNvSpPr>
            <a:spLocks noGrp="1"/>
          </p:cNvSpPr>
          <p:nvPr>
            <p:ph idx="1"/>
          </p:nvPr>
        </p:nvSpPr>
        <p:spPr>
          <a:xfrm>
            <a:off x="545592" y="2450306"/>
            <a:ext cx="6543261" cy="326945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pic>
        <p:nvPicPr>
          <p:cNvPr id="5" name="Kuva 4">
            <a:extLst>
              <a:ext uri="{FF2B5EF4-FFF2-40B4-BE49-F238E27FC236}">
                <a16:creationId xmlns:a16="http://schemas.microsoft.com/office/drawing/2014/main" id="{4DA86D18-0533-D746-BDB3-EAB08CFF6C1D}"/>
              </a:ext>
            </a:extLst>
          </p:cNvPr>
          <p:cNvPicPr>
            <a:picLocks noChangeAspect="1"/>
          </p:cNvPicPr>
          <p:nvPr userDrawn="1"/>
        </p:nvPicPr>
        <p:blipFill>
          <a:blip r:embed="rId2"/>
          <a:stretch>
            <a:fillRect/>
          </a:stretch>
        </p:blipFill>
        <p:spPr>
          <a:xfrm>
            <a:off x="6629400" y="0"/>
            <a:ext cx="5562600" cy="6858000"/>
          </a:xfrm>
          <a:prstGeom prst="rect">
            <a:avLst/>
          </a:prstGeom>
        </p:spPr>
      </p:pic>
    </p:spTree>
    <p:extLst>
      <p:ext uri="{BB962C8B-B14F-4D97-AF65-F5344CB8AC3E}">
        <p14:creationId xmlns:p14="http://schemas.microsoft.com/office/powerpoint/2010/main" val="2393703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Otsikko ja sisältö">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94FC3B78-FECB-C04B-9103-9B3F94369AF6}"/>
              </a:ext>
            </a:extLst>
          </p:cNvPr>
          <p:cNvPicPr>
            <a:picLocks noChangeAspect="1"/>
          </p:cNvPicPr>
          <p:nvPr userDrawn="1"/>
        </p:nvPicPr>
        <p:blipFill rotWithShape="1">
          <a:blip r:embed="rId2"/>
          <a:srcRect r="5735"/>
          <a:stretch/>
        </p:blipFill>
        <p:spPr>
          <a:xfrm>
            <a:off x="6922516" y="0"/>
            <a:ext cx="5159756" cy="6858000"/>
          </a:xfrm>
          <a:prstGeom prst="rect">
            <a:avLst/>
          </a:prstGeom>
        </p:spPr>
      </p:pic>
      <p:sp>
        <p:nvSpPr>
          <p:cNvPr id="2" name="Title 1"/>
          <p:cNvSpPr>
            <a:spLocks noGrp="1"/>
          </p:cNvSpPr>
          <p:nvPr>
            <p:ph type="title"/>
          </p:nvPr>
        </p:nvSpPr>
        <p:spPr>
          <a:xfrm>
            <a:off x="543847" y="908052"/>
            <a:ext cx="6360381" cy="1325563"/>
          </a:xfrm>
        </p:spPr>
        <p:txBody>
          <a:bodyPr/>
          <a:lstStyle/>
          <a:p>
            <a:r>
              <a:rPr lang="fi-FI"/>
              <a:t>Muokkaa ots. perustyyl. napsautt.</a:t>
            </a:r>
            <a:endParaRPr lang="en-US"/>
          </a:p>
        </p:txBody>
      </p:sp>
      <p:sp>
        <p:nvSpPr>
          <p:cNvPr id="3" name="Content Placeholder 2"/>
          <p:cNvSpPr>
            <a:spLocks noGrp="1"/>
          </p:cNvSpPr>
          <p:nvPr>
            <p:ph idx="1"/>
          </p:nvPr>
        </p:nvSpPr>
        <p:spPr>
          <a:xfrm>
            <a:off x="543847" y="2450306"/>
            <a:ext cx="6360381" cy="326945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1928007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Otsikko ja sisältö">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CE3EE5EA-B4A4-4E4A-82D2-93BAB23DD188}"/>
              </a:ext>
            </a:extLst>
          </p:cNvPr>
          <p:cNvPicPr>
            <a:picLocks noChangeAspect="1"/>
          </p:cNvPicPr>
          <p:nvPr userDrawn="1"/>
        </p:nvPicPr>
        <p:blipFill>
          <a:blip r:embed="rId2"/>
          <a:stretch>
            <a:fillRect/>
          </a:stretch>
        </p:blipFill>
        <p:spPr>
          <a:xfrm>
            <a:off x="7943596" y="4130190"/>
            <a:ext cx="3492500" cy="2374900"/>
          </a:xfrm>
          <a:prstGeom prst="rect">
            <a:avLst/>
          </a:prstGeom>
        </p:spPr>
      </p:pic>
      <p:sp>
        <p:nvSpPr>
          <p:cNvPr id="2" name="Title 1"/>
          <p:cNvSpPr>
            <a:spLocks noGrp="1"/>
          </p:cNvSpPr>
          <p:nvPr>
            <p:ph type="title"/>
          </p:nvPr>
        </p:nvSpPr>
        <p:spPr>
          <a:xfrm>
            <a:off x="545591" y="908052"/>
            <a:ext cx="9233452" cy="1325563"/>
          </a:xfrm>
        </p:spPr>
        <p:txBody>
          <a:bodyPr/>
          <a:lstStyle/>
          <a:p>
            <a:r>
              <a:rPr lang="fi-FI"/>
              <a:t>Muokkaa ots. perustyyl. napsautt.</a:t>
            </a:r>
            <a:endParaRPr lang="en-US"/>
          </a:p>
        </p:txBody>
      </p:sp>
      <p:sp>
        <p:nvSpPr>
          <p:cNvPr id="3" name="Content Placeholder 2"/>
          <p:cNvSpPr>
            <a:spLocks noGrp="1"/>
          </p:cNvSpPr>
          <p:nvPr>
            <p:ph idx="1"/>
          </p:nvPr>
        </p:nvSpPr>
        <p:spPr>
          <a:xfrm>
            <a:off x="545592" y="2450306"/>
            <a:ext cx="9233451" cy="326945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3412757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545592" y="908052"/>
            <a:ext cx="11131296" cy="1325563"/>
          </a:xfrm>
        </p:spPr>
        <p:txBody>
          <a:bodyPr/>
          <a:lstStyle/>
          <a:p>
            <a:r>
              <a:rPr lang="fi-FI"/>
              <a:t>Muokkaa ots. perustyyl. napsautt.</a:t>
            </a:r>
            <a:endParaRPr lang="en-US"/>
          </a:p>
        </p:txBody>
      </p:sp>
      <p:sp>
        <p:nvSpPr>
          <p:cNvPr id="3" name="Content Placeholder 2"/>
          <p:cNvSpPr>
            <a:spLocks noGrp="1"/>
          </p:cNvSpPr>
          <p:nvPr>
            <p:ph idx="1"/>
          </p:nvPr>
        </p:nvSpPr>
        <p:spPr>
          <a:xfrm>
            <a:off x="545592" y="2450306"/>
            <a:ext cx="11131296" cy="326945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1268671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542544" y="908052"/>
            <a:ext cx="11088624" cy="1325563"/>
          </a:xfrm>
        </p:spPr>
        <p:txBody>
          <a:bodyPr/>
          <a:lstStyle/>
          <a:p>
            <a:r>
              <a:rPr lang="fi-FI"/>
              <a:t>Muokkaa ots. perustyyl. napsautt.</a:t>
            </a:r>
            <a:endParaRPr lang="en-US"/>
          </a:p>
        </p:txBody>
      </p:sp>
      <p:sp>
        <p:nvSpPr>
          <p:cNvPr id="3" name="Content Placeholder 2"/>
          <p:cNvSpPr>
            <a:spLocks noGrp="1"/>
          </p:cNvSpPr>
          <p:nvPr>
            <p:ph sz="half" idx="1"/>
          </p:nvPr>
        </p:nvSpPr>
        <p:spPr>
          <a:xfrm>
            <a:off x="542544" y="2372277"/>
            <a:ext cx="5181600" cy="344211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172200" y="2372277"/>
            <a:ext cx="5477256" cy="344211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10912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548640" y="576264"/>
            <a:ext cx="11109960" cy="2852737"/>
          </a:xfrm>
        </p:spPr>
        <p:txBody>
          <a:bodyPr anchor="b">
            <a:normAutofit/>
          </a:bodyPr>
          <a:lstStyle>
            <a:lvl1pPr>
              <a:defRPr sz="3400"/>
            </a:lvl1pPr>
          </a:lstStyle>
          <a:p>
            <a:r>
              <a:rPr lang="fi-FI"/>
              <a:t>Muokkaa ots. perustyyl. napsautt.</a:t>
            </a:r>
            <a:endParaRPr lang="en-US"/>
          </a:p>
        </p:txBody>
      </p:sp>
      <p:sp>
        <p:nvSpPr>
          <p:cNvPr id="3" name="Text Placeholder 2"/>
          <p:cNvSpPr>
            <a:spLocks noGrp="1"/>
          </p:cNvSpPr>
          <p:nvPr>
            <p:ph type="body" idx="1"/>
          </p:nvPr>
        </p:nvSpPr>
        <p:spPr>
          <a:xfrm>
            <a:off x="548640" y="3455989"/>
            <a:ext cx="1110996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4020681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5592" y="908052"/>
            <a:ext cx="11131296"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3" name="Text Placeholder 2"/>
          <p:cNvSpPr>
            <a:spLocks noGrp="1"/>
          </p:cNvSpPr>
          <p:nvPr>
            <p:ph type="body" idx="1"/>
          </p:nvPr>
        </p:nvSpPr>
        <p:spPr>
          <a:xfrm>
            <a:off x="545592" y="2450306"/>
            <a:ext cx="11131296" cy="3269457"/>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pic>
        <p:nvPicPr>
          <p:cNvPr id="6" name="Kuva 5">
            <a:extLst>
              <a:ext uri="{FF2B5EF4-FFF2-40B4-BE49-F238E27FC236}">
                <a16:creationId xmlns:a16="http://schemas.microsoft.com/office/drawing/2014/main" id="{BD1277FA-4D87-A04D-B880-FBE2B18E1F5C}"/>
              </a:ext>
            </a:extLst>
          </p:cNvPr>
          <p:cNvPicPr>
            <a:picLocks noChangeAspect="1"/>
          </p:cNvPicPr>
          <p:nvPr userDrawn="1"/>
        </p:nvPicPr>
        <p:blipFill>
          <a:blip r:embed="rId11"/>
          <a:stretch>
            <a:fillRect/>
          </a:stretch>
        </p:blipFill>
        <p:spPr>
          <a:xfrm>
            <a:off x="0" y="6007100"/>
            <a:ext cx="12192000" cy="850900"/>
          </a:xfrm>
          <a:prstGeom prst="rect">
            <a:avLst/>
          </a:prstGeom>
        </p:spPr>
      </p:pic>
    </p:spTree>
    <p:extLst>
      <p:ext uri="{BB962C8B-B14F-4D97-AF65-F5344CB8AC3E}">
        <p14:creationId xmlns:p14="http://schemas.microsoft.com/office/powerpoint/2010/main" val="2998766685"/>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70" r:id="rId3"/>
    <p:sldLayoutId id="2147483662" r:id="rId4"/>
    <p:sldLayoutId id="2147483673" r:id="rId5"/>
    <p:sldLayoutId id="2147483674" r:id="rId6"/>
    <p:sldLayoutId id="2147483672" r:id="rId7"/>
    <p:sldLayoutId id="2147483664" r:id="rId8"/>
    <p:sldLayoutId id="2147483663" r:id="rId9"/>
  </p:sldLayoutIdLst>
  <p:hf sldNum="0" hdr="0"/>
  <p:txStyles>
    <p:titleStyle>
      <a:lvl1pPr algn="l" defTabSz="914400" rtl="0" eaLnBrk="1" latinLnBrk="0" hangingPunct="1">
        <a:lnSpc>
          <a:spcPct val="90000"/>
        </a:lnSpc>
        <a:spcBef>
          <a:spcPct val="0"/>
        </a:spcBef>
        <a:buNone/>
        <a:defRPr sz="3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talentia.e-julkaisu.com/2017/eettiset-ohjeet/"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julkaisut.valtioneuvosto.fi/bitstream/handle/10024/161660/Rap_47_2019_Sosiaalityon%20tulevaisuus.pdf?sequence=1&amp;isAllowed=y" TargetMode="External"/><Relationship Id="rId2" Type="http://schemas.openxmlformats.org/officeDocument/2006/relationships/hyperlink" Target="https://thl.fi/fi/web/tiedonhallinta-sosiaali-ja-terveysalalla/tiedonhallinnan-ohjaus/sosiaalihuollon-tiedonhallinta/palvelutuotannon-toiminnalliset-maarittelyt/sosiaalihuollon-palveluprosessit"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hyperlink" Target="https://talentia.e-julkaisu.com/2019/tyouraselvitys/#page=1" TargetMode="Externa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talentia.fi/wp-content/uploads/2019/03/talentia-polkuesite-002.pdf" TargetMode="External"/><Relationship Id="rId2" Type="http://schemas.openxmlformats.org/officeDocument/2006/relationships/hyperlink" Target="https://www.talentia.fi/tyoelamainfo/ammatit-ja-patevyydet/tyonjako/" TargetMode="External"/><Relationship Id="rId1" Type="http://schemas.openxmlformats.org/officeDocument/2006/relationships/slideLayout" Target="../slideLayouts/slideLayout7.xml"/><Relationship Id="rId6" Type="http://schemas.openxmlformats.org/officeDocument/2006/relationships/image" Target="../media/image25.emf"/><Relationship Id="rId5" Type="http://schemas.openxmlformats.org/officeDocument/2006/relationships/oleObject" Target="../embeddings/oleObject5.bin"/><Relationship Id="rId4" Type="http://schemas.openxmlformats.org/officeDocument/2006/relationships/hyperlink" Target="https://www.talentia.fi/wp-content/uploads/2018/02/Talentia_sosiaalihuollon-ammattihenkiloiden-tyonjakomalli-.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talentia.fi/wp-content/uploads/2020/10/Kopo-ohjelma_nettipdf.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talentia.fi/tyoelamainfo/ammatit-ja-patevyydet/ammatit-ja-tutkinnot/tilapainen-tyoskentely-sosiaalityontekijan-ammatissa/" TargetMode="External"/><Relationship Id="rId5" Type="http://schemas.openxmlformats.org/officeDocument/2006/relationships/hyperlink" Target="https://www.talentia.fi/wp-content/uploads/2021/03/Kopo-tiivistelma_tulostusversio-A5.pdf" TargetMode="External"/><Relationship Id="rId4" Type="http://schemas.openxmlformats.org/officeDocument/2006/relationships/hyperlink" Target="https://youtu.be/Fd6enqXYUwU" TargetMode="Externa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hyperlink" Target="https://julkiterhikki.valvira.fi/?lang=fi" TargetMode="Externa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512921-6B70-7844-AC8B-591AFD9F66D2}"/>
              </a:ext>
            </a:extLst>
          </p:cNvPr>
          <p:cNvSpPr>
            <a:spLocks noGrp="1"/>
          </p:cNvSpPr>
          <p:nvPr>
            <p:ph type="ctrTitle"/>
          </p:nvPr>
        </p:nvSpPr>
        <p:spPr/>
        <p:txBody>
          <a:bodyPr>
            <a:normAutofit fontScale="90000"/>
          </a:bodyPr>
          <a:lstStyle/>
          <a:p>
            <a:r>
              <a:rPr lang="fi-FI" b="1">
                <a:cs typeface="Calibri"/>
              </a:rPr>
              <a:t> </a:t>
            </a:r>
            <a:br>
              <a:rPr lang="fi-FI" b="1">
                <a:cs typeface="Calibri"/>
              </a:rPr>
            </a:br>
            <a:r>
              <a:rPr lang="fi-FI" b="1">
                <a:cs typeface="Calibri"/>
              </a:rPr>
              <a:t>Tietoa ja näkökulmia sosiaalihuollon laillistettujen ammattihenkilöiden työnjaon laatimiseen  </a:t>
            </a:r>
          </a:p>
        </p:txBody>
      </p:sp>
    </p:spTree>
    <p:extLst>
      <p:ext uri="{BB962C8B-B14F-4D97-AF65-F5344CB8AC3E}">
        <p14:creationId xmlns:p14="http://schemas.microsoft.com/office/powerpoint/2010/main" val="2974118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81EFE33A-188F-45DC-9891-2F74D24FFD5F}"/>
              </a:ext>
            </a:extLst>
          </p:cNvPr>
          <p:cNvSpPr>
            <a:spLocks noGrp="1"/>
          </p:cNvSpPr>
          <p:nvPr>
            <p:ph type="title"/>
          </p:nvPr>
        </p:nvSpPr>
        <p:spPr>
          <a:xfrm flipV="1">
            <a:off x="543847" y="-523981"/>
            <a:ext cx="6360381" cy="113015"/>
          </a:xfrm>
        </p:spPr>
        <p:txBody>
          <a:bodyPr>
            <a:normAutofit fontScale="90000"/>
          </a:bodyPr>
          <a:lstStyle/>
          <a:p>
            <a:endParaRPr lang="fi-FI"/>
          </a:p>
        </p:txBody>
      </p:sp>
      <p:pic>
        <p:nvPicPr>
          <p:cNvPr id="10" name="Sisällön paikkamerkki 9">
            <a:extLst>
              <a:ext uri="{FF2B5EF4-FFF2-40B4-BE49-F238E27FC236}">
                <a16:creationId xmlns:a16="http://schemas.microsoft.com/office/drawing/2014/main" id="{4F0F026F-DFDD-468E-B26A-4A60B332767D}"/>
              </a:ext>
            </a:extLst>
          </p:cNvPr>
          <p:cNvPicPr>
            <a:picLocks noGrp="1" noChangeAspect="1"/>
          </p:cNvPicPr>
          <p:nvPr>
            <p:ph idx="1"/>
          </p:nvPr>
        </p:nvPicPr>
        <p:blipFill>
          <a:blip r:embed="rId2"/>
          <a:stretch>
            <a:fillRect/>
          </a:stretch>
        </p:blipFill>
        <p:spPr>
          <a:xfrm>
            <a:off x="1473266" y="2176032"/>
            <a:ext cx="3591893" cy="2200759"/>
          </a:xfrm>
          <a:prstGeom prst="rect">
            <a:avLst/>
          </a:prstGeom>
        </p:spPr>
      </p:pic>
    </p:spTree>
    <p:extLst>
      <p:ext uri="{BB962C8B-B14F-4D97-AF65-F5344CB8AC3E}">
        <p14:creationId xmlns:p14="http://schemas.microsoft.com/office/powerpoint/2010/main" val="3154763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C0F57A-591C-46A1-A713-68E4FC29A564}"/>
              </a:ext>
            </a:extLst>
          </p:cNvPr>
          <p:cNvSpPr>
            <a:spLocks noGrp="1"/>
          </p:cNvSpPr>
          <p:nvPr>
            <p:ph type="title"/>
          </p:nvPr>
        </p:nvSpPr>
        <p:spPr/>
        <p:txBody>
          <a:bodyPr anchor="ctr">
            <a:normAutofit fontScale="90000"/>
          </a:bodyPr>
          <a:lstStyle/>
          <a:p>
            <a:r>
              <a:rPr lang="fi-FI" dirty="0"/>
              <a:t> </a:t>
            </a:r>
            <a:br>
              <a:rPr lang="fi-FI" dirty="0"/>
            </a:br>
            <a:r>
              <a:rPr lang="fi-FI" b="1" dirty="0">
                <a:solidFill>
                  <a:schemeClr val="accent2"/>
                </a:solidFill>
              </a:rPr>
              <a:t>Asiakasturvallisuus</a:t>
            </a:r>
            <a:br>
              <a:rPr lang="fi-FI" dirty="0">
                <a:solidFill>
                  <a:schemeClr val="accent2"/>
                </a:solidFill>
              </a:rPr>
            </a:br>
            <a:br>
              <a:rPr lang="fi-FI" dirty="0"/>
            </a:br>
            <a:endParaRPr lang="fi-FI" dirty="0"/>
          </a:p>
        </p:txBody>
      </p:sp>
      <p:graphicFrame>
        <p:nvGraphicFramePr>
          <p:cNvPr id="8" name="Sisällön paikkamerkki 2">
            <a:extLst>
              <a:ext uri="{FF2B5EF4-FFF2-40B4-BE49-F238E27FC236}">
                <a16:creationId xmlns:a16="http://schemas.microsoft.com/office/drawing/2014/main" id="{05E1D38D-C904-491D-8804-C7A3DD91BE74}"/>
              </a:ext>
            </a:extLst>
          </p:cNvPr>
          <p:cNvGraphicFramePr>
            <a:graphicFrameLocks noGrp="1"/>
          </p:cNvGraphicFramePr>
          <p:nvPr>
            <p:ph idx="1"/>
            <p:extLst>
              <p:ext uri="{D42A27DB-BD31-4B8C-83A1-F6EECF244321}">
                <p14:modId xmlns:p14="http://schemas.microsoft.com/office/powerpoint/2010/main" val="3257799729"/>
              </p:ext>
            </p:extLst>
          </p:nvPr>
        </p:nvGraphicFramePr>
        <p:xfrm>
          <a:off x="546100" y="2449513"/>
          <a:ext cx="11131550" cy="3270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4455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C0F57A-591C-46A1-A713-68E4FC29A564}"/>
              </a:ext>
            </a:extLst>
          </p:cNvPr>
          <p:cNvSpPr>
            <a:spLocks noGrp="1"/>
          </p:cNvSpPr>
          <p:nvPr>
            <p:ph type="title"/>
          </p:nvPr>
        </p:nvSpPr>
        <p:spPr/>
        <p:txBody>
          <a:bodyPr>
            <a:normAutofit fontScale="90000"/>
          </a:bodyPr>
          <a:lstStyle/>
          <a:p>
            <a:r>
              <a:rPr lang="fi-FI" sz="3200" b="1" dirty="0">
                <a:solidFill>
                  <a:schemeClr val="accent2"/>
                </a:solidFill>
              </a:rPr>
              <a:t>Asiakasturvallisuus ja palvelutarpeet ohjaavat työnjaon laatimista </a:t>
            </a:r>
            <a:br>
              <a:rPr lang="fi-FI" sz="3200" b="1" dirty="0">
                <a:solidFill>
                  <a:schemeClr val="accent2"/>
                </a:solidFill>
              </a:rPr>
            </a:br>
            <a:r>
              <a:rPr lang="fi-FI" sz="3200" b="1" dirty="0">
                <a:solidFill>
                  <a:schemeClr val="accent2"/>
                </a:solidFill>
              </a:rPr>
              <a:t>(ammattihenkilölaki 1 §)</a:t>
            </a:r>
          </a:p>
        </p:txBody>
      </p:sp>
      <p:sp>
        <p:nvSpPr>
          <p:cNvPr id="3" name="Sisällön paikkamerkki 2">
            <a:extLst>
              <a:ext uri="{FF2B5EF4-FFF2-40B4-BE49-F238E27FC236}">
                <a16:creationId xmlns:a16="http://schemas.microsoft.com/office/drawing/2014/main" id="{AA628C1E-44A3-49F7-B3E5-621795162083}"/>
              </a:ext>
            </a:extLst>
          </p:cNvPr>
          <p:cNvSpPr>
            <a:spLocks noGrp="1"/>
          </p:cNvSpPr>
          <p:nvPr>
            <p:ph idx="1"/>
          </p:nvPr>
        </p:nvSpPr>
        <p:spPr/>
        <p:txBody>
          <a:bodyPr>
            <a:normAutofit/>
          </a:bodyPr>
          <a:lstStyle/>
          <a:p>
            <a:pPr marL="0" indent="0">
              <a:buNone/>
            </a:pPr>
            <a:r>
              <a:rPr lang="fi-FI" sz="3000"/>
              <a:t>Asiakasturvallisuuden, laadukkaan ja vaikuttavan sosiaalihuollon sekä hyvän kohtelun varmistaminen.</a:t>
            </a:r>
          </a:p>
          <a:p>
            <a:pPr marL="0" indent="0">
              <a:buNone/>
            </a:pPr>
            <a:endParaRPr lang="fi-FI" sz="3000" b="0" i="0">
              <a:effectLst/>
              <a:latin typeface="IntervalSansProRegular"/>
            </a:endParaRPr>
          </a:p>
          <a:p>
            <a:pPr marL="0" indent="0">
              <a:buNone/>
            </a:pPr>
            <a:r>
              <a:rPr lang="fi-FI" sz="3000" b="0" i="0">
                <a:effectLst/>
                <a:latin typeface="IntervalSansProRegular"/>
              </a:rPr>
              <a:t>Asiakkaiden palvelutarpeiden pohjalta on edistettävä sosiaalihuollon ammattihenkilöiden yhteistyötä ja tarkoituksenmukaisen tehtävärakenteen muodostamista</a:t>
            </a:r>
            <a:r>
              <a:rPr lang="fi-FI" sz="3000">
                <a:latin typeface="IntervalSansProRegular"/>
              </a:rPr>
              <a:t>.</a:t>
            </a:r>
          </a:p>
          <a:p>
            <a:pPr marL="0" indent="0">
              <a:buNone/>
            </a:pPr>
            <a:endParaRPr lang="fi-FI" sz="6000">
              <a:solidFill>
                <a:srgbClr val="232323"/>
              </a:solidFill>
            </a:endParaRPr>
          </a:p>
          <a:p>
            <a:endParaRPr lang="fi-FI" sz="2800" b="0" i="0">
              <a:solidFill>
                <a:srgbClr val="232323"/>
              </a:solidFill>
              <a:effectLst/>
              <a:latin typeface="Open Sans"/>
            </a:endParaRPr>
          </a:p>
          <a:p>
            <a:endParaRPr lang="fi-FI"/>
          </a:p>
        </p:txBody>
      </p:sp>
    </p:spTree>
    <p:extLst>
      <p:ext uri="{BB962C8B-B14F-4D97-AF65-F5344CB8AC3E}">
        <p14:creationId xmlns:p14="http://schemas.microsoft.com/office/powerpoint/2010/main" val="2256786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2504C9-D887-4B7B-9C6D-3D02453E1829}"/>
              </a:ext>
            </a:extLst>
          </p:cNvPr>
          <p:cNvSpPr>
            <a:spLocks noGrp="1"/>
          </p:cNvSpPr>
          <p:nvPr>
            <p:ph type="title"/>
          </p:nvPr>
        </p:nvSpPr>
        <p:spPr/>
        <p:txBody>
          <a:bodyPr/>
          <a:lstStyle/>
          <a:p>
            <a:r>
              <a:rPr lang="fi-FI" b="1" dirty="0">
                <a:solidFill>
                  <a:schemeClr val="accent2"/>
                </a:solidFill>
              </a:rPr>
              <a:t>Ammattietiikka (ammattihenkilölaki 4 §)</a:t>
            </a:r>
          </a:p>
        </p:txBody>
      </p:sp>
      <p:sp>
        <p:nvSpPr>
          <p:cNvPr id="3" name="Sisällön paikkamerkki 2">
            <a:extLst>
              <a:ext uri="{FF2B5EF4-FFF2-40B4-BE49-F238E27FC236}">
                <a16:creationId xmlns:a16="http://schemas.microsoft.com/office/drawing/2014/main" id="{92E27248-EB0F-4432-90EA-A1F3A3F195A8}"/>
              </a:ext>
            </a:extLst>
          </p:cNvPr>
          <p:cNvSpPr>
            <a:spLocks noGrp="1"/>
          </p:cNvSpPr>
          <p:nvPr>
            <p:ph idx="1"/>
          </p:nvPr>
        </p:nvSpPr>
        <p:spPr/>
        <p:txBody>
          <a:bodyPr>
            <a:normAutofit/>
          </a:bodyPr>
          <a:lstStyle/>
          <a:p>
            <a:r>
              <a:rPr lang="fi-FI"/>
              <a:t>Perus- ja ihmisoikeudet sekä laillisuus työn perustana.</a:t>
            </a:r>
          </a:p>
          <a:p>
            <a:r>
              <a:rPr lang="fi-FI"/>
              <a:t>Asiakkaan etu. </a:t>
            </a:r>
          </a:p>
          <a:p>
            <a:r>
              <a:rPr lang="fi-FI"/>
              <a:t>Asiakaslähtöisyys, pyrkimys mahdollisimman asialliseen ja neutraaliin toimintaan, ihmisarvon ja yksilöllisyyden ehdoton kunnioittaminen. </a:t>
            </a:r>
          </a:p>
          <a:p>
            <a:r>
              <a:rPr lang="fi-FI"/>
              <a:t>Kyky pohtia ja kyseenalaistaa omaa ammatillista toimintaa ja päätöksentekoa, sen oikeudenmukaisuutta ja päätöksenteon perusteita.</a:t>
            </a:r>
          </a:p>
          <a:p>
            <a:r>
              <a:rPr lang="fi-FI">
                <a:hlinkClick r:id="rId2"/>
              </a:rPr>
              <a:t>Talentian eettiset ohjeet</a:t>
            </a:r>
            <a:endParaRPr lang="fi-FI"/>
          </a:p>
          <a:p>
            <a:endParaRPr lang="fi-FI"/>
          </a:p>
        </p:txBody>
      </p:sp>
    </p:spTree>
    <p:extLst>
      <p:ext uri="{BB962C8B-B14F-4D97-AF65-F5344CB8AC3E}">
        <p14:creationId xmlns:p14="http://schemas.microsoft.com/office/powerpoint/2010/main" val="3824267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52AA03-9B51-413F-B57D-C18A601A5F1F}"/>
              </a:ext>
            </a:extLst>
          </p:cNvPr>
          <p:cNvSpPr>
            <a:spLocks noGrp="1"/>
          </p:cNvSpPr>
          <p:nvPr>
            <p:ph type="title"/>
          </p:nvPr>
        </p:nvSpPr>
        <p:spPr/>
        <p:txBody>
          <a:bodyPr/>
          <a:lstStyle/>
          <a:p>
            <a:r>
              <a:rPr lang="fi-FI" b="1" dirty="0">
                <a:solidFill>
                  <a:schemeClr val="accent2"/>
                </a:solidFill>
              </a:rPr>
              <a:t>Pohdintakysymyksiä asiakasturvallisuudesta</a:t>
            </a:r>
          </a:p>
        </p:txBody>
      </p:sp>
      <p:sp>
        <p:nvSpPr>
          <p:cNvPr id="3" name="Sisällön paikkamerkki 2">
            <a:extLst>
              <a:ext uri="{FF2B5EF4-FFF2-40B4-BE49-F238E27FC236}">
                <a16:creationId xmlns:a16="http://schemas.microsoft.com/office/drawing/2014/main" id="{F14F12EE-4C67-47E5-BC67-06C657152B1A}"/>
              </a:ext>
            </a:extLst>
          </p:cNvPr>
          <p:cNvSpPr>
            <a:spLocks noGrp="1"/>
          </p:cNvSpPr>
          <p:nvPr>
            <p:ph idx="1"/>
          </p:nvPr>
        </p:nvSpPr>
        <p:spPr/>
        <p:txBody>
          <a:bodyPr>
            <a:normAutofit lnSpcReduction="10000"/>
          </a:bodyPr>
          <a:lstStyle/>
          <a:p>
            <a:r>
              <a:rPr lang="fi-FI" dirty="0"/>
              <a:t>Miten asiakasturvallisuutta on toimintayksikössänne jäsennetty?</a:t>
            </a:r>
          </a:p>
          <a:p>
            <a:r>
              <a:rPr lang="fi-FI" dirty="0"/>
              <a:t>Miten sitä ylläpidetään ja kehitetään?</a:t>
            </a:r>
          </a:p>
          <a:p>
            <a:r>
              <a:rPr lang="fi-FI" dirty="0"/>
              <a:t>Mitä tavoitteita ja sisältöjä työlle on määritelty esim. tehtävänkuvauksissa? </a:t>
            </a:r>
          </a:p>
          <a:p>
            <a:r>
              <a:rPr lang="fi-FI" dirty="0"/>
              <a:t>Miten työn tuloksia arvioidaan? </a:t>
            </a:r>
          </a:p>
          <a:p>
            <a:r>
              <a:rPr lang="fi-FI" dirty="0"/>
              <a:t>Miten asiakaskokemuksia arvioidaan?</a:t>
            </a:r>
          </a:p>
          <a:p>
            <a:r>
              <a:rPr lang="fi-FI" dirty="0"/>
              <a:t>Mitä tarvitaan työn vaikutusten varmistamiseen?</a:t>
            </a:r>
          </a:p>
          <a:p>
            <a:r>
              <a:rPr lang="fi-FI" dirty="0"/>
              <a:t>Ratkotteko yhteisesti asiakastyön ammattieettisiä kysymyksiä?</a:t>
            </a:r>
          </a:p>
          <a:p>
            <a:pPr marL="0" indent="0">
              <a:buNone/>
            </a:pPr>
            <a:endParaRPr lang="fi-FI" dirty="0"/>
          </a:p>
        </p:txBody>
      </p:sp>
    </p:spTree>
    <p:extLst>
      <p:ext uri="{BB962C8B-B14F-4D97-AF65-F5344CB8AC3E}">
        <p14:creationId xmlns:p14="http://schemas.microsoft.com/office/powerpoint/2010/main" val="3395331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80642E16-8240-4048-8FE1-DC23D3488543}"/>
              </a:ext>
            </a:extLst>
          </p:cNvPr>
          <p:cNvPicPr>
            <a:picLocks noChangeAspect="1"/>
          </p:cNvPicPr>
          <p:nvPr/>
        </p:nvPicPr>
        <p:blipFill>
          <a:blip r:embed="rId2"/>
          <a:stretch>
            <a:fillRect/>
          </a:stretch>
        </p:blipFill>
        <p:spPr>
          <a:xfrm>
            <a:off x="6744235" y="1985075"/>
            <a:ext cx="3743437" cy="2246062"/>
          </a:xfrm>
          <a:prstGeom prst="rect">
            <a:avLst/>
          </a:prstGeom>
        </p:spPr>
      </p:pic>
      <p:graphicFrame>
        <p:nvGraphicFramePr>
          <p:cNvPr id="10" name="Objekti 9">
            <a:extLst>
              <a:ext uri="{FF2B5EF4-FFF2-40B4-BE49-F238E27FC236}">
                <a16:creationId xmlns:a16="http://schemas.microsoft.com/office/drawing/2014/main" id="{BA9164F3-21BD-4268-8A98-14D2EE81C934}"/>
              </a:ext>
            </a:extLst>
          </p:cNvPr>
          <p:cNvGraphicFramePr>
            <a:graphicFrameLocks noChangeAspect="1"/>
          </p:cNvGraphicFramePr>
          <p:nvPr>
            <p:extLst>
              <p:ext uri="{D42A27DB-BD31-4B8C-83A1-F6EECF244321}">
                <p14:modId xmlns:p14="http://schemas.microsoft.com/office/powerpoint/2010/main" val="3157532534"/>
              </p:ext>
            </p:extLst>
          </p:nvPr>
        </p:nvGraphicFramePr>
        <p:xfrm>
          <a:off x="852755" y="472611"/>
          <a:ext cx="4828854" cy="5629739"/>
        </p:xfrm>
        <a:graphic>
          <a:graphicData uri="http://schemas.openxmlformats.org/presentationml/2006/ole">
            <mc:AlternateContent xmlns:mc="http://schemas.openxmlformats.org/markup-compatibility/2006">
              <mc:Choice xmlns:v="urn:schemas-microsoft-com:vml" Requires="v">
                <p:oleObj name="Acrobat Document" r:id="rId3" imgW="3777942" imgH="5346481" progId="AcroExch.Document.DC">
                  <p:embed/>
                </p:oleObj>
              </mc:Choice>
              <mc:Fallback>
                <p:oleObj name="Acrobat Document" r:id="rId3" imgW="3777942" imgH="5346481" progId="AcroExch.Document.DC">
                  <p:embed/>
                  <p:pic>
                    <p:nvPicPr>
                      <p:cNvPr id="10" name="Objekti 9">
                        <a:extLst>
                          <a:ext uri="{FF2B5EF4-FFF2-40B4-BE49-F238E27FC236}">
                            <a16:creationId xmlns:a16="http://schemas.microsoft.com/office/drawing/2014/main" id="{BA9164F3-21BD-4268-8A98-14D2EE81C934}"/>
                          </a:ext>
                        </a:extLst>
                      </p:cNvPr>
                      <p:cNvPicPr/>
                      <p:nvPr/>
                    </p:nvPicPr>
                    <p:blipFill>
                      <a:blip r:embed="rId4"/>
                      <a:stretch>
                        <a:fillRect/>
                      </a:stretch>
                    </p:blipFill>
                    <p:spPr>
                      <a:xfrm>
                        <a:off x="852755" y="472611"/>
                        <a:ext cx="4828854" cy="5629739"/>
                      </a:xfrm>
                      <a:prstGeom prst="rect">
                        <a:avLst/>
                      </a:prstGeom>
                    </p:spPr>
                  </p:pic>
                </p:oleObj>
              </mc:Fallback>
            </mc:AlternateContent>
          </a:graphicData>
        </a:graphic>
      </p:graphicFrame>
    </p:spTree>
    <p:extLst>
      <p:ext uri="{BB962C8B-B14F-4D97-AF65-F5344CB8AC3E}">
        <p14:creationId xmlns:p14="http://schemas.microsoft.com/office/powerpoint/2010/main" val="3399875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0663A1B-3A72-44CE-9C01-1DD819B2AC05}"/>
              </a:ext>
            </a:extLst>
          </p:cNvPr>
          <p:cNvSpPr>
            <a:spLocks noGrp="1"/>
          </p:cNvSpPr>
          <p:nvPr>
            <p:ph type="title"/>
          </p:nvPr>
        </p:nvSpPr>
        <p:spPr/>
        <p:txBody>
          <a:bodyPr/>
          <a:lstStyle/>
          <a:p>
            <a:r>
              <a:rPr lang="fi-FI" b="1" dirty="0">
                <a:solidFill>
                  <a:schemeClr val="accent1"/>
                </a:solidFill>
              </a:rPr>
              <a:t>Lainsäädännön vaatimuksia</a:t>
            </a:r>
          </a:p>
        </p:txBody>
      </p:sp>
      <p:graphicFrame>
        <p:nvGraphicFramePr>
          <p:cNvPr id="9" name="Sisällön paikkamerkki 6">
            <a:extLst>
              <a:ext uri="{FF2B5EF4-FFF2-40B4-BE49-F238E27FC236}">
                <a16:creationId xmlns:a16="http://schemas.microsoft.com/office/drawing/2014/main" id="{2D0AA0D3-375B-4F32-BCB2-F4B2E13C0413}"/>
              </a:ext>
            </a:extLst>
          </p:cNvPr>
          <p:cNvGraphicFramePr>
            <a:graphicFrameLocks noGrp="1"/>
          </p:cNvGraphicFramePr>
          <p:nvPr>
            <p:ph idx="1"/>
          </p:nvPr>
        </p:nvGraphicFramePr>
        <p:xfrm>
          <a:off x="546100" y="2449513"/>
          <a:ext cx="11131550" cy="3270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7343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3780BC3D-6A9E-4AEC-B4BE-B4FEF666D49E}"/>
              </a:ext>
            </a:extLst>
          </p:cNvPr>
          <p:cNvSpPr>
            <a:spLocks noGrp="1"/>
          </p:cNvSpPr>
          <p:nvPr>
            <p:ph type="title"/>
          </p:nvPr>
        </p:nvSpPr>
        <p:spPr/>
        <p:txBody>
          <a:bodyPr/>
          <a:lstStyle/>
          <a:p>
            <a:r>
              <a:rPr lang="fi-FI" b="1" dirty="0">
                <a:solidFill>
                  <a:schemeClr val="accent1"/>
                </a:solidFill>
              </a:rPr>
              <a:t>Omavalvontasuunnitelma (SHL 47§)</a:t>
            </a:r>
          </a:p>
        </p:txBody>
      </p:sp>
      <p:sp>
        <p:nvSpPr>
          <p:cNvPr id="5" name="Sisällön paikkamerkki 4">
            <a:extLst>
              <a:ext uri="{FF2B5EF4-FFF2-40B4-BE49-F238E27FC236}">
                <a16:creationId xmlns:a16="http://schemas.microsoft.com/office/drawing/2014/main" id="{97CB45D5-C299-4793-84A7-D6242BBEFF3F}"/>
              </a:ext>
            </a:extLst>
          </p:cNvPr>
          <p:cNvSpPr>
            <a:spLocks noGrp="1"/>
          </p:cNvSpPr>
          <p:nvPr>
            <p:ph idx="1"/>
          </p:nvPr>
        </p:nvSpPr>
        <p:spPr/>
        <p:txBody>
          <a:bodyPr>
            <a:normAutofit fontScale="92500"/>
          </a:bodyPr>
          <a:lstStyle/>
          <a:p>
            <a:pPr marL="0" indent="0">
              <a:buNone/>
            </a:pPr>
            <a:r>
              <a:rPr lang="fi-FI" sz="2800" dirty="0">
                <a:solidFill>
                  <a:srgbClr val="4E4E4E"/>
                </a:solidFill>
              </a:rPr>
              <a:t>                                                                                                                                                                                                                                                                           S</a:t>
            </a:r>
            <a:r>
              <a:rPr lang="fi-FI" sz="2800" b="0" i="0" dirty="0">
                <a:solidFill>
                  <a:srgbClr val="444444"/>
                </a:solidFill>
                <a:effectLst/>
              </a:rPr>
              <a:t>osiaalihuollon toimintayksikön tai muun toimintakokonaisuudesta vastaavan tahon on laadittava omavalvontasuunnitelma sosiaalihuollon laadun, turvallisuuden ja asianmukaisuuden varmistamiseksi. </a:t>
            </a:r>
          </a:p>
          <a:p>
            <a:pPr marL="0" indent="0">
              <a:buNone/>
            </a:pPr>
            <a:endParaRPr lang="fi-FI" sz="2800" b="0" i="0" dirty="0">
              <a:solidFill>
                <a:srgbClr val="444444"/>
              </a:solidFill>
              <a:effectLst/>
            </a:endParaRPr>
          </a:p>
          <a:p>
            <a:pPr marL="0" indent="0">
              <a:buNone/>
            </a:pPr>
            <a:r>
              <a:rPr lang="fi-FI" sz="2800" b="0" i="0" dirty="0">
                <a:solidFill>
                  <a:srgbClr val="444444"/>
                </a:solidFill>
                <a:effectLst/>
              </a:rPr>
              <a:t>Suunnitelma on pidettävä julkisesti nähtävänä, sen toteutumista on seurattava säännöllisesti ja toimintaa on kehitettävä asiakkailta sekä toimintayksikön henkilöstöltä säännöllisesti kerättävän palautteen perusteella.</a:t>
            </a:r>
          </a:p>
          <a:p>
            <a:pPr marL="0" indent="0">
              <a:buNone/>
            </a:pPr>
            <a:endParaRPr lang="fi-FI" sz="2800" b="0" i="0" dirty="0">
              <a:solidFill>
                <a:srgbClr val="232323"/>
              </a:solidFill>
              <a:effectLst/>
            </a:endParaRPr>
          </a:p>
          <a:p>
            <a:endParaRPr lang="fi-FI" dirty="0"/>
          </a:p>
        </p:txBody>
      </p:sp>
    </p:spTree>
    <p:extLst>
      <p:ext uri="{BB962C8B-B14F-4D97-AF65-F5344CB8AC3E}">
        <p14:creationId xmlns:p14="http://schemas.microsoft.com/office/powerpoint/2010/main" val="241328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C8EB1E-E111-42BE-B5EF-01DDB725283C}"/>
              </a:ext>
            </a:extLst>
          </p:cNvPr>
          <p:cNvSpPr>
            <a:spLocks noGrp="1"/>
          </p:cNvSpPr>
          <p:nvPr>
            <p:ph type="title"/>
          </p:nvPr>
        </p:nvSpPr>
        <p:spPr/>
        <p:txBody>
          <a:bodyPr/>
          <a:lstStyle/>
          <a:p>
            <a:r>
              <a:rPr lang="fi-FI" b="1" dirty="0">
                <a:solidFill>
                  <a:schemeClr val="accent1"/>
                </a:solidFill>
              </a:rPr>
              <a:t>Palveluprosessi turvaa asiakkaan etua</a:t>
            </a:r>
          </a:p>
        </p:txBody>
      </p:sp>
      <p:sp>
        <p:nvSpPr>
          <p:cNvPr id="3" name="Sisällön paikkamerkki 2">
            <a:extLst>
              <a:ext uri="{FF2B5EF4-FFF2-40B4-BE49-F238E27FC236}">
                <a16:creationId xmlns:a16="http://schemas.microsoft.com/office/drawing/2014/main" id="{7F58EEDD-39E6-42FA-8CCD-8F4FF83F0176}"/>
              </a:ext>
            </a:extLst>
          </p:cNvPr>
          <p:cNvSpPr>
            <a:spLocks noGrp="1"/>
          </p:cNvSpPr>
          <p:nvPr>
            <p:ph idx="1"/>
          </p:nvPr>
        </p:nvSpPr>
        <p:spPr/>
        <p:txBody>
          <a:bodyPr>
            <a:normAutofit fontScale="92500" lnSpcReduction="20000"/>
          </a:bodyPr>
          <a:lstStyle/>
          <a:p>
            <a:pPr marL="0" indent="0">
              <a:buNone/>
            </a:pPr>
            <a:r>
              <a:rPr lang="fi-FI" sz="2800">
                <a:solidFill>
                  <a:srgbClr val="232323"/>
                </a:solidFill>
                <a:hlinkClick r:id="rId2"/>
              </a:rPr>
              <a:t>Sosiaalihuollon palveluprosessit/THL</a:t>
            </a:r>
            <a:r>
              <a:rPr lang="fi-FI" sz="2800">
                <a:solidFill>
                  <a:srgbClr val="232323"/>
                </a:solidFill>
              </a:rPr>
              <a:t>: </a:t>
            </a:r>
            <a:r>
              <a:rPr lang="fi-FI" sz="2800"/>
              <a:t>vireilletulo, palvelutarpeen arviointi, asiakkuuden suunnittelu, palvelun järjestäminen ja toteutus. </a:t>
            </a:r>
            <a:endParaRPr lang="fi-FI" sz="2400"/>
          </a:p>
          <a:p>
            <a:pPr marL="0" indent="0">
              <a:buNone/>
            </a:pPr>
            <a:endParaRPr lang="fi-FI" sz="2800"/>
          </a:p>
          <a:p>
            <a:pPr marL="0" indent="0">
              <a:buNone/>
            </a:pPr>
            <a:r>
              <a:rPr lang="fi-FI" sz="2800"/>
              <a:t>Sosiaalihuollon palveluprosessi on jatkumo, jossa neuvonta ja ohjaus, palvelutarpeiden selvittäminen ja arviointi yhdessä asiakassuunnitelman laatimisen ja päätöksenteon sekä muun muassa asiakkaalle annettavan tuen ja palvelujen kanssa muodostavat toisiinsa liittyvän kokonaisuuden, jonka tehtävä on turvata asiakkaan etua.          </a:t>
            </a:r>
            <a:r>
              <a:rPr lang="fi-FI" sz="2800">
                <a:solidFill>
                  <a:srgbClr val="000000"/>
                </a:solidFill>
              </a:rPr>
              <a:t>                                                                                </a:t>
            </a:r>
          </a:p>
          <a:p>
            <a:pPr marL="0" indent="0">
              <a:buNone/>
            </a:pPr>
            <a:r>
              <a:rPr lang="fi-FI" sz="2800">
                <a:solidFill>
                  <a:srgbClr val="000000"/>
                </a:solidFill>
              </a:rPr>
              <a:t>(</a:t>
            </a:r>
            <a:r>
              <a:rPr lang="fi-FI" sz="2800">
                <a:solidFill>
                  <a:srgbClr val="000000"/>
                </a:solidFill>
                <a:hlinkClick r:id="rId3"/>
              </a:rPr>
              <a:t>Sosiaalityön tulevaisuus – Sosiaalityö julkisena palvelutehtävänä. STM:n raportteja ja muistioita 2019:47</a:t>
            </a:r>
            <a:r>
              <a:rPr lang="fi-FI" sz="2800">
                <a:solidFill>
                  <a:srgbClr val="000000"/>
                </a:solidFill>
              </a:rPr>
              <a:t>)</a:t>
            </a:r>
          </a:p>
          <a:p>
            <a:endParaRPr lang="fi-FI" sz="2800">
              <a:solidFill>
                <a:srgbClr val="000000"/>
              </a:solidFill>
            </a:endParaRPr>
          </a:p>
          <a:p>
            <a:endParaRPr lang="fi-FI"/>
          </a:p>
        </p:txBody>
      </p:sp>
    </p:spTree>
    <p:extLst>
      <p:ext uri="{BB962C8B-B14F-4D97-AF65-F5344CB8AC3E}">
        <p14:creationId xmlns:p14="http://schemas.microsoft.com/office/powerpoint/2010/main" val="3644072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849C9F8-FF4D-4F2A-AE12-319EDA49830F}"/>
              </a:ext>
            </a:extLst>
          </p:cNvPr>
          <p:cNvSpPr>
            <a:spLocks noGrp="1"/>
          </p:cNvSpPr>
          <p:nvPr>
            <p:ph type="title"/>
          </p:nvPr>
        </p:nvSpPr>
        <p:spPr/>
        <p:txBody>
          <a:bodyPr/>
          <a:lstStyle/>
          <a:p>
            <a:r>
              <a:rPr lang="fi-FI" b="1" dirty="0">
                <a:solidFill>
                  <a:schemeClr val="accent1"/>
                </a:solidFill>
              </a:rPr>
              <a:t>Palvelutarpeen arviointi ja päätöksenteko </a:t>
            </a:r>
          </a:p>
        </p:txBody>
      </p:sp>
      <p:sp>
        <p:nvSpPr>
          <p:cNvPr id="5" name="Sisällön paikkamerkki 4">
            <a:extLst>
              <a:ext uri="{FF2B5EF4-FFF2-40B4-BE49-F238E27FC236}">
                <a16:creationId xmlns:a16="http://schemas.microsoft.com/office/drawing/2014/main" id="{0F14668B-57C3-4523-A72D-748D744A70DE}"/>
              </a:ext>
            </a:extLst>
          </p:cNvPr>
          <p:cNvSpPr>
            <a:spLocks noGrp="1"/>
          </p:cNvSpPr>
          <p:nvPr>
            <p:ph sz="half" idx="1"/>
          </p:nvPr>
        </p:nvSpPr>
        <p:spPr>
          <a:xfrm>
            <a:off x="542544" y="2233615"/>
            <a:ext cx="5181600" cy="3580776"/>
          </a:xfrm>
        </p:spPr>
        <p:txBody>
          <a:bodyPr>
            <a:noAutofit/>
          </a:bodyPr>
          <a:lstStyle/>
          <a:p>
            <a:pPr marL="0" indent="0">
              <a:buNone/>
            </a:pPr>
            <a:r>
              <a:rPr lang="fi-FI" sz="2000" b="1"/>
              <a:t>Palvelutarpeen arviointi (SHL 36 §)</a:t>
            </a:r>
          </a:p>
          <a:p>
            <a:r>
              <a:rPr lang="fi-FI" sz="2000">
                <a:solidFill>
                  <a:srgbClr val="444444"/>
                </a:solidFill>
                <a:latin typeface="IntervalSansProRegular"/>
              </a:rPr>
              <a:t>P</a:t>
            </a:r>
            <a:r>
              <a:rPr lang="fi-FI" sz="2000" b="0" i="0">
                <a:solidFill>
                  <a:srgbClr val="444444"/>
                </a:solidFill>
                <a:effectLst/>
                <a:latin typeface="IntervalSansProRegular"/>
              </a:rPr>
              <a:t>alvelutarpeen arvioinnista vastaa sen kannalta tarkoituksenmukainen sosiaalihuollon ammattihenkilö, jollei muualla laissa toisin säädetä. </a:t>
            </a:r>
          </a:p>
          <a:p>
            <a:r>
              <a:rPr lang="fi-FI" sz="2000" b="0" i="0">
                <a:solidFill>
                  <a:srgbClr val="444444"/>
                </a:solidFill>
                <a:effectLst/>
                <a:latin typeface="IntervalSansProRegular"/>
              </a:rPr>
              <a:t>Erityistä tukea tarvitsevien lasten ja muiden erityistä tukea tarvitsevien henkilöiden palvelutarpeen arvioinnin tekemisestä vastaa virkasuhteessa oleva sosiaalityöntekijä. </a:t>
            </a:r>
            <a:endParaRPr lang="fi-FI" sz="2000"/>
          </a:p>
          <a:p>
            <a:pPr marL="0" indent="0">
              <a:buNone/>
            </a:pPr>
            <a:endParaRPr lang="fi-FI" sz="2000">
              <a:solidFill>
                <a:srgbClr val="000000"/>
              </a:solidFill>
            </a:endParaRPr>
          </a:p>
        </p:txBody>
      </p:sp>
      <p:sp>
        <p:nvSpPr>
          <p:cNvPr id="6" name="Sisällön paikkamerkki 5">
            <a:extLst>
              <a:ext uri="{FF2B5EF4-FFF2-40B4-BE49-F238E27FC236}">
                <a16:creationId xmlns:a16="http://schemas.microsoft.com/office/drawing/2014/main" id="{2634A26B-7977-4F98-8848-4B91D1B63E9C}"/>
              </a:ext>
            </a:extLst>
          </p:cNvPr>
          <p:cNvSpPr>
            <a:spLocks noGrp="1"/>
          </p:cNvSpPr>
          <p:nvPr>
            <p:ph sz="half" idx="2"/>
          </p:nvPr>
        </p:nvSpPr>
        <p:spPr>
          <a:xfrm>
            <a:off x="6172200" y="2233615"/>
            <a:ext cx="5477256" cy="3580776"/>
          </a:xfrm>
        </p:spPr>
        <p:txBody>
          <a:bodyPr>
            <a:normAutofit/>
          </a:bodyPr>
          <a:lstStyle/>
          <a:p>
            <a:pPr marL="0" indent="0">
              <a:buNone/>
            </a:pPr>
            <a:r>
              <a:rPr lang="fi-FI" sz="2000" b="1"/>
              <a:t>Päätöksenteko (SHL 46 §) </a:t>
            </a:r>
          </a:p>
          <a:p>
            <a:r>
              <a:rPr lang="fi-FI" sz="2000">
                <a:solidFill>
                  <a:srgbClr val="000000"/>
                </a:solidFill>
              </a:rPr>
              <a:t>Sosiaalihuoltolaissa ei ole säädetty siitä, kuka tekee palvelupäätöksiä lukuun ottamatta erityistä tukea tarvitseville henkilöille virkasuhteisten sosiaalityöntekijöiden (ei saa olla omatyöntekijä) tehtäväksi säädettyjä hoidon ja huolenpidon turvaavia päätöksiä . </a:t>
            </a:r>
          </a:p>
          <a:p>
            <a:pPr marL="0" indent="0">
              <a:buNone/>
            </a:pPr>
            <a:endParaRPr lang="fi-FI" sz="2000"/>
          </a:p>
        </p:txBody>
      </p:sp>
    </p:spTree>
    <p:extLst>
      <p:ext uri="{BB962C8B-B14F-4D97-AF65-F5344CB8AC3E}">
        <p14:creationId xmlns:p14="http://schemas.microsoft.com/office/powerpoint/2010/main" val="2214293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BF607CB-64B7-4E94-B6DD-C2FB0FEFEE35}"/>
              </a:ext>
            </a:extLst>
          </p:cNvPr>
          <p:cNvSpPr>
            <a:spLocks noGrp="1"/>
          </p:cNvSpPr>
          <p:nvPr>
            <p:ph type="title"/>
          </p:nvPr>
        </p:nvSpPr>
        <p:spPr>
          <a:xfrm>
            <a:off x="546354" y="908052"/>
            <a:ext cx="11131296" cy="1325563"/>
          </a:xfrm>
        </p:spPr>
        <p:txBody>
          <a:bodyPr anchor="ctr">
            <a:normAutofit/>
          </a:bodyPr>
          <a:lstStyle/>
          <a:p>
            <a:r>
              <a:rPr lang="fi-FI" b="1" dirty="0"/>
              <a:t>Työnjaon ulottuvuudet  </a:t>
            </a:r>
          </a:p>
        </p:txBody>
      </p:sp>
      <p:graphicFrame>
        <p:nvGraphicFramePr>
          <p:cNvPr id="11" name="Sisällön paikkamerkki 10">
            <a:extLst>
              <a:ext uri="{FF2B5EF4-FFF2-40B4-BE49-F238E27FC236}">
                <a16:creationId xmlns:a16="http://schemas.microsoft.com/office/drawing/2014/main" id="{9A70F468-4295-4D6F-B64D-DEA3FB1A2E72}"/>
              </a:ext>
            </a:extLst>
          </p:cNvPr>
          <p:cNvGraphicFramePr>
            <a:graphicFrameLocks noGrp="1"/>
          </p:cNvGraphicFramePr>
          <p:nvPr>
            <p:ph idx="1"/>
            <p:extLst>
              <p:ext uri="{D42A27DB-BD31-4B8C-83A1-F6EECF244321}">
                <p14:modId xmlns:p14="http://schemas.microsoft.com/office/powerpoint/2010/main" val="2900431848"/>
              </p:ext>
            </p:extLst>
          </p:nvPr>
        </p:nvGraphicFramePr>
        <p:xfrm>
          <a:off x="546100" y="2449513"/>
          <a:ext cx="11131550" cy="3270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6927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606972-D92F-404D-8DBA-1942D88E0EE4}"/>
              </a:ext>
            </a:extLst>
          </p:cNvPr>
          <p:cNvSpPr>
            <a:spLocks noGrp="1"/>
          </p:cNvSpPr>
          <p:nvPr>
            <p:ph type="title"/>
          </p:nvPr>
        </p:nvSpPr>
        <p:spPr>
          <a:xfrm>
            <a:off x="545592" y="908052"/>
            <a:ext cx="11131296" cy="929215"/>
          </a:xfrm>
        </p:spPr>
        <p:txBody>
          <a:bodyPr>
            <a:normAutofit/>
          </a:bodyPr>
          <a:lstStyle/>
          <a:p>
            <a:r>
              <a:rPr lang="fi-FI" b="1" dirty="0">
                <a:solidFill>
                  <a:schemeClr val="accent1"/>
                </a:solidFill>
              </a:rPr>
              <a:t>Erityisen tuen tarve (SHL 3 §)</a:t>
            </a:r>
          </a:p>
        </p:txBody>
      </p:sp>
      <p:sp>
        <p:nvSpPr>
          <p:cNvPr id="3" name="Sisällön paikkamerkki 2">
            <a:extLst>
              <a:ext uri="{FF2B5EF4-FFF2-40B4-BE49-F238E27FC236}">
                <a16:creationId xmlns:a16="http://schemas.microsoft.com/office/drawing/2014/main" id="{66260B4A-E77C-414C-96EE-ED37DE138B3F}"/>
              </a:ext>
            </a:extLst>
          </p:cNvPr>
          <p:cNvSpPr>
            <a:spLocks noGrp="1"/>
          </p:cNvSpPr>
          <p:nvPr>
            <p:ph idx="1"/>
          </p:nvPr>
        </p:nvSpPr>
        <p:spPr>
          <a:xfrm>
            <a:off x="665126" y="1930399"/>
            <a:ext cx="11131296" cy="4174068"/>
          </a:xfrm>
        </p:spPr>
        <p:txBody>
          <a:bodyPr>
            <a:normAutofit fontScale="55000" lnSpcReduction="20000"/>
          </a:bodyPr>
          <a:lstStyle/>
          <a:p>
            <a:pPr marL="0" indent="0">
              <a:buNone/>
            </a:pPr>
            <a:r>
              <a:rPr lang="fi-FI" sz="3600">
                <a:solidFill>
                  <a:srgbClr val="444444"/>
                </a:solidFill>
              </a:rPr>
              <a:t>                                                                                                                                                                                                                 E</a:t>
            </a:r>
            <a:r>
              <a:rPr lang="fi-FI" sz="3600" b="0">
                <a:solidFill>
                  <a:srgbClr val="444444"/>
                </a:solidFill>
                <a:effectLst/>
              </a:rPr>
              <a:t>rityistä tukea tarvitseva  henkilö ja asiakas = henkilö, jolla on erityisiä vaikeuksia hakea ja saada tarvitsemiaan sosiaali- ja terveyspalveluja kognitiivisen tai psyykkisen vamman tai sairauden, päihteiden ongelmakäytön, usean yhtäaikaisen tuen tarpeen tai muun vastaavan syyn vuoksi ja jonka tuen tarve ei liity korkeaan ikään siten kuin vanhuspalvelulain 3 §:ssä säädetään.</a:t>
            </a:r>
            <a:r>
              <a:rPr lang="fi-FI" sz="3600">
                <a:solidFill>
                  <a:srgbClr val="000000"/>
                </a:solidFill>
              </a:rPr>
              <a:t> </a:t>
            </a:r>
            <a:endParaRPr lang="fi-FI" sz="3600"/>
          </a:p>
          <a:p>
            <a:pPr marL="0" indent="0">
              <a:buNone/>
            </a:pPr>
            <a:endParaRPr lang="fi-FI" sz="3600"/>
          </a:p>
          <a:p>
            <a:pPr marL="0" indent="0">
              <a:buNone/>
            </a:pPr>
            <a:r>
              <a:rPr lang="fi-FI" sz="3600"/>
              <a:t>Erityistä tukea tarvitseva lapsi = lapsi,  jonka kasvuolosuhteet vaarantavat tai eivät turvaa lapsen terveyttä tai kehitystä tai joka itse käyttäytymisellään vaarantaa terveyttään tai kehitystään tai joka on erityisen tuen tarpeessa 3 kohdassa mainituista syistä.</a:t>
            </a:r>
          </a:p>
          <a:p>
            <a:pPr marL="0" indent="0">
              <a:buNone/>
            </a:pPr>
            <a:endParaRPr lang="fi-FI" sz="3600"/>
          </a:p>
          <a:p>
            <a:pPr marL="0" indent="0">
              <a:buNone/>
            </a:pPr>
            <a:r>
              <a:rPr lang="fi-FI" sz="3600"/>
              <a:t>Se, onko henkilö lain tarkoittamalla tavalla erityistä tukea tarvitseva henkilö, on harkittava ja ratkaistava aina tapauskohtaisesti kokonaisvaltaisen ammatillisen arvioinnin perusteella. </a:t>
            </a:r>
            <a:endParaRPr lang="fi-FI" sz="3600">
              <a:solidFill>
                <a:srgbClr val="191919"/>
              </a:solidFill>
            </a:endParaRPr>
          </a:p>
          <a:p>
            <a:pPr marL="0" indent="0">
              <a:buNone/>
            </a:pPr>
            <a:endParaRPr lang="fi-FI" sz="3600" b="0" i="0">
              <a:solidFill>
                <a:srgbClr val="191919"/>
              </a:solidFill>
              <a:effectLst/>
            </a:endParaRPr>
          </a:p>
          <a:p>
            <a:pPr marL="0" indent="0">
              <a:buNone/>
            </a:pPr>
            <a:r>
              <a:rPr lang="fi-FI" sz="3600" b="0" i="0">
                <a:solidFill>
                  <a:srgbClr val="191919"/>
                </a:solidFill>
                <a:effectLst/>
              </a:rPr>
              <a:t>Erityistä tukea tarvitsevan henkilön omatyöntekijän on oltava sosiaalityöntekijä. </a:t>
            </a:r>
            <a:endParaRPr lang="fi-FI" sz="3600"/>
          </a:p>
          <a:p>
            <a:pPr algn="l">
              <a:buFont typeface="+mj-lt"/>
              <a:buAutoNum type="arabicPeriod"/>
            </a:pPr>
            <a:endParaRPr lang="fi-FI" b="0" i="0">
              <a:solidFill>
                <a:srgbClr val="232323"/>
              </a:solidFill>
              <a:effectLst/>
              <a:latin typeface="Open Sans"/>
            </a:endParaRPr>
          </a:p>
          <a:p>
            <a:endParaRPr lang="fi-FI"/>
          </a:p>
          <a:p>
            <a:endParaRPr lang="fi-FI"/>
          </a:p>
        </p:txBody>
      </p:sp>
      <p:sp>
        <p:nvSpPr>
          <p:cNvPr id="4" name="Sisällön paikkamerkki 3">
            <a:extLst>
              <a:ext uri="{FF2B5EF4-FFF2-40B4-BE49-F238E27FC236}">
                <a16:creationId xmlns:a16="http://schemas.microsoft.com/office/drawing/2014/main" id="{03C63E8F-1F83-4386-85C0-90BB3EEC890B}"/>
              </a:ext>
            </a:extLst>
          </p:cNvPr>
          <p:cNvSpPr>
            <a:spLocks noGrp="1"/>
          </p:cNvSpPr>
          <p:nvPr>
            <p:ph sz="half" idx="4294967295"/>
          </p:nvPr>
        </p:nvSpPr>
        <p:spPr>
          <a:xfrm>
            <a:off x="6715125" y="2371725"/>
            <a:ext cx="5476875" cy="3443288"/>
          </a:xfrm>
        </p:spPr>
        <p:txBody>
          <a:bodyPr>
            <a:normAutofit/>
          </a:bodyPr>
          <a:lstStyle/>
          <a:p>
            <a:endParaRPr lang="fi-FI" sz="2400"/>
          </a:p>
          <a:p>
            <a:pPr marL="0" indent="0">
              <a:buNone/>
            </a:pPr>
            <a:r>
              <a:rPr lang="fi-FI"/>
              <a:t>                      </a:t>
            </a:r>
          </a:p>
          <a:p>
            <a:pPr marL="0" indent="0">
              <a:buNone/>
            </a:pPr>
            <a:r>
              <a:rPr lang="fi-FI"/>
              <a:t> </a:t>
            </a:r>
          </a:p>
        </p:txBody>
      </p:sp>
    </p:spTree>
    <p:extLst>
      <p:ext uri="{BB962C8B-B14F-4D97-AF65-F5344CB8AC3E}">
        <p14:creationId xmlns:p14="http://schemas.microsoft.com/office/powerpoint/2010/main" val="3215593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B97437-C4B4-4F6D-ACF5-72670114A1B8}"/>
              </a:ext>
            </a:extLst>
          </p:cNvPr>
          <p:cNvSpPr>
            <a:spLocks noGrp="1"/>
          </p:cNvSpPr>
          <p:nvPr>
            <p:ph type="title"/>
          </p:nvPr>
        </p:nvSpPr>
        <p:spPr/>
        <p:txBody>
          <a:bodyPr/>
          <a:lstStyle/>
          <a:p>
            <a:r>
              <a:rPr lang="fi-FI" b="1" dirty="0">
                <a:solidFill>
                  <a:schemeClr val="accent1"/>
                </a:solidFill>
              </a:rPr>
              <a:t>Erityisiä pätevyysvaatimuksia</a:t>
            </a:r>
          </a:p>
        </p:txBody>
      </p:sp>
      <p:sp>
        <p:nvSpPr>
          <p:cNvPr id="3" name="Sisällön paikkamerkki 2">
            <a:extLst>
              <a:ext uri="{FF2B5EF4-FFF2-40B4-BE49-F238E27FC236}">
                <a16:creationId xmlns:a16="http://schemas.microsoft.com/office/drawing/2014/main" id="{EBEA9298-792E-4764-88A3-AAFE446749B3}"/>
              </a:ext>
            </a:extLst>
          </p:cNvPr>
          <p:cNvSpPr>
            <a:spLocks noGrp="1"/>
          </p:cNvSpPr>
          <p:nvPr>
            <p:ph idx="1"/>
          </p:nvPr>
        </p:nvSpPr>
        <p:spPr/>
        <p:txBody>
          <a:bodyPr>
            <a:normAutofit fontScale="40000" lnSpcReduction="20000"/>
          </a:bodyPr>
          <a:lstStyle/>
          <a:p>
            <a:r>
              <a:rPr lang="fi-FI" sz="7200" dirty="0"/>
              <a:t>Sosiaalihuoltolakiin sekä sosiaalihuollon erityislakeihin kuten lastensuojelulakiin sekä oppilas- ja opiskelijahuoltolakiin </a:t>
            </a:r>
            <a:r>
              <a:rPr lang="fi-FI" sz="7200"/>
              <a:t>sisältyy myös tiettyjä </a:t>
            </a:r>
            <a:r>
              <a:rPr lang="fi-FI" sz="7200" dirty="0"/>
              <a:t>sosiaalihuollon tehtäviä koskevia pätevyysvaatimuksia. </a:t>
            </a:r>
          </a:p>
          <a:p>
            <a:pPr lvl="1"/>
            <a:r>
              <a:rPr lang="fi-FI" sz="6400" dirty="0"/>
              <a:t>Esim. lapsen asioista vastaava sosiaalityöntekijä, vastaava kuraattori.</a:t>
            </a:r>
          </a:p>
          <a:p>
            <a:pPr marL="457200" lvl="1" indent="0">
              <a:buNone/>
            </a:pPr>
            <a:endParaRPr lang="fi-FI" sz="7200" b="0" i="0" dirty="0">
              <a:effectLst/>
            </a:endParaRPr>
          </a:p>
          <a:p>
            <a:r>
              <a:rPr lang="fi-FI" sz="7200" b="0" i="0" dirty="0">
                <a:effectLst/>
              </a:rPr>
              <a:t>Sosiaalityön ammatillinen </a:t>
            </a:r>
            <a:r>
              <a:rPr lang="fi-FI" sz="7200" dirty="0"/>
              <a:t>johtaminen sekä yksilöiden, perheiden ja yhteisöjen sosiaalisen tuen ja palvelujen tarpeeseen vastaavan sosiaalityön asiakas- ja asiantuntijatyön sekä sen vaikutusten seuranta ja arviointi on sosiaalityöntekijän työtä (a</a:t>
            </a:r>
            <a:r>
              <a:rPr lang="fi-FI" sz="7200" b="0" i="0" dirty="0">
                <a:effectLst/>
              </a:rPr>
              <a:t>mmattihenkilölaki 9 §). </a:t>
            </a:r>
            <a:endParaRPr lang="fi-FI" sz="7200" dirty="0"/>
          </a:p>
          <a:p>
            <a:endParaRPr lang="fi-FI" dirty="0"/>
          </a:p>
        </p:txBody>
      </p:sp>
    </p:spTree>
    <p:extLst>
      <p:ext uri="{BB962C8B-B14F-4D97-AF65-F5344CB8AC3E}">
        <p14:creationId xmlns:p14="http://schemas.microsoft.com/office/powerpoint/2010/main" val="1109966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5B0D62CD-21E6-45BA-BE9F-EB62B8A8CDB2}"/>
              </a:ext>
            </a:extLst>
          </p:cNvPr>
          <p:cNvSpPr>
            <a:spLocks noGrp="1"/>
          </p:cNvSpPr>
          <p:nvPr>
            <p:ph type="title"/>
          </p:nvPr>
        </p:nvSpPr>
        <p:spPr/>
        <p:txBody>
          <a:bodyPr/>
          <a:lstStyle/>
          <a:p>
            <a:r>
              <a:rPr lang="fi-FI" b="1" dirty="0">
                <a:solidFill>
                  <a:schemeClr val="accent1"/>
                </a:solidFill>
              </a:rPr>
              <a:t>Johtaminen (</a:t>
            </a:r>
            <a:r>
              <a:rPr lang="fi-FI" sz="3600" b="1" dirty="0">
                <a:solidFill>
                  <a:schemeClr val="accent1"/>
                </a:solidFill>
              </a:rPr>
              <a:t>SHL 46 a §)</a:t>
            </a:r>
            <a:endParaRPr lang="fi-FI" b="1" dirty="0">
              <a:solidFill>
                <a:schemeClr val="accent1"/>
              </a:solidFill>
            </a:endParaRPr>
          </a:p>
        </p:txBody>
      </p:sp>
      <p:sp>
        <p:nvSpPr>
          <p:cNvPr id="6" name="Sisällön paikkamerkki 5">
            <a:extLst>
              <a:ext uri="{FF2B5EF4-FFF2-40B4-BE49-F238E27FC236}">
                <a16:creationId xmlns:a16="http://schemas.microsoft.com/office/drawing/2014/main" id="{B509F3C7-DC9F-4AA8-9932-FBFFB28998F6}"/>
              </a:ext>
            </a:extLst>
          </p:cNvPr>
          <p:cNvSpPr>
            <a:spLocks noGrp="1"/>
          </p:cNvSpPr>
          <p:nvPr>
            <p:ph idx="1"/>
          </p:nvPr>
        </p:nvSpPr>
        <p:spPr/>
        <p:txBody>
          <a:bodyPr>
            <a:normAutofit fontScale="92500" lnSpcReduction="10000"/>
          </a:bodyPr>
          <a:lstStyle/>
          <a:p>
            <a:r>
              <a:rPr lang="fi-FI" sz="2800"/>
              <a:t>Sosiaalihuollon tai sosiaali- ja terveydenhuollon pääasiassa hallinnollisissa johtotehtävissä voi toimia sosiaalityöntekijä tai henkilö, jolla on tehtävään soveltuva ylempi korkeakoulututkinto ja alan tuntemus sekä niiden lisäksi riittävä johtamistaito.</a:t>
            </a:r>
          </a:p>
          <a:p>
            <a:r>
              <a:rPr lang="fi-FI" sz="2800"/>
              <a:t>Sosiaalityön ammatillisesta johtamisesta säädetään sosiaalihuollon ammattihenkilöistä annetun lain 9 §:ssä.</a:t>
            </a:r>
          </a:p>
          <a:p>
            <a:r>
              <a:rPr lang="fi-FI" sz="2800"/>
              <a:t>Muissa asiakastyön ohjausta sisältävissä sosiaalihuollon johtotehtävissä voi toimia henkilö, jolla on tehtävään soveltuva korkeakoulututkinto, alan tuntemus sekä riittävä johtamistaito.</a:t>
            </a:r>
          </a:p>
          <a:p>
            <a:pPr marL="0" indent="0">
              <a:buNone/>
            </a:pPr>
            <a:endParaRPr lang="fi-FI"/>
          </a:p>
        </p:txBody>
      </p:sp>
    </p:spTree>
    <p:extLst>
      <p:ext uri="{BB962C8B-B14F-4D97-AF65-F5344CB8AC3E}">
        <p14:creationId xmlns:p14="http://schemas.microsoft.com/office/powerpoint/2010/main" val="715565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5BE7C6-7BE8-4972-86AB-262F75FD1265}"/>
              </a:ext>
            </a:extLst>
          </p:cNvPr>
          <p:cNvSpPr>
            <a:spLocks noGrp="1"/>
          </p:cNvSpPr>
          <p:nvPr>
            <p:ph type="title"/>
          </p:nvPr>
        </p:nvSpPr>
        <p:spPr/>
        <p:txBody>
          <a:bodyPr/>
          <a:lstStyle/>
          <a:p>
            <a:r>
              <a:rPr lang="fi-FI" b="1" dirty="0">
                <a:solidFill>
                  <a:schemeClr val="accent1"/>
                </a:solidFill>
              </a:rPr>
              <a:t>Pohdintakysymyksiä lainsäädännöstä</a:t>
            </a:r>
          </a:p>
        </p:txBody>
      </p:sp>
      <p:sp>
        <p:nvSpPr>
          <p:cNvPr id="5" name="Sisällön paikkamerkki 4">
            <a:extLst>
              <a:ext uri="{FF2B5EF4-FFF2-40B4-BE49-F238E27FC236}">
                <a16:creationId xmlns:a16="http://schemas.microsoft.com/office/drawing/2014/main" id="{02B85063-B305-4678-A183-9958D1D0ABA1}"/>
              </a:ext>
            </a:extLst>
          </p:cNvPr>
          <p:cNvSpPr>
            <a:spLocks noGrp="1"/>
          </p:cNvSpPr>
          <p:nvPr>
            <p:ph idx="1"/>
          </p:nvPr>
        </p:nvSpPr>
        <p:spPr/>
        <p:txBody>
          <a:bodyPr>
            <a:normAutofit/>
          </a:bodyPr>
          <a:lstStyle/>
          <a:p>
            <a:r>
              <a:rPr lang="fi-FI" dirty="0"/>
              <a:t>Miten hyvin tunnette toimintayksikkönne omavalvontasuunnitelman ja miten sitä yhteisössänne kehitetään?</a:t>
            </a:r>
          </a:p>
          <a:p>
            <a:r>
              <a:rPr lang="fi-FI" dirty="0"/>
              <a:t>Millaisia palveluprosessit ovat?</a:t>
            </a:r>
          </a:p>
          <a:p>
            <a:r>
              <a:rPr lang="fi-FI" dirty="0"/>
              <a:t>Ovatko päätöksenteon ja palvelutarpeen arvioinnin käytännöt selkeät ja lainsäädännön  mukaiset? </a:t>
            </a:r>
          </a:p>
          <a:p>
            <a:r>
              <a:rPr lang="fi-FI" dirty="0"/>
              <a:t>Miten erityisen tuen tarpeen arvioinnin käytännöt on varmistettu?</a:t>
            </a:r>
          </a:p>
          <a:p>
            <a:r>
              <a:rPr lang="fi-FI" dirty="0"/>
              <a:t>Miten sosiaalityön ammatillinen johtaminen toteutuu? </a:t>
            </a:r>
          </a:p>
        </p:txBody>
      </p:sp>
    </p:spTree>
    <p:extLst>
      <p:ext uri="{BB962C8B-B14F-4D97-AF65-F5344CB8AC3E}">
        <p14:creationId xmlns:p14="http://schemas.microsoft.com/office/powerpoint/2010/main" val="1136825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8E921053-52DC-4948-8AB7-41991D781589}"/>
              </a:ext>
            </a:extLst>
          </p:cNvPr>
          <p:cNvPicPr>
            <a:picLocks noChangeAspect="1"/>
          </p:cNvPicPr>
          <p:nvPr/>
        </p:nvPicPr>
        <p:blipFill>
          <a:blip r:embed="rId2"/>
          <a:stretch>
            <a:fillRect/>
          </a:stretch>
        </p:blipFill>
        <p:spPr>
          <a:xfrm>
            <a:off x="1295287" y="2285966"/>
            <a:ext cx="3810113" cy="2286068"/>
          </a:xfrm>
          <a:prstGeom prst="rect">
            <a:avLst/>
          </a:prstGeom>
        </p:spPr>
      </p:pic>
      <p:graphicFrame>
        <p:nvGraphicFramePr>
          <p:cNvPr id="7" name="Objekti 6">
            <a:extLst>
              <a:ext uri="{FF2B5EF4-FFF2-40B4-BE49-F238E27FC236}">
                <a16:creationId xmlns:a16="http://schemas.microsoft.com/office/drawing/2014/main" id="{E0A01D13-EC72-460B-A92E-6466CEEF6096}"/>
              </a:ext>
            </a:extLst>
          </p:cNvPr>
          <p:cNvGraphicFramePr>
            <a:graphicFrameLocks noChangeAspect="1"/>
          </p:cNvGraphicFramePr>
          <p:nvPr>
            <p:extLst>
              <p:ext uri="{D42A27DB-BD31-4B8C-83A1-F6EECF244321}">
                <p14:modId xmlns:p14="http://schemas.microsoft.com/office/powerpoint/2010/main" val="2057299874"/>
              </p:ext>
            </p:extLst>
          </p:nvPr>
        </p:nvGraphicFramePr>
        <p:xfrm>
          <a:off x="5825055" y="1155218"/>
          <a:ext cx="5753920" cy="4547563"/>
        </p:xfrm>
        <a:graphic>
          <a:graphicData uri="http://schemas.openxmlformats.org/presentationml/2006/ole">
            <mc:AlternateContent xmlns:mc="http://schemas.openxmlformats.org/markup-compatibility/2006">
              <mc:Choice xmlns:v="urn:schemas-microsoft-com:vml" Requires="v">
                <p:oleObj name="Acrobat Document" r:id="rId3" imgW="5346330" imgH="3778206" progId="AcroExch.Document.DC">
                  <p:embed/>
                </p:oleObj>
              </mc:Choice>
              <mc:Fallback>
                <p:oleObj name="Acrobat Document" r:id="rId3" imgW="5346330" imgH="3778206" progId="AcroExch.Document.DC">
                  <p:embed/>
                  <p:pic>
                    <p:nvPicPr>
                      <p:cNvPr id="7" name="Objekti 6">
                        <a:extLst>
                          <a:ext uri="{FF2B5EF4-FFF2-40B4-BE49-F238E27FC236}">
                            <a16:creationId xmlns:a16="http://schemas.microsoft.com/office/drawing/2014/main" id="{E0A01D13-EC72-460B-A92E-6466CEEF6096}"/>
                          </a:ext>
                        </a:extLst>
                      </p:cNvPr>
                      <p:cNvPicPr/>
                      <p:nvPr/>
                    </p:nvPicPr>
                    <p:blipFill>
                      <a:blip r:embed="rId4"/>
                      <a:stretch>
                        <a:fillRect/>
                      </a:stretch>
                    </p:blipFill>
                    <p:spPr>
                      <a:xfrm>
                        <a:off x="5825055" y="1155218"/>
                        <a:ext cx="5753920" cy="4547563"/>
                      </a:xfrm>
                      <a:prstGeom prst="rect">
                        <a:avLst/>
                      </a:prstGeom>
                    </p:spPr>
                  </p:pic>
                </p:oleObj>
              </mc:Fallback>
            </mc:AlternateContent>
          </a:graphicData>
        </a:graphic>
      </p:graphicFrame>
    </p:spTree>
    <p:extLst>
      <p:ext uri="{BB962C8B-B14F-4D97-AF65-F5344CB8AC3E}">
        <p14:creationId xmlns:p14="http://schemas.microsoft.com/office/powerpoint/2010/main" val="3957101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AA1E2E-0945-43CB-860F-FEA0A9A371C2}"/>
              </a:ext>
            </a:extLst>
          </p:cNvPr>
          <p:cNvSpPr>
            <a:spLocks noGrp="1"/>
          </p:cNvSpPr>
          <p:nvPr>
            <p:ph type="title"/>
          </p:nvPr>
        </p:nvSpPr>
        <p:spPr/>
        <p:txBody>
          <a:bodyPr/>
          <a:lstStyle/>
          <a:p>
            <a:r>
              <a:rPr lang="fi-FI" b="1" dirty="0">
                <a:solidFill>
                  <a:schemeClr val="accent3"/>
                </a:solidFill>
              </a:rPr>
              <a:t>Toimivan työnjaon edellytykset ja hyödyt</a:t>
            </a:r>
          </a:p>
        </p:txBody>
      </p:sp>
      <p:graphicFrame>
        <p:nvGraphicFramePr>
          <p:cNvPr id="9" name="Sisällön paikkamerkki 8">
            <a:extLst>
              <a:ext uri="{FF2B5EF4-FFF2-40B4-BE49-F238E27FC236}">
                <a16:creationId xmlns:a16="http://schemas.microsoft.com/office/drawing/2014/main" id="{B94E58B3-B685-4639-BD54-84D631B25BA4}"/>
              </a:ext>
            </a:extLst>
          </p:cNvPr>
          <p:cNvGraphicFramePr>
            <a:graphicFrameLocks noGrp="1"/>
          </p:cNvGraphicFramePr>
          <p:nvPr>
            <p:ph idx="1"/>
            <p:extLst>
              <p:ext uri="{D42A27DB-BD31-4B8C-83A1-F6EECF244321}">
                <p14:modId xmlns:p14="http://schemas.microsoft.com/office/powerpoint/2010/main" val="2814230242"/>
              </p:ext>
            </p:extLst>
          </p:nvPr>
        </p:nvGraphicFramePr>
        <p:xfrm>
          <a:off x="546100" y="2449513"/>
          <a:ext cx="11131550" cy="3270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9003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EE16AA-8FC0-4333-94CF-168D58A9E85F}"/>
              </a:ext>
            </a:extLst>
          </p:cNvPr>
          <p:cNvSpPr>
            <a:spLocks noGrp="1"/>
          </p:cNvSpPr>
          <p:nvPr>
            <p:ph type="title"/>
          </p:nvPr>
        </p:nvSpPr>
        <p:spPr>
          <a:xfrm>
            <a:off x="360657" y="252216"/>
            <a:ext cx="11131296" cy="1607406"/>
          </a:xfrm>
        </p:spPr>
        <p:txBody>
          <a:bodyPr/>
          <a:lstStyle/>
          <a:p>
            <a:r>
              <a:rPr lang="fi-FI" b="1" dirty="0">
                <a:solidFill>
                  <a:schemeClr val="accent3"/>
                </a:solidFill>
              </a:rPr>
              <a:t>Työnjako tukee työuria</a:t>
            </a:r>
          </a:p>
        </p:txBody>
      </p:sp>
      <p:sp>
        <p:nvSpPr>
          <p:cNvPr id="3" name="Sisällön paikkamerkki 2">
            <a:extLst>
              <a:ext uri="{FF2B5EF4-FFF2-40B4-BE49-F238E27FC236}">
                <a16:creationId xmlns:a16="http://schemas.microsoft.com/office/drawing/2014/main" id="{44231B54-DE32-455B-8EFC-529B23F5FC5B}"/>
              </a:ext>
            </a:extLst>
          </p:cNvPr>
          <p:cNvSpPr>
            <a:spLocks noGrp="1"/>
          </p:cNvSpPr>
          <p:nvPr>
            <p:ph idx="1"/>
          </p:nvPr>
        </p:nvSpPr>
        <p:spPr/>
        <p:txBody>
          <a:bodyPr>
            <a:normAutofit/>
          </a:bodyPr>
          <a:lstStyle/>
          <a:p>
            <a:r>
              <a:rPr lang="fi-FI" sz="2800" dirty="0"/>
              <a:t>Toimiva työnjako tukee osaltaan                                                                             myös työn, perhe-elämän ja vapaa-ajan                                           yhteensovittamista, mikä heijastuu                                                      työtyytyväisyyteen ja työtehoon.</a:t>
            </a:r>
          </a:p>
          <a:p>
            <a:r>
              <a:rPr lang="fi-FI" sz="2800" dirty="0"/>
              <a:t>Toimiva työnjako tukee myös                                                                       arvosidonnaista urakehitystä. </a:t>
            </a:r>
          </a:p>
          <a:p>
            <a:pPr marL="0" indent="0">
              <a:buNone/>
            </a:pPr>
            <a:r>
              <a:rPr lang="fi-FI" sz="2400" dirty="0"/>
              <a:t>(Rauma, Jenni: </a:t>
            </a:r>
            <a:r>
              <a:rPr lang="fi-FI" sz="2400" dirty="0">
                <a:hlinkClick r:id="rId2"/>
              </a:rPr>
              <a:t>Sosiaalialan ammattilaisten työurat 2019</a:t>
            </a:r>
            <a:r>
              <a:rPr lang="fi-FI" sz="2400" dirty="0"/>
              <a:t>)</a:t>
            </a:r>
          </a:p>
          <a:p>
            <a:pPr marL="0" indent="0">
              <a:buNone/>
            </a:pPr>
            <a:endParaRPr lang="fi-FI" sz="2800" dirty="0"/>
          </a:p>
          <a:p>
            <a:endParaRPr lang="fi-FI" dirty="0"/>
          </a:p>
        </p:txBody>
      </p:sp>
      <p:graphicFrame>
        <p:nvGraphicFramePr>
          <p:cNvPr id="4" name="Objekti 3">
            <a:extLst>
              <a:ext uri="{FF2B5EF4-FFF2-40B4-BE49-F238E27FC236}">
                <a16:creationId xmlns:a16="http://schemas.microsoft.com/office/drawing/2014/main" id="{A85F3A0C-5D55-4819-8294-F37257A7E651}"/>
              </a:ext>
            </a:extLst>
          </p:cNvPr>
          <p:cNvGraphicFramePr>
            <a:graphicFrameLocks noChangeAspect="1"/>
          </p:cNvGraphicFramePr>
          <p:nvPr>
            <p:extLst>
              <p:ext uri="{D42A27DB-BD31-4B8C-83A1-F6EECF244321}">
                <p14:modId xmlns:p14="http://schemas.microsoft.com/office/powerpoint/2010/main" val="2188646461"/>
              </p:ext>
            </p:extLst>
          </p:nvPr>
        </p:nvGraphicFramePr>
        <p:xfrm>
          <a:off x="7530565" y="1259084"/>
          <a:ext cx="3778250" cy="5346700"/>
        </p:xfrm>
        <a:graphic>
          <a:graphicData uri="http://schemas.openxmlformats.org/presentationml/2006/ole">
            <mc:AlternateContent xmlns:mc="http://schemas.openxmlformats.org/markup-compatibility/2006">
              <mc:Choice xmlns:v="urn:schemas-microsoft-com:vml" Requires="v">
                <p:oleObj name="Acrobat Document" r:id="rId3" imgW="3777942" imgH="5346481" progId="AcroExch.Document.DC">
                  <p:embed/>
                </p:oleObj>
              </mc:Choice>
              <mc:Fallback>
                <p:oleObj name="Acrobat Document" r:id="rId3" imgW="3777942" imgH="5346481" progId="AcroExch.Document.DC">
                  <p:embed/>
                  <p:pic>
                    <p:nvPicPr>
                      <p:cNvPr id="4" name="Objekti 3">
                        <a:extLst>
                          <a:ext uri="{FF2B5EF4-FFF2-40B4-BE49-F238E27FC236}">
                            <a16:creationId xmlns:a16="http://schemas.microsoft.com/office/drawing/2014/main" id="{A85F3A0C-5D55-4819-8294-F37257A7E651}"/>
                          </a:ext>
                        </a:extLst>
                      </p:cNvPr>
                      <p:cNvPicPr/>
                      <p:nvPr/>
                    </p:nvPicPr>
                    <p:blipFill>
                      <a:blip r:embed="rId4"/>
                      <a:stretch>
                        <a:fillRect/>
                      </a:stretch>
                    </p:blipFill>
                    <p:spPr>
                      <a:xfrm>
                        <a:off x="7530565" y="1259084"/>
                        <a:ext cx="3778250" cy="5346700"/>
                      </a:xfrm>
                      <a:prstGeom prst="rect">
                        <a:avLst/>
                      </a:prstGeom>
                    </p:spPr>
                  </p:pic>
                </p:oleObj>
              </mc:Fallback>
            </mc:AlternateContent>
          </a:graphicData>
        </a:graphic>
      </p:graphicFrame>
    </p:spTree>
    <p:extLst>
      <p:ext uri="{BB962C8B-B14F-4D97-AF65-F5344CB8AC3E}">
        <p14:creationId xmlns:p14="http://schemas.microsoft.com/office/powerpoint/2010/main" val="1525391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CD395F87-AE9F-40CF-8EF6-BB77BA577376}"/>
              </a:ext>
            </a:extLst>
          </p:cNvPr>
          <p:cNvSpPr>
            <a:spLocks noGrp="1"/>
          </p:cNvSpPr>
          <p:nvPr>
            <p:ph type="title"/>
          </p:nvPr>
        </p:nvSpPr>
        <p:spPr/>
        <p:txBody>
          <a:bodyPr/>
          <a:lstStyle/>
          <a:p>
            <a:r>
              <a:rPr lang="fi-FI" b="1" dirty="0">
                <a:solidFill>
                  <a:schemeClr val="accent3"/>
                </a:solidFill>
              </a:rPr>
              <a:t>Pohdintakysymyksiä </a:t>
            </a:r>
          </a:p>
        </p:txBody>
      </p:sp>
      <p:sp>
        <p:nvSpPr>
          <p:cNvPr id="5" name="Sisällön paikkamerkki 4">
            <a:extLst>
              <a:ext uri="{FF2B5EF4-FFF2-40B4-BE49-F238E27FC236}">
                <a16:creationId xmlns:a16="http://schemas.microsoft.com/office/drawing/2014/main" id="{372F2FC1-BAD8-4E25-AA7E-E218068D9E9D}"/>
              </a:ext>
            </a:extLst>
          </p:cNvPr>
          <p:cNvSpPr>
            <a:spLocks noGrp="1"/>
          </p:cNvSpPr>
          <p:nvPr>
            <p:ph idx="1"/>
          </p:nvPr>
        </p:nvSpPr>
        <p:spPr/>
        <p:txBody>
          <a:bodyPr/>
          <a:lstStyle/>
          <a:p>
            <a:r>
              <a:rPr lang="fi-FI"/>
              <a:t>Millainen ja miten toteutettu työnjako tukisi työhyvinvointia? </a:t>
            </a:r>
            <a:endParaRPr lang="fi-FI">
              <a:solidFill>
                <a:schemeClr val="accent3"/>
              </a:solidFill>
            </a:endParaRPr>
          </a:p>
          <a:p>
            <a:r>
              <a:rPr lang="fi-FI"/>
              <a:t>Miten työnjaossa voitaisiin ottaa huomioon työn ja vapaa-ajan yhteensovittamista?</a:t>
            </a:r>
          </a:p>
          <a:p>
            <a:r>
              <a:rPr lang="fi-FI"/>
              <a:t>Miten työnjaon kehittämisellä voitaisiin tukea erilaista työurilla etenemistä?</a:t>
            </a:r>
          </a:p>
          <a:p>
            <a:endParaRPr lang="fi-FI"/>
          </a:p>
        </p:txBody>
      </p:sp>
    </p:spTree>
    <p:extLst>
      <p:ext uri="{BB962C8B-B14F-4D97-AF65-F5344CB8AC3E}">
        <p14:creationId xmlns:p14="http://schemas.microsoft.com/office/powerpoint/2010/main" val="3964915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4633E3-6F19-4AA0-996C-92A39080BE25}"/>
              </a:ext>
            </a:extLst>
          </p:cNvPr>
          <p:cNvSpPr>
            <a:spLocks noGrp="1"/>
          </p:cNvSpPr>
          <p:nvPr>
            <p:ph type="title"/>
          </p:nvPr>
        </p:nvSpPr>
        <p:spPr/>
        <p:txBody>
          <a:bodyPr/>
          <a:lstStyle/>
          <a:p>
            <a:r>
              <a:rPr lang="fi-FI" b="1" dirty="0"/>
              <a:t>Talentian materiaalit työnjakoon</a:t>
            </a:r>
          </a:p>
        </p:txBody>
      </p:sp>
      <p:sp>
        <p:nvSpPr>
          <p:cNvPr id="6" name="Sisällön paikkamerkki 5">
            <a:extLst>
              <a:ext uri="{FF2B5EF4-FFF2-40B4-BE49-F238E27FC236}">
                <a16:creationId xmlns:a16="http://schemas.microsoft.com/office/drawing/2014/main" id="{53641385-734B-4AA6-8D50-F01BA248ECA0}"/>
              </a:ext>
            </a:extLst>
          </p:cNvPr>
          <p:cNvSpPr>
            <a:spLocks noGrp="1"/>
          </p:cNvSpPr>
          <p:nvPr>
            <p:ph idx="1"/>
          </p:nvPr>
        </p:nvSpPr>
        <p:spPr/>
        <p:txBody>
          <a:bodyPr>
            <a:normAutofit/>
          </a:bodyPr>
          <a:lstStyle/>
          <a:p>
            <a:pPr marL="0" indent="0">
              <a:buNone/>
            </a:pPr>
            <a:endParaRPr lang="fi-FI" sz="2800">
              <a:solidFill>
                <a:schemeClr val="tx2"/>
              </a:solidFill>
              <a:hlinkClick r:id="rId2">
                <a:extLst>
                  <a:ext uri="{A12FA001-AC4F-418D-AE19-62706E023703}">
                    <ahyp:hlinkClr xmlns:ahyp="http://schemas.microsoft.com/office/drawing/2018/hyperlinkcolor" val="tx"/>
                  </a:ext>
                </a:extLst>
              </a:hlinkClick>
            </a:endParaRPr>
          </a:p>
          <a:p>
            <a:pPr marL="0" indent="0">
              <a:buNone/>
            </a:pPr>
            <a:r>
              <a:rPr lang="fi-FI" sz="2800">
                <a:solidFill>
                  <a:schemeClr val="accent1">
                    <a:lumMod val="75000"/>
                  </a:schemeClr>
                </a:solidFill>
                <a:hlinkClick r:id="rId2">
                  <a:extLst>
                    <a:ext uri="{A12FA001-AC4F-418D-AE19-62706E023703}">
                      <ahyp:hlinkClr xmlns:ahyp="http://schemas.microsoft.com/office/drawing/2018/hyperlinkcolor" val="tx"/>
                    </a:ext>
                  </a:extLst>
                </a:hlinkClick>
              </a:rPr>
              <a:t>Tietoa ja näkökulmia työnjaon laatimiseen </a:t>
            </a:r>
            <a:endParaRPr lang="fi-FI" sz="2800">
              <a:solidFill>
                <a:schemeClr val="accent1">
                  <a:lumMod val="75000"/>
                </a:schemeClr>
              </a:solidFill>
            </a:endParaRPr>
          </a:p>
          <a:p>
            <a:endParaRPr lang="fi-FI" sz="2800">
              <a:solidFill>
                <a:schemeClr val="accent1">
                  <a:lumMod val="75000"/>
                </a:schemeClr>
              </a:solidFill>
              <a:hlinkClick r:id="rId3">
                <a:extLst>
                  <a:ext uri="{A12FA001-AC4F-418D-AE19-62706E023703}">
                    <ahyp:hlinkClr xmlns:ahyp="http://schemas.microsoft.com/office/drawing/2018/hyperlinkcolor" val="tx"/>
                  </a:ext>
                </a:extLst>
              </a:hlinkClick>
            </a:endParaRPr>
          </a:p>
          <a:p>
            <a:pPr marL="0" indent="0">
              <a:buNone/>
            </a:pPr>
            <a:r>
              <a:rPr lang="fi-FI" sz="2800">
                <a:solidFill>
                  <a:schemeClr val="accent1">
                    <a:lumMod val="75000"/>
                  </a:schemeClr>
                </a:solidFill>
                <a:hlinkClick r:id="rId3">
                  <a:extLst>
                    <a:ext uri="{A12FA001-AC4F-418D-AE19-62706E023703}">
                      <ahyp:hlinkClr xmlns:ahyp="http://schemas.microsoft.com/office/drawing/2018/hyperlinkcolor" val="tx"/>
                    </a:ext>
                  </a:extLst>
                </a:hlinkClick>
              </a:rPr>
              <a:t>Talentian työnjaon polku</a:t>
            </a:r>
            <a:endParaRPr lang="fi-FI" sz="2400">
              <a:solidFill>
                <a:schemeClr val="accent1">
                  <a:lumMod val="75000"/>
                </a:schemeClr>
              </a:solidFill>
            </a:endParaRPr>
          </a:p>
          <a:p>
            <a:endParaRPr lang="fi-FI" sz="2800">
              <a:solidFill>
                <a:schemeClr val="accent1">
                  <a:lumMod val="75000"/>
                </a:schemeClr>
              </a:solidFill>
              <a:hlinkClick r:id="rId4">
                <a:extLst>
                  <a:ext uri="{A12FA001-AC4F-418D-AE19-62706E023703}">
                    <ahyp:hlinkClr xmlns:ahyp="http://schemas.microsoft.com/office/drawing/2018/hyperlinkcolor" val="tx"/>
                  </a:ext>
                </a:extLst>
              </a:hlinkClick>
            </a:endParaRPr>
          </a:p>
          <a:p>
            <a:pPr marL="0" indent="0">
              <a:buNone/>
            </a:pPr>
            <a:r>
              <a:rPr lang="fi-FI" sz="2800">
                <a:solidFill>
                  <a:schemeClr val="accent1">
                    <a:lumMod val="75000"/>
                  </a:schemeClr>
                </a:solidFill>
                <a:hlinkClick r:id="rId4">
                  <a:extLst>
                    <a:ext uri="{A12FA001-AC4F-418D-AE19-62706E023703}">
                      <ahyp:hlinkClr xmlns:ahyp="http://schemas.microsoft.com/office/drawing/2018/hyperlinkcolor" val="tx"/>
                    </a:ext>
                  </a:extLst>
                </a:hlinkClick>
              </a:rPr>
              <a:t>Talentian malli työnjaon laatimiseksi</a:t>
            </a:r>
            <a:endParaRPr lang="fi-FI" sz="2800">
              <a:solidFill>
                <a:schemeClr val="accent1">
                  <a:lumMod val="75000"/>
                </a:schemeClr>
              </a:solidFill>
            </a:endParaRPr>
          </a:p>
          <a:p>
            <a:pPr marL="0" indent="0">
              <a:buNone/>
            </a:pPr>
            <a:endParaRPr lang="fi-FI" sz="2800">
              <a:solidFill>
                <a:schemeClr val="tx2"/>
              </a:solidFill>
            </a:endParaRPr>
          </a:p>
        </p:txBody>
      </p:sp>
      <p:graphicFrame>
        <p:nvGraphicFramePr>
          <p:cNvPr id="3" name="Objekti 2">
            <a:extLst>
              <a:ext uri="{FF2B5EF4-FFF2-40B4-BE49-F238E27FC236}">
                <a16:creationId xmlns:a16="http://schemas.microsoft.com/office/drawing/2014/main" id="{C057E519-27F1-44E3-B370-725645C4DA45}"/>
              </a:ext>
            </a:extLst>
          </p:cNvPr>
          <p:cNvGraphicFramePr>
            <a:graphicFrameLocks noChangeAspect="1"/>
          </p:cNvGraphicFramePr>
          <p:nvPr>
            <p:extLst>
              <p:ext uri="{D42A27DB-BD31-4B8C-83A1-F6EECF244321}">
                <p14:modId xmlns:p14="http://schemas.microsoft.com/office/powerpoint/2010/main" val="566940300"/>
              </p:ext>
            </p:extLst>
          </p:nvPr>
        </p:nvGraphicFramePr>
        <p:xfrm>
          <a:off x="7170968" y="719191"/>
          <a:ext cx="4475439" cy="5455578"/>
        </p:xfrm>
        <a:graphic>
          <a:graphicData uri="http://schemas.openxmlformats.org/presentationml/2006/ole">
            <mc:AlternateContent xmlns:mc="http://schemas.openxmlformats.org/markup-compatibility/2006">
              <mc:Choice xmlns:v="urn:schemas-microsoft-com:vml" Requires="v">
                <p:oleObj name="Acrobat Document" r:id="rId5" imgW="3777942" imgH="5346481" progId="AcroExch.Document.DC">
                  <p:embed/>
                </p:oleObj>
              </mc:Choice>
              <mc:Fallback>
                <p:oleObj name="Acrobat Document" r:id="rId5" imgW="3777942" imgH="5346481" progId="AcroExch.Document.DC">
                  <p:embed/>
                  <p:pic>
                    <p:nvPicPr>
                      <p:cNvPr id="3" name="Objekti 2">
                        <a:extLst>
                          <a:ext uri="{FF2B5EF4-FFF2-40B4-BE49-F238E27FC236}">
                            <a16:creationId xmlns:a16="http://schemas.microsoft.com/office/drawing/2014/main" id="{C057E519-27F1-44E3-B370-725645C4DA45}"/>
                          </a:ext>
                        </a:extLst>
                      </p:cNvPr>
                      <p:cNvPicPr/>
                      <p:nvPr/>
                    </p:nvPicPr>
                    <p:blipFill>
                      <a:blip r:embed="rId6"/>
                      <a:stretch>
                        <a:fillRect/>
                      </a:stretch>
                    </p:blipFill>
                    <p:spPr>
                      <a:xfrm>
                        <a:off x="7170968" y="719191"/>
                        <a:ext cx="4475439" cy="5455578"/>
                      </a:xfrm>
                      <a:prstGeom prst="rect">
                        <a:avLst/>
                      </a:prstGeom>
                    </p:spPr>
                  </p:pic>
                </p:oleObj>
              </mc:Fallback>
            </mc:AlternateContent>
          </a:graphicData>
        </a:graphic>
      </p:graphicFrame>
    </p:spTree>
    <p:extLst>
      <p:ext uri="{BB962C8B-B14F-4D97-AF65-F5344CB8AC3E}">
        <p14:creationId xmlns:p14="http://schemas.microsoft.com/office/powerpoint/2010/main" val="2402342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4">
            <a:extLst>
              <a:ext uri="{FF2B5EF4-FFF2-40B4-BE49-F238E27FC236}">
                <a16:creationId xmlns:a16="http://schemas.microsoft.com/office/drawing/2014/main" id="{4CD15653-084C-46B9-8266-6AB7BC5C5C9F}"/>
              </a:ext>
            </a:extLst>
          </p:cNvPr>
          <p:cNvPicPr>
            <a:picLocks noGrp="1" noChangeAspect="1"/>
          </p:cNvPicPr>
          <p:nvPr>
            <p:ph idx="1"/>
          </p:nvPr>
        </p:nvPicPr>
        <p:blipFill>
          <a:blip r:embed="rId2"/>
          <a:stretch>
            <a:fillRect/>
          </a:stretch>
        </p:blipFill>
        <p:spPr>
          <a:xfrm>
            <a:off x="1268724" y="2273962"/>
            <a:ext cx="3850124" cy="2310075"/>
          </a:xfrm>
        </p:spPr>
      </p:pic>
    </p:spTree>
    <p:extLst>
      <p:ext uri="{BB962C8B-B14F-4D97-AF65-F5344CB8AC3E}">
        <p14:creationId xmlns:p14="http://schemas.microsoft.com/office/powerpoint/2010/main" val="97810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A3AB54-9623-384F-BEBE-2308D70E756C}"/>
              </a:ext>
            </a:extLst>
          </p:cNvPr>
          <p:cNvSpPr>
            <a:spLocks noGrp="1"/>
          </p:cNvSpPr>
          <p:nvPr>
            <p:ph type="title"/>
          </p:nvPr>
        </p:nvSpPr>
        <p:spPr>
          <a:xfrm>
            <a:off x="545592" y="908053"/>
            <a:ext cx="11131296" cy="910474"/>
          </a:xfrm>
        </p:spPr>
        <p:txBody>
          <a:bodyPr>
            <a:normAutofit fontScale="90000"/>
          </a:bodyPr>
          <a:lstStyle/>
          <a:p>
            <a:br>
              <a:rPr lang="fi-FI" dirty="0"/>
            </a:br>
            <a:r>
              <a:rPr lang="fi-FI" b="1" dirty="0">
                <a:solidFill>
                  <a:schemeClr val="accent4"/>
                </a:solidFill>
              </a:rPr>
              <a:t>Osaamisen elementtejä </a:t>
            </a:r>
          </a:p>
        </p:txBody>
      </p:sp>
      <p:sp>
        <p:nvSpPr>
          <p:cNvPr id="3" name="Sisällön paikkamerkki 2">
            <a:extLst>
              <a:ext uri="{FF2B5EF4-FFF2-40B4-BE49-F238E27FC236}">
                <a16:creationId xmlns:a16="http://schemas.microsoft.com/office/drawing/2014/main" id="{132F5861-8D42-D648-908C-61C42971F268}"/>
              </a:ext>
            </a:extLst>
          </p:cNvPr>
          <p:cNvSpPr>
            <a:spLocks noGrp="1"/>
          </p:cNvSpPr>
          <p:nvPr>
            <p:ph idx="1"/>
          </p:nvPr>
        </p:nvSpPr>
        <p:spPr>
          <a:xfrm>
            <a:off x="545592" y="2024009"/>
            <a:ext cx="11131296" cy="4387065"/>
          </a:xfrm>
        </p:spPr>
        <p:txBody>
          <a:bodyPr vert="horz" lIns="91440" tIns="45720" rIns="91440" bIns="45720" rtlCol="0" anchor="t">
            <a:normAutofit fontScale="25000" lnSpcReduction="20000"/>
          </a:bodyPr>
          <a:lstStyle/>
          <a:p>
            <a:pPr marL="0" indent="0">
              <a:buNone/>
            </a:pPr>
            <a:r>
              <a:rPr lang="fi-FI" sz="8000" b="1" dirty="0">
                <a:solidFill>
                  <a:srgbClr val="232323"/>
                </a:solidFill>
              </a:rPr>
              <a:t>Sosiaalihuollon ammattihenkilölaki (817/2015)</a:t>
            </a:r>
            <a:r>
              <a:rPr lang="fi-FI" sz="8000" dirty="0">
                <a:solidFill>
                  <a:srgbClr val="232323"/>
                </a:solidFill>
              </a:rPr>
              <a:t> </a:t>
            </a:r>
          </a:p>
          <a:p>
            <a:pPr marL="0" indent="0">
              <a:buNone/>
            </a:pPr>
            <a:r>
              <a:rPr lang="fi-FI" sz="8000" dirty="0">
                <a:solidFill>
                  <a:srgbClr val="232323"/>
                </a:solidFill>
              </a:rPr>
              <a:t>määrittelee  ammatinharjoittamisoikeuden tuovat tutkinnot, </a:t>
            </a:r>
          </a:p>
          <a:p>
            <a:pPr marL="0" indent="0">
              <a:buNone/>
            </a:pPr>
            <a:r>
              <a:rPr lang="fi-FI" sz="8000" dirty="0">
                <a:solidFill>
                  <a:srgbClr val="232323"/>
                </a:solidFill>
              </a:rPr>
              <a:t>joilla on oikeus harjoittaa laillistettuina ammattihenkilöinä </a:t>
            </a:r>
          </a:p>
          <a:p>
            <a:r>
              <a:rPr lang="fi-FI" sz="8000" dirty="0">
                <a:solidFill>
                  <a:srgbClr val="232323"/>
                </a:solidFill>
              </a:rPr>
              <a:t>sosiaalityöntekijän, </a:t>
            </a:r>
          </a:p>
          <a:p>
            <a:r>
              <a:rPr lang="fi-FI" sz="8000" dirty="0">
                <a:solidFill>
                  <a:srgbClr val="232323"/>
                </a:solidFill>
              </a:rPr>
              <a:t>sosionomin, </a:t>
            </a:r>
          </a:p>
          <a:p>
            <a:r>
              <a:rPr lang="fi-FI" sz="8000" dirty="0">
                <a:solidFill>
                  <a:srgbClr val="232323"/>
                </a:solidFill>
              </a:rPr>
              <a:t>geronomin ja </a:t>
            </a:r>
          </a:p>
          <a:p>
            <a:r>
              <a:rPr lang="fi-FI" sz="8000" dirty="0">
                <a:solidFill>
                  <a:srgbClr val="232323"/>
                </a:solidFill>
              </a:rPr>
              <a:t>kuntoutuksen ohjaajan ammatteja</a:t>
            </a:r>
          </a:p>
          <a:p>
            <a:pPr marL="0" indent="0">
              <a:buNone/>
            </a:pPr>
            <a:endParaRPr lang="fi-FI" sz="8000" dirty="0"/>
          </a:p>
          <a:p>
            <a:pPr marL="0" indent="0">
              <a:buNone/>
            </a:pPr>
            <a:r>
              <a:rPr lang="fi-FI" sz="8000" b="1" dirty="0"/>
              <a:t>Muut tutkinnot, koulutukset ja osaaminen</a:t>
            </a:r>
            <a:endParaRPr lang="fi-FI" sz="8000" dirty="0"/>
          </a:p>
          <a:p>
            <a:pPr lvl="1"/>
            <a:r>
              <a:rPr lang="fi-FI" sz="8000" dirty="0"/>
              <a:t>YAMK ja erikoistumiskoulutukset </a:t>
            </a:r>
          </a:p>
          <a:p>
            <a:pPr lvl="1"/>
            <a:r>
              <a:rPr lang="fi-FI" sz="8000" dirty="0"/>
              <a:t>lisä-, täydennys- ja jatkokoulutukset</a:t>
            </a:r>
          </a:p>
          <a:p>
            <a:pPr lvl="1"/>
            <a:r>
              <a:rPr lang="fi-FI" sz="8000" dirty="0"/>
              <a:t>työssä hankittu osaaminen </a:t>
            </a:r>
          </a:p>
          <a:p>
            <a:pPr lvl="1"/>
            <a:endParaRPr lang="fi-FI" sz="4400" dirty="0"/>
          </a:p>
          <a:p>
            <a:pPr marL="0" indent="0">
              <a:buNone/>
            </a:pPr>
            <a:endParaRPr lang="fi-FI" dirty="0"/>
          </a:p>
          <a:p>
            <a:endParaRPr lang="fi-FI" dirty="0"/>
          </a:p>
        </p:txBody>
      </p:sp>
      <p:pic>
        <p:nvPicPr>
          <p:cNvPr id="9" name="Kuva 8">
            <a:extLst>
              <a:ext uri="{FF2B5EF4-FFF2-40B4-BE49-F238E27FC236}">
                <a16:creationId xmlns:a16="http://schemas.microsoft.com/office/drawing/2014/main" id="{EF0FD1C5-0533-4502-8FD3-976DE68E8B51}"/>
              </a:ext>
            </a:extLst>
          </p:cNvPr>
          <p:cNvPicPr>
            <a:picLocks noChangeAspect="1"/>
          </p:cNvPicPr>
          <p:nvPr/>
        </p:nvPicPr>
        <p:blipFill>
          <a:blip r:embed="rId3"/>
          <a:stretch>
            <a:fillRect/>
          </a:stretch>
        </p:blipFill>
        <p:spPr>
          <a:xfrm>
            <a:off x="7421746" y="2024009"/>
            <a:ext cx="4457183" cy="4098077"/>
          </a:xfrm>
          <a:prstGeom prst="rect">
            <a:avLst/>
          </a:prstGeom>
        </p:spPr>
      </p:pic>
    </p:spTree>
    <p:extLst>
      <p:ext uri="{BB962C8B-B14F-4D97-AF65-F5344CB8AC3E}">
        <p14:creationId xmlns:p14="http://schemas.microsoft.com/office/powerpoint/2010/main" val="3760047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8AF98786-E998-4F0B-B4F3-66375E26A91D}"/>
              </a:ext>
            </a:extLst>
          </p:cNvPr>
          <p:cNvSpPr>
            <a:spLocks noGrp="1"/>
          </p:cNvSpPr>
          <p:nvPr>
            <p:ph type="title"/>
          </p:nvPr>
        </p:nvSpPr>
        <p:spPr>
          <a:xfrm>
            <a:off x="530352" y="542292"/>
            <a:ext cx="11131296" cy="1325563"/>
          </a:xfrm>
        </p:spPr>
        <p:txBody>
          <a:bodyPr>
            <a:normAutofit/>
          </a:bodyPr>
          <a:lstStyle/>
          <a:p>
            <a:r>
              <a:rPr lang="fi-FI" b="1" dirty="0">
                <a:solidFill>
                  <a:schemeClr val="accent4"/>
                </a:solidFill>
              </a:rPr>
              <a:t>Vastuu osaamisesta jakaantuu ammattihenkilölailla (5 §) työnantajien ja työntekijöiden kesken </a:t>
            </a:r>
          </a:p>
        </p:txBody>
      </p:sp>
      <p:graphicFrame>
        <p:nvGraphicFramePr>
          <p:cNvPr id="10" name="Sisällön paikkamerkki 9">
            <a:extLst>
              <a:ext uri="{FF2B5EF4-FFF2-40B4-BE49-F238E27FC236}">
                <a16:creationId xmlns:a16="http://schemas.microsoft.com/office/drawing/2014/main" id="{800E7412-0D2E-49D6-AA68-BF90CC0A5CA1}"/>
              </a:ext>
            </a:extLst>
          </p:cNvPr>
          <p:cNvGraphicFramePr>
            <a:graphicFrameLocks noGrp="1"/>
          </p:cNvGraphicFramePr>
          <p:nvPr>
            <p:ph idx="1"/>
          </p:nvPr>
        </p:nvGraphicFramePr>
        <p:xfrm>
          <a:off x="423418" y="1951038"/>
          <a:ext cx="11131550" cy="4405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latunnisteen paikkamerkki 4">
            <a:extLst>
              <a:ext uri="{FF2B5EF4-FFF2-40B4-BE49-F238E27FC236}">
                <a16:creationId xmlns:a16="http://schemas.microsoft.com/office/drawing/2014/main" id="{980491FC-4CD6-4B30-9506-1C648B5B9200}"/>
              </a:ext>
            </a:extLst>
          </p:cNvPr>
          <p:cNvSpPr>
            <a:spLocks noGrp="1"/>
          </p:cNvSpPr>
          <p:nvPr>
            <p:ph type="ftr" sz="quarter" idx="10"/>
          </p:nvPr>
        </p:nvSpPr>
        <p:spPr>
          <a:xfrm>
            <a:off x="4274048" y="7119991"/>
            <a:ext cx="3879351" cy="26712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3467135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35AED6-5627-46BA-A356-D4763B5D72D8}"/>
              </a:ext>
            </a:extLst>
          </p:cNvPr>
          <p:cNvSpPr>
            <a:spLocks noGrp="1"/>
          </p:cNvSpPr>
          <p:nvPr>
            <p:ph type="title"/>
          </p:nvPr>
        </p:nvSpPr>
        <p:spPr>
          <a:xfrm>
            <a:off x="545592" y="908052"/>
            <a:ext cx="7692886" cy="1325563"/>
          </a:xfrm>
        </p:spPr>
        <p:txBody>
          <a:bodyPr>
            <a:normAutofit/>
          </a:bodyPr>
          <a:lstStyle/>
          <a:p>
            <a:r>
              <a:rPr lang="fi-FI" b="1" dirty="0">
                <a:solidFill>
                  <a:schemeClr val="accent4"/>
                </a:solidFill>
              </a:rPr>
              <a:t>Osaaminen näkyväksi tehtävänimikkeitä yhdenmukaistamalla</a:t>
            </a:r>
          </a:p>
        </p:txBody>
      </p:sp>
      <p:sp>
        <p:nvSpPr>
          <p:cNvPr id="3" name="Sisällön paikkamerkki 2">
            <a:extLst>
              <a:ext uri="{FF2B5EF4-FFF2-40B4-BE49-F238E27FC236}">
                <a16:creationId xmlns:a16="http://schemas.microsoft.com/office/drawing/2014/main" id="{92ED98E2-EC97-4D74-9E27-8CCA9DADA9FD}"/>
              </a:ext>
            </a:extLst>
          </p:cNvPr>
          <p:cNvSpPr>
            <a:spLocks noGrp="1"/>
          </p:cNvSpPr>
          <p:nvPr>
            <p:ph idx="1"/>
          </p:nvPr>
        </p:nvSpPr>
        <p:spPr/>
        <p:txBody>
          <a:bodyPr>
            <a:normAutofit/>
          </a:bodyPr>
          <a:lstStyle/>
          <a:p>
            <a:pPr marL="0" indent="0">
              <a:buNone/>
            </a:pPr>
            <a:endParaRPr lang="fi-FI" sz="2200" dirty="0">
              <a:solidFill>
                <a:srgbClr val="232323"/>
              </a:solidFill>
            </a:endParaRPr>
          </a:p>
          <a:p>
            <a:pPr marL="0" indent="0">
              <a:buNone/>
            </a:pPr>
            <a:r>
              <a:rPr lang="fi-FI" sz="2200" dirty="0">
                <a:solidFill>
                  <a:srgbClr val="232323"/>
                </a:solidFill>
                <a:hlinkClick r:id="rId3"/>
              </a:rPr>
              <a:t>Talentian koulutuspoliittinen ohjelma</a:t>
            </a:r>
            <a:endParaRPr lang="fi-FI" sz="2200" dirty="0">
              <a:solidFill>
                <a:srgbClr val="232323"/>
              </a:solidFill>
            </a:endParaRPr>
          </a:p>
          <a:p>
            <a:r>
              <a:rPr lang="fi-FI" sz="2200" dirty="0">
                <a:solidFill>
                  <a:srgbClr val="232323"/>
                </a:solidFill>
                <a:hlinkClick r:id="rId4"/>
              </a:rPr>
              <a:t>Talentian koulutuspolitiikan tavoitteet -video</a:t>
            </a:r>
            <a:endParaRPr lang="fi-FI" sz="2200" dirty="0">
              <a:solidFill>
                <a:srgbClr val="232323"/>
              </a:solidFill>
            </a:endParaRPr>
          </a:p>
          <a:p>
            <a:r>
              <a:rPr lang="fi-FI" sz="2200" dirty="0">
                <a:solidFill>
                  <a:srgbClr val="232323"/>
                </a:solidFill>
                <a:hlinkClick r:id="rId5"/>
              </a:rPr>
              <a:t>Talentian koulutuspoliittiset tavoitteet tiivistettynä (pdf)</a:t>
            </a:r>
            <a:endParaRPr lang="fi-FI" sz="2200" dirty="0">
              <a:solidFill>
                <a:srgbClr val="232323"/>
              </a:solidFill>
            </a:endParaRPr>
          </a:p>
          <a:p>
            <a:pPr marL="0" indent="0">
              <a:buNone/>
            </a:pPr>
            <a:endParaRPr lang="fi-FI" sz="2200" dirty="0">
              <a:solidFill>
                <a:srgbClr val="232323"/>
              </a:solidFill>
            </a:endParaRPr>
          </a:p>
          <a:p>
            <a:pPr marL="0" indent="0">
              <a:buNone/>
            </a:pPr>
            <a:r>
              <a:rPr lang="fi-FI" sz="2200" dirty="0">
                <a:solidFill>
                  <a:srgbClr val="232323"/>
                </a:solidFill>
              </a:rPr>
              <a:t>Sosiaalialan korkeakouluopiskelijoilla on </a:t>
            </a:r>
            <a:r>
              <a:rPr lang="fi-FI" sz="2200" dirty="0">
                <a:solidFill>
                  <a:srgbClr val="232323"/>
                </a:solidFill>
                <a:hlinkClick r:id="rId6"/>
              </a:rPr>
              <a:t>rajatut ammatinharjoittamisoikeudet</a:t>
            </a:r>
            <a:endParaRPr lang="fi-FI" sz="2200" dirty="0">
              <a:solidFill>
                <a:srgbClr val="232323"/>
              </a:solidFill>
            </a:endParaRPr>
          </a:p>
          <a:p>
            <a:pPr marL="0" indent="0">
              <a:buNone/>
            </a:pPr>
            <a:endParaRPr lang="fi-FI" sz="2200" dirty="0">
              <a:solidFill>
                <a:srgbClr val="232323"/>
              </a:solidFill>
            </a:endParaRPr>
          </a:p>
          <a:p>
            <a:pPr marL="0" indent="0">
              <a:buNone/>
            </a:pPr>
            <a:endParaRPr lang="fi-FI" sz="2200" dirty="0">
              <a:solidFill>
                <a:srgbClr val="232323"/>
              </a:solidFill>
            </a:endParaRPr>
          </a:p>
          <a:p>
            <a:pPr marL="0" indent="0">
              <a:buNone/>
            </a:pPr>
            <a:endParaRPr lang="fi-FI" sz="2200" dirty="0">
              <a:solidFill>
                <a:srgbClr val="232323"/>
              </a:solidFill>
            </a:endParaRPr>
          </a:p>
          <a:p>
            <a:endParaRPr lang="fi-FI" dirty="0"/>
          </a:p>
        </p:txBody>
      </p:sp>
    </p:spTree>
    <p:extLst>
      <p:ext uri="{BB962C8B-B14F-4D97-AF65-F5344CB8AC3E}">
        <p14:creationId xmlns:p14="http://schemas.microsoft.com/office/powerpoint/2010/main" val="431041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125E15-A2F8-4F8A-BCFF-A2D78116B6EC}"/>
              </a:ext>
            </a:extLst>
          </p:cNvPr>
          <p:cNvSpPr>
            <a:spLocks noGrp="1"/>
          </p:cNvSpPr>
          <p:nvPr>
            <p:ph type="title"/>
          </p:nvPr>
        </p:nvSpPr>
        <p:spPr/>
        <p:txBody>
          <a:bodyPr/>
          <a:lstStyle/>
          <a:p>
            <a:r>
              <a:rPr lang="fi-FI" b="1" dirty="0">
                <a:solidFill>
                  <a:schemeClr val="accent4"/>
                </a:solidFill>
              </a:rPr>
              <a:t>Rekisteröinti on julkista tietoa</a:t>
            </a:r>
            <a:endParaRPr lang="fi-FI" b="1" dirty="0"/>
          </a:p>
        </p:txBody>
      </p:sp>
      <p:sp>
        <p:nvSpPr>
          <p:cNvPr id="3" name="Sisällön paikkamerkki 2">
            <a:extLst>
              <a:ext uri="{FF2B5EF4-FFF2-40B4-BE49-F238E27FC236}">
                <a16:creationId xmlns:a16="http://schemas.microsoft.com/office/drawing/2014/main" id="{B8499429-6077-491F-ACB9-6BFCB7B96BFC}"/>
              </a:ext>
            </a:extLst>
          </p:cNvPr>
          <p:cNvSpPr>
            <a:spLocks noGrp="1"/>
          </p:cNvSpPr>
          <p:nvPr>
            <p:ph idx="1"/>
          </p:nvPr>
        </p:nvSpPr>
        <p:spPr/>
        <p:txBody>
          <a:bodyPr>
            <a:normAutofit fontScale="85000" lnSpcReduction="20000"/>
          </a:bodyPr>
          <a:lstStyle/>
          <a:p>
            <a:pPr marL="0" indent="0">
              <a:buNone/>
            </a:pPr>
            <a:r>
              <a:rPr lang="fi-FI" b="1" dirty="0"/>
              <a:t>Asiakkailla on oikeus työntekijöiden ammattipätevyyden tarkistamiseen</a:t>
            </a:r>
          </a:p>
          <a:p>
            <a:pPr marL="0" indent="0">
              <a:buNone/>
            </a:pPr>
            <a:r>
              <a:rPr lang="fi-FI" b="1" dirty="0"/>
              <a:t>Valviran </a:t>
            </a:r>
            <a:r>
              <a:rPr lang="fi-FI" b="1" dirty="0" err="1">
                <a:hlinkClick r:id="rId2"/>
              </a:rPr>
              <a:t>JulkiSuosikki</a:t>
            </a:r>
            <a:r>
              <a:rPr lang="fi-FI" b="1" dirty="0">
                <a:hlinkClick r:id="rId2"/>
              </a:rPr>
              <a:t>-rekisteristä</a:t>
            </a:r>
            <a:r>
              <a:rPr lang="fi-FI" b="1" dirty="0"/>
              <a:t>:</a:t>
            </a:r>
          </a:p>
          <a:p>
            <a:pPr marL="0" indent="0">
              <a:buNone/>
            </a:pPr>
            <a:endParaRPr lang="fi-FI" dirty="0"/>
          </a:p>
          <a:p>
            <a:r>
              <a:rPr lang="fi-FI" dirty="0"/>
              <a:t>nimi</a:t>
            </a:r>
          </a:p>
          <a:p>
            <a:r>
              <a:rPr lang="fi-FI" dirty="0"/>
              <a:t>ammattipätevyys</a:t>
            </a:r>
          </a:p>
          <a:p>
            <a:r>
              <a:rPr lang="fi-FI" dirty="0"/>
              <a:t>ammattioikeuksien mahdollinen rajoittaminen.</a:t>
            </a:r>
          </a:p>
          <a:p>
            <a:pPr marL="0" indent="0">
              <a:buNone/>
            </a:pPr>
            <a:endParaRPr lang="fi-FI" dirty="0"/>
          </a:p>
          <a:p>
            <a:pPr marL="0" indent="0">
              <a:buNone/>
            </a:pPr>
            <a:r>
              <a:rPr lang="fi-FI" b="1" dirty="0"/>
              <a:t>Sosiaalialan korkeakouluopiskelijoita ei rekisteröidä </a:t>
            </a:r>
          </a:p>
          <a:p>
            <a:pPr marL="0" indent="0">
              <a:buNone/>
            </a:pPr>
            <a:r>
              <a:rPr lang="fi-FI" b="1" dirty="0" err="1"/>
              <a:t>JulkiSuosikkiin</a:t>
            </a:r>
            <a:r>
              <a:rPr lang="fi-FI" b="1" dirty="0"/>
              <a:t>.</a:t>
            </a:r>
          </a:p>
          <a:p>
            <a:pPr marL="0" indent="0">
              <a:buNone/>
            </a:pPr>
            <a:endParaRPr lang="fi-FI" b="1" dirty="0"/>
          </a:p>
          <a:p>
            <a:pPr marL="0" indent="0">
              <a:buNone/>
            </a:pPr>
            <a:endParaRPr lang="fi-FI" dirty="0"/>
          </a:p>
        </p:txBody>
      </p:sp>
      <p:graphicFrame>
        <p:nvGraphicFramePr>
          <p:cNvPr id="4" name="Objekti 3">
            <a:extLst>
              <a:ext uri="{FF2B5EF4-FFF2-40B4-BE49-F238E27FC236}">
                <a16:creationId xmlns:a16="http://schemas.microsoft.com/office/drawing/2014/main" id="{629E3589-1A1C-4514-B1CE-F271E3EEC65B}"/>
              </a:ext>
            </a:extLst>
          </p:cNvPr>
          <p:cNvGraphicFramePr>
            <a:graphicFrameLocks noChangeAspect="1"/>
          </p:cNvGraphicFramePr>
          <p:nvPr>
            <p:extLst>
              <p:ext uri="{D42A27DB-BD31-4B8C-83A1-F6EECF244321}">
                <p14:modId xmlns:p14="http://schemas.microsoft.com/office/powerpoint/2010/main" val="2044809696"/>
              </p:ext>
            </p:extLst>
          </p:nvPr>
        </p:nvGraphicFramePr>
        <p:xfrm>
          <a:off x="6845300" y="2999662"/>
          <a:ext cx="5346700" cy="3778250"/>
        </p:xfrm>
        <a:graphic>
          <a:graphicData uri="http://schemas.openxmlformats.org/presentationml/2006/ole">
            <mc:AlternateContent xmlns:mc="http://schemas.openxmlformats.org/markup-compatibility/2006">
              <mc:Choice xmlns:v="urn:schemas-microsoft-com:vml" Requires="v">
                <p:oleObj name="Acrobat Document" r:id="rId3" imgW="5346330" imgH="3778206" progId="AcroExch.Document.DC">
                  <p:embed/>
                </p:oleObj>
              </mc:Choice>
              <mc:Fallback>
                <p:oleObj name="Acrobat Document" r:id="rId3" imgW="5346330" imgH="3778206" progId="AcroExch.Document.DC">
                  <p:embed/>
                  <p:pic>
                    <p:nvPicPr>
                      <p:cNvPr id="4" name="Objekti 3">
                        <a:extLst>
                          <a:ext uri="{FF2B5EF4-FFF2-40B4-BE49-F238E27FC236}">
                            <a16:creationId xmlns:a16="http://schemas.microsoft.com/office/drawing/2014/main" id="{629E3589-1A1C-4514-B1CE-F271E3EEC65B}"/>
                          </a:ext>
                        </a:extLst>
                      </p:cNvPr>
                      <p:cNvPicPr/>
                      <p:nvPr/>
                    </p:nvPicPr>
                    <p:blipFill>
                      <a:blip r:embed="rId4"/>
                      <a:stretch>
                        <a:fillRect/>
                      </a:stretch>
                    </p:blipFill>
                    <p:spPr>
                      <a:xfrm>
                        <a:off x="6845300" y="2999662"/>
                        <a:ext cx="5346700" cy="3778250"/>
                      </a:xfrm>
                      <a:prstGeom prst="rect">
                        <a:avLst/>
                      </a:prstGeom>
                    </p:spPr>
                  </p:pic>
                </p:oleObj>
              </mc:Fallback>
            </mc:AlternateContent>
          </a:graphicData>
        </a:graphic>
      </p:graphicFrame>
    </p:spTree>
    <p:extLst>
      <p:ext uri="{BB962C8B-B14F-4D97-AF65-F5344CB8AC3E}">
        <p14:creationId xmlns:p14="http://schemas.microsoft.com/office/powerpoint/2010/main" val="1675471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56C02B5-995A-4EE0-A466-CEC874AB85CB}"/>
              </a:ext>
            </a:extLst>
          </p:cNvPr>
          <p:cNvSpPr>
            <a:spLocks noGrp="1"/>
          </p:cNvSpPr>
          <p:nvPr>
            <p:ph type="title"/>
          </p:nvPr>
        </p:nvSpPr>
        <p:spPr>
          <a:xfrm>
            <a:off x="545592" y="887504"/>
            <a:ext cx="11131296" cy="1325563"/>
          </a:xfrm>
        </p:spPr>
        <p:txBody>
          <a:bodyPr anchor="ctr">
            <a:normAutofit/>
          </a:bodyPr>
          <a:lstStyle/>
          <a:p>
            <a:br>
              <a:rPr lang="fi-FI" dirty="0"/>
            </a:br>
            <a:r>
              <a:rPr lang="fi-FI" b="1" dirty="0">
                <a:solidFill>
                  <a:schemeClr val="accent4"/>
                </a:solidFill>
              </a:rPr>
              <a:t>Yhteenvetoa: työpaikoilla on tärkeää huolehtia</a:t>
            </a:r>
          </a:p>
        </p:txBody>
      </p:sp>
      <p:graphicFrame>
        <p:nvGraphicFramePr>
          <p:cNvPr id="12" name="Sisällön paikkamerkki 2">
            <a:extLst>
              <a:ext uri="{FF2B5EF4-FFF2-40B4-BE49-F238E27FC236}">
                <a16:creationId xmlns:a16="http://schemas.microsoft.com/office/drawing/2014/main" id="{A25F6CF6-4767-4222-8991-FE21F6148063}"/>
              </a:ext>
            </a:extLst>
          </p:cNvPr>
          <p:cNvGraphicFramePr>
            <a:graphicFrameLocks noGrp="1"/>
          </p:cNvGraphicFramePr>
          <p:nvPr>
            <p:ph idx="1"/>
            <p:extLst>
              <p:ext uri="{D42A27DB-BD31-4B8C-83A1-F6EECF244321}">
                <p14:modId xmlns:p14="http://schemas.microsoft.com/office/powerpoint/2010/main" val="3767355274"/>
              </p:ext>
            </p:extLst>
          </p:nvPr>
        </p:nvGraphicFramePr>
        <p:xfrm>
          <a:off x="545592" y="2450306"/>
          <a:ext cx="11131296" cy="3269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430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56C02B5-995A-4EE0-A466-CEC874AB85CB}"/>
              </a:ext>
            </a:extLst>
          </p:cNvPr>
          <p:cNvSpPr>
            <a:spLocks noGrp="1"/>
          </p:cNvSpPr>
          <p:nvPr>
            <p:ph type="title"/>
          </p:nvPr>
        </p:nvSpPr>
        <p:spPr/>
        <p:txBody>
          <a:bodyPr/>
          <a:lstStyle/>
          <a:p>
            <a:r>
              <a:rPr lang="fi-FI" b="1" dirty="0">
                <a:solidFill>
                  <a:schemeClr val="accent4"/>
                </a:solidFill>
              </a:rPr>
              <a:t>Pohdintakysymyksiä osaamisesta</a:t>
            </a:r>
          </a:p>
        </p:txBody>
      </p:sp>
      <p:sp>
        <p:nvSpPr>
          <p:cNvPr id="3" name="Sisällön paikkamerkki 2">
            <a:extLst>
              <a:ext uri="{FF2B5EF4-FFF2-40B4-BE49-F238E27FC236}">
                <a16:creationId xmlns:a16="http://schemas.microsoft.com/office/drawing/2014/main" id="{49496041-A5A2-452C-B0E8-2FF37D6E1EF9}"/>
              </a:ext>
            </a:extLst>
          </p:cNvPr>
          <p:cNvSpPr>
            <a:spLocks noGrp="1"/>
          </p:cNvSpPr>
          <p:nvPr>
            <p:ph idx="1"/>
          </p:nvPr>
        </p:nvSpPr>
        <p:spPr>
          <a:xfrm>
            <a:off x="545592" y="2450306"/>
            <a:ext cx="7591541" cy="3269457"/>
          </a:xfrm>
        </p:spPr>
        <p:txBody>
          <a:bodyPr>
            <a:normAutofit/>
          </a:bodyPr>
          <a:lstStyle/>
          <a:p>
            <a:r>
              <a:rPr lang="fi-FI" sz="2400" dirty="0"/>
              <a:t>Millaista sosiaalihuollon koulutuksen ja työkokemuksen kautta hankittua osaamista toimintayksikössä on? </a:t>
            </a:r>
          </a:p>
          <a:p>
            <a:r>
              <a:rPr lang="fi-FI" sz="2400" dirty="0"/>
              <a:t>Miten osaaminen vastaa asiakkaiden tarpeita, työn tavoitteita ja sisältöjä sekä lainsäädäntöä?</a:t>
            </a:r>
          </a:p>
          <a:p>
            <a:r>
              <a:rPr lang="fi-FI" sz="2400" dirty="0"/>
              <a:t>Onko osaamisen kehittäminen ja johtaminen riittävää? </a:t>
            </a:r>
          </a:p>
          <a:p>
            <a:r>
              <a:rPr lang="fi-FI" sz="2400" dirty="0"/>
              <a:t>Vastaavatko tehtävänimikkeet osaamista?</a:t>
            </a:r>
          </a:p>
          <a:p>
            <a:r>
              <a:rPr lang="fi-FI" sz="2400" dirty="0"/>
              <a:t>Ovatko tehtävänkuvaukset ajan tasalla? Millaiset ovat tilapäisten työntekijöiden tehtävänkuvaukset?</a:t>
            </a:r>
          </a:p>
        </p:txBody>
      </p:sp>
    </p:spTree>
    <p:extLst>
      <p:ext uri="{BB962C8B-B14F-4D97-AF65-F5344CB8AC3E}">
        <p14:creationId xmlns:p14="http://schemas.microsoft.com/office/powerpoint/2010/main" val="646271665"/>
      </p:ext>
    </p:extLst>
  </p:cSld>
  <p:clrMapOvr>
    <a:masterClrMapping/>
  </p:clrMapOvr>
</p:sld>
</file>

<file path=ppt/theme/theme1.xml><?xml version="1.0" encoding="utf-8"?>
<a:theme xmlns:a="http://schemas.openxmlformats.org/drawingml/2006/main" name="Office-teema">
  <a:themeElements>
    <a:clrScheme name="Talentia">
      <a:dk1>
        <a:srgbClr val="000000"/>
      </a:dk1>
      <a:lt1>
        <a:srgbClr val="FFFFFF"/>
      </a:lt1>
      <a:dk2>
        <a:srgbClr val="31B5B9"/>
      </a:dk2>
      <a:lt2>
        <a:srgbClr val="EEECE1"/>
      </a:lt2>
      <a:accent1>
        <a:srgbClr val="885994"/>
      </a:accent1>
      <a:accent2>
        <a:srgbClr val="D21C5A"/>
      </a:accent2>
      <a:accent3>
        <a:srgbClr val="ABB529"/>
      </a:accent3>
      <a:accent4>
        <a:srgbClr val="F3B826"/>
      </a:accent4>
      <a:accent5>
        <a:srgbClr val="B5B5B4"/>
      </a:accent5>
      <a:accent6>
        <a:srgbClr val="898A89"/>
      </a:accent6>
      <a:hlink>
        <a:srgbClr val="D21C5A"/>
      </a:hlink>
      <a:folHlink>
        <a:srgbClr val="89599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lentia_esityspohja" id="{196C60D3-1C78-A141-A4FE-E71D033C96BB}" vid="{53589266-F25E-604C-92C0-E2BB9D7C1D2C}"/>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A27DE8A0D42A204CA5693F84AEB4C8B7" ma:contentTypeVersion="12" ma:contentTypeDescription="Luo uusi asiakirja." ma:contentTypeScope="" ma:versionID="2768328207d49cfc827d2c904009ef62">
  <xsd:schema xmlns:xsd="http://www.w3.org/2001/XMLSchema" xmlns:xs="http://www.w3.org/2001/XMLSchema" xmlns:p="http://schemas.microsoft.com/office/2006/metadata/properties" xmlns:ns3="106ba8e3-2daa-4b19-b717-b621f5fbedd0" xmlns:ns4="52d6fa57-b31f-419e-8fce-b5d1c6cc6d1a" targetNamespace="http://schemas.microsoft.com/office/2006/metadata/properties" ma:root="true" ma:fieldsID="7e8f0b0d7c7c781dcb840ec5bc986902" ns3:_="" ns4:_="">
    <xsd:import namespace="106ba8e3-2daa-4b19-b717-b621f5fbedd0"/>
    <xsd:import namespace="52d6fa57-b31f-419e-8fce-b5d1c6cc6d1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6ba8e3-2daa-4b19-b717-b621f5fbedd0"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internalName="SharedWithDetails" ma:readOnly="true">
      <xsd:simpleType>
        <xsd:restriction base="dms:Note">
          <xsd:maxLength value="255"/>
        </xsd:restriction>
      </xsd:simpleType>
    </xsd:element>
    <xsd:element name="SharingHintHash" ma:index="10" nillable="true" ma:displayName="Jakamisvihjeen hajautus"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d6fa57-b31f-419e-8fce-b5d1c6cc6d1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EE1C8F-15C4-40FC-BA7C-E8D5EDC12E6C}">
  <ds:schemaRefs>
    <ds:schemaRef ds:uri="http://schemas.microsoft.com/sharepoint/v3/contenttype/forms"/>
  </ds:schemaRefs>
</ds:datastoreItem>
</file>

<file path=customXml/itemProps2.xml><?xml version="1.0" encoding="utf-8"?>
<ds:datastoreItem xmlns:ds="http://schemas.openxmlformats.org/officeDocument/2006/customXml" ds:itemID="{A178CAFB-5738-4E3D-AF4F-7C93E0BB824E}">
  <ds:schemaRefs>
    <ds:schemaRef ds:uri="106ba8e3-2daa-4b19-b717-b621f5fbedd0"/>
    <ds:schemaRef ds:uri="52d6fa57-b31f-419e-8fce-b5d1c6cc6d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20C8690-DF6F-4AC6-9108-438E10C0461B}">
  <ds:schemaRefs>
    <ds:schemaRef ds:uri="106ba8e3-2daa-4b19-b717-b621f5fbedd0"/>
    <ds:schemaRef ds:uri="52d6fa57-b31f-419e-8fce-b5d1c6cc6d1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1296</TotalTime>
  <Words>997</Words>
  <Application>Microsoft Office PowerPoint</Application>
  <PresentationFormat>Laajakuva</PresentationFormat>
  <Paragraphs>169</Paragraphs>
  <Slides>28</Slides>
  <Notes>6</Notes>
  <HiddenSlides>0</HiddenSlides>
  <MMClips>0</MMClips>
  <ScaleCrop>false</ScaleCrop>
  <HeadingPairs>
    <vt:vector size="8" baseType="variant">
      <vt:variant>
        <vt:lpstr>Käytetyt fontit</vt:lpstr>
      </vt:variant>
      <vt:variant>
        <vt:i4>4</vt:i4>
      </vt:variant>
      <vt:variant>
        <vt:lpstr>Teema</vt:lpstr>
      </vt:variant>
      <vt:variant>
        <vt:i4>1</vt:i4>
      </vt:variant>
      <vt:variant>
        <vt:lpstr>Upotetut OLE-palvelimet</vt:lpstr>
      </vt:variant>
      <vt:variant>
        <vt:i4>1</vt:i4>
      </vt:variant>
      <vt:variant>
        <vt:lpstr>Dian otsikot</vt:lpstr>
      </vt:variant>
      <vt:variant>
        <vt:i4>28</vt:i4>
      </vt:variant>
    </vt:vector>
  </HeadingPairs>
  <TitlesOfParts>
    <vt:vector size="34" baseType="lpstr">
      <vt:lpstr>Arial</vt:lpstr>
      <vt:lpstr>Calibri</vt:lpstr>
      <vt:lpstr>IntervalSansProRegular</vt:lpstr>
      <vt:lpstr>Open Sans</vt:lpstr>
      <vt:lpstr>Office-teema</vt:lpstr>
      <vt:lpstr>Acrobat Document</vt:lpstr>
      <vt:lpstr>  Tietoa ja näkökulmia sosiaalihuollon laillistettujen ammattihenkilöiden työnjaon laatimiseen  </vt:lpstr>
      <vt:lpstr>Työnjaon ulottuvuudet  </vt:lpstr>
      <vt:lpstr>PowerPoint-esitys</vt:lpstr>
      <vt:lpstr> Osaamisen elementtejä </vt:lpstr>
      <vt:lpstr>Vastuu osaamisesta jakaantuu ammattihenkilölailla (5 §) työnantajien ja työntekijöiden kesken </vt:lpstr>
      <vt:lpstr>Osaaminen näkyväksi tehtävänimikkeitä yhdenmukaistamalla</vt:lpstr>
      <vt:lpstr>Rekisteröinti on julkista tietoa</vt:lpstr>
      <vt:lpstr> Yhteenvetoa: työpaikoilla on tärkeää huolehtia</vt:lpstr>
      <vt:lpstr>Pohdintakysymyksiä osaamisesta</vt:lpstr>
      <vt:lpstr>PowerPoint-esitys</vt:lpstr>
      <vt:lpstr>  Asiakasturvallisuus  </vt:lpstr>
      <vt:lpstr>Asiakasturvallisuus ja palvelutarpeet ohjaavat työnjaon laatimista  (ammattihenkilölaki 1 §)</vt:lpstr>
      <vt:lpstr>Ammattietiikka (ammattihenkilölaki 4 §)</vt:lpstr>
      <vt:lpstr>Pohdintakysymyksiä asiakasturvallisuudesta</vt:lpstr>
      <vt:lpstr>PowerPoint-esitys</vt:lpstr>
      <vt:lpstr>Lainsäädännön vaatimuksia</vt:lpstr>
      <vt:lpstr>Omavalvontasuunnitelma (SHL 47§)</vt:lpstr>
      <vt:lpstr>Palveluprosessi turvaa asiakkaan etua</vt:lpstr>
      <vt:lpstr>Palvelutarpeen arviointi ja päätöksenteko </vt:lpstr>
      <vt:lpstr>Erityisen tuen tarve (SHL 3 §)</vt:lpstr>
      <vt:lpstr>Erityisiä pätevyysvaatimuksia</vt:lpstr>
      <vt:lpstr>Johtaminen (SHL 46 a §)</vt:lpstr>
      <vt:lpstr>Pohdintakysymyksiä lainsäädännöstä</vt:lpstr>
      <vt:lpstr>PowerPoint-esitys</vt:lpstr>
      <vt:lpstr>Toimivan työnjaon edellytykset ja hyödyt</vt:lpstr>
      <vt:lpstr>Työnjako tukee työuria</vt:lpstr>
      <vt:lpstr>Pohdintakysymyksiä </vt:lpstr>
      <vt:lpstr>Talentian materiaalit työnjakoon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Pia Myllymäki</dc:creator>
  <cp:lastModifiedBy>Ilkka Salmela</cp:lastModifiedBy>
  <cp:revision>5</cp:revision>
  <dcterms:created xsi:type="dcterms:W3CDTF">2020-02-18T06:38:23Z</dcterms:created>
  <dcterms:modified xsi:type="dcterms:W3CDTF">2021-05-18T06:24:40Z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0x010100A27DE8A0D42A204CA5693F84AEB4C8B7</vt:lpwstr>
  </property>
</Properties>
</file>