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notesMasterIdLst>
    <p:notesMasterId r:id="rId25"/>
  </p:notesMasterIdLst>
  <p:handoutMasterIdLst>
    <p:handoutMasterId r:id="rId26"/>
  </p:handoutMasterIdLst>
  <p:sldIdLst>
    <p:sldId id="258" r:id="rId5"/>
    <p:sldId id="270" r:id="rId6"/>
    <p:sldId id="261" r:id="rId7"/>
    <p:sldId id="278" r:id="rId8"/>
    <p:sldId id="271" r:id="rId9"/>
    <p:sldId id="285" r:id="rId10"/>
    <p:sldId id="281" r:id="rId11"/>
    <p:sldId id="268" r:id="rId12"/>
    <p:sldId id="279" r:id="rId13"/>
    <p:sldId id="277" r:id="rId14"/>
    <p:sldId id="272" r:id="rId15"/>
    <p:sldId id="282" r:id="rId16"/>
    <p:sldId id="280" r:id="rId17"/>
    <p:sldId id="274" r:id="rId18"/>
    <p:sldId id="269" r:id="rId19"/>
    <p:sldId id="273" r:id="rId20"/>
    <p:sldId id="283" r:id="rId21"/>
    <p:sldId id="275" r:id="rId22"/>
    <p:sldId id="276" r:id="rId23"/>
    <p:sldId id="284" r:id="rId2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002" autoAdjust="0"/>
    <p:restoredTop sz="93792" autoAdjust="0"/>
  </p:normalViewPr>
  <p:slideViewPr>
    <p:cSldViewPr snapToGrid="0" snapToObjects="1">
      <p:cViewPr varScale="1">
        <p:scale>
          <a:sx n="119" d="100"/>
          <a:sy n="119" d="100"/>
        </p:scale>
        <p:origin x="330" y="102"/>
      </p:cViewPr>
      <p:guideLst/>
    </p:cSldViewPr>
  </p:slideViewPr>
  <p:notesTextViewPr>
    <p:cViewPr>
      <p:scale>
        <a:sx n="1" d="1"/>
        <a:sy n="1" d="1"/>
      </p:scale>
      <p:origin x="0" y="0"/>
    </p:cViewPr>
  </p:notesTextViewPr>
  <p:notesViewPr>
    <p:cSldViewPr snapToGrid="0" snapToObjects="1">
      <p:cViewPr varScale="1">
        <p:scale>
          <a:sx n="97" d="100"/>
          <a:sy n="97" d="100"/>
        </p:scale>
        <p:origin x="4328" y="20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Ylätunnisteen paikkamerkki 1">
            <a:extLst>
              <a:ext uri="{FF2B5EF4-FFF2-40B4-BE49-F238E27FC236}">
                <a16:creationId xmlns:a16="http://schemas.microsoft.com/office/drawing/2014/main" id="{BB7AAD13-36D4-A14C-BC3B-767AD244B2A8}"/>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i-FI"/>
          </a:p>
        </p:txBody>
      </p:sp>
      <p:sp>
        <p:nvSpPr>
          <p:cNvPr id="3" name="Päivämäärän paikkamerkki 2">
            <a:extLst>
              <a:ext uri="{FF2B5EF4-FFF2-40B4-BE49-F238E27FC236}">
                <a16:creationId xmlns:a16="http://schemas.microsoft.com/office/drawing/2014/main" id="{086DE181-D7B4-0D4E-B475-5655DFCC0D1A}"/>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0C981BB-2D9D-5240-80E0-16E9541A94FB}" type="datetimeFigureOut">
              <a:rPr lang="fi-FI" smtClean="0"/>
              <a:t>18.1.2021</a:t>
            </a:fld>
            <a:endParaRPr lang="fi-FI"/>
          </a:p>
        </p:txBody>
      </p:sp>
      <p:sp>
        <p:nvSpPr>
          <p:cNvPr id="4" name="Alatunnisteen paikkamerkki 3">
            <a:extLst>
              <a:ext uri="{FF2B5EF4-FFF2-40B4-BE49-F238E27FC236}">
                <a16:creationId xmlns:a16="http://schemas.microsoft.com/office/drawing/2014/main" id="{FDC62E34-94AD-544C-9B9E-31187494877C}"/>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fi-FI"/>
          </a:p>
        </p:txBody>
      </p:sp>
      <p:sp>
        <p:nvSpPr>
          <p:cNvPr id="5" name="Dian numeron paikkamerkki 4">
            <a:extLst>
              <a:ext uri="{FF2B5EF4-FFF2-40B4-BE49-F238E27FC236}">
                <a16:creationId xmlns:a16="http://schemas.microsoft.com/office/drawing/2014/main" id="{A7DF4E5B-35DE-C547-BE40-2037E1FB070E}"/>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CF0D8E1-A8B5-6F4D-A761-EBADBAD0CE95}" type="slidenum">
              <a:rPr lang="fi-FI" smtClean="0"/>
              <a:t>‹#›</a:t>
            </a:fld>
            <a:endParaRPr lang="fi-FI"/>
          </a:p>
        </p:txBody>
      </p:sp>
    </p:spTree>
    <p:extLst>
      <p:ext uri="{BB962C8B-B14F-4D97-AF65-F5344CB8AC3E}">
        <p14:creationId xmlns:p14="http://schemas.microsoft.com/office/powerpoint/2010/main" val="357430581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Ylätunnisteen paikkamerkki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i-FI"/>
          </a:p>
        </p:txBody>
      </p:sp>
      <p:sp>
        <p:nvSpPr>
          <p:cNvPr id="3" name="Päivämäärän paikkamerkki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BCF2D1F-AB84-B046-9159-93DC457FF077}" type="datetimeFigureOut">
              <a:rPr lang="fi-FI" smtClean="0"/>
              <a:t>18.1.2021</a:t>
            </a:fld>
            <a:endParaRPr lang="fi-FI"/>
          </a:p>
        </p:txBody>
      </p:sp>
      <p:sp>
        <p:nvSpPr>
          <p:cNvPr id="4" name="Dian kuvan paikkamerkki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i-FI"/>
          </a:p>
        </p:txBody>
      </p:sp>
      <p:sp>
        <p:nvSpPr>
          <p:cNvPr id="5" name="Huomautusten paikkamerkki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6" name="Alatunnisteen paikkamerk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i-FI"/>
          </a:p>
        </p:txBody>
      </p:sp>
      <p:sp>
        <p:nvSpPr>
          <p:cNvPr id="7" name="Dian numeron paikkamerkki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625723B-EECA-B145-B87C-835C7702B3C5}" type="slidenum">
              <a:rPr lang="fi-FI" smtClean="0"/>
              <a:t>‹#›</a:t>
            </a:fld>
            <a:endParaRPr lang="fi-FI"/>
          </a:p>
        </p:txBody>
      </p:sp>
    </p:spTree>
    <p:extLst>
      <p:ext uri="{BB962C8B-B14F-4D97-AF65-F5344CB8AC3E}">
        <p14:creationId xmlns:p14="http://schemas.microsoft.com/office/powerpoint/2010/main" val="20108466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dirty="0"/>
          </a:p>
        </p:txBody>
      </p:sp>
      <p:sp>
        <p:nvSpPr>
          <p:cNvPr id="4" name="Dian numeron paikkamerkki 3"/>
          <p:cNvSpPr>
            <a:spLocks noGrp="1"/>
          </p:cNvSpPr>
          <p:nvPr>
            <p:ph type="sldNum" sz="quarter" idx="5"/>
          </p:nvPr>
        </p:nvSpPr>
        <p:spPr/>
        <p:txBody>
          <a:bodyPr/>
          <a:lstStyle/>
          <a:p>
            <a:fld id="{B625723B-EECA-B145-B87C-835C7702B3C5}" type="slidenum">
              <a:rPr lang="fi-FI" smtClean="0"/>
              <a:t>5</a:t>
            </a:fld>
            <a:endParaRPr lang="fi-FI"/>
          </a:p>
        </p:txBody>
      </p:sp>
    </p:spTree>
    <p:extLst>
      <p:ext uri="{BB962C8B-B14F-4D97-AF65-F5344CB8AC3E}">
        <p14:creationId xmlns:p14="http://schemas.microsoft.com/office/powerpoint/2010/main" val="943487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dirty="0"/>
          </a:p>
        </p:txBody>
      </p:sp>
      <p:sp>
        <p:nvSpPr>
          <p:cNvPr id="4" name="Dian numeron paikkamerkki 3"/>
          <p:cNvSpPr>
            <a:spLocks noGrp="1"/>
          </p:cNvSpPr>
          <p:nvPr>
            <p:ph type="sldNum" sz="quarter" idx="5"/>
          </p:nvPr>
        </p:nvSpPr>
        <p:spPr/>
        <p:txBody>
          <a:bodyPr/>
          <a:lstStyle/>
          <a:p>
            <a:fld id="{B625723B-EECA-B145-B87C-835C7702B3C5}" type="slidenum">
              <a:rPr lang="fi-FI" smtClean="0"/>
              <a:t>14</a:t>
            </a:fld>
            <a:endParaRPr lang="fi-FI"/>
          </a:p>
        </p:txBody>
      </p:sp>
    </p:spTree>
    <p:extLst>
      <p:ext uri="{BB962C8B-B14F-4D97-AF65-F5344CB8AC3E}">
        <p14:creationId xmlns:p14="http://schemas.microsoft.com/office/powerpoint/2010/main" val="39032123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dirty="0"/>
          </a:p>
        </p:txBody>
      </p:sp>
      <p:sp>
        <p:nvSpPr>
          <p:cNvPr id="4" name="Dian numeron paikkamerkki 3"/>
          <p:cNvSpPr>
            <a:spLocks noGrp="1"/>
          </p:cNvSpPr>
          <p:nvPr>
            <p:ph type="sldNum" sz="quarter" idx="5"/>
          </p:nvPr>
        </p:nvSpPr>
        <p:spPr/>
        <p:txBody>
          <a:bodyPr/>
          <a:lstStyle/>
          <a:p>
            <a:fld id="{B625723B-EECA-B145-B87C-835C7702B3C5}" type="slidenum">
              <a:rPr lang="fi-FI" smtClean="0"/>
              <a:t>16</a:t>
            </a:fld>
            <a:endParaRPr lang="fi-FI"/>
          </a:p>
        </p:txBody>
      </p:sp>
    </p:spTree>
    <p:extLst>
      <p:ext uri="{BB962C8B-B14F-4D97-AF65-F5344CB8AC3E}">
        <p14:creationId xmlns:p14="http://schemas.microsoft.com/office/powerpoint/2010/main" val="8906017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r>
              <a:rPr lang="fi-FI" dirty="0"/>
              <a:t>Mainitse sosiaalihuollon ammattihenkilöiden neuvottelukunta. </a:t>
            </a:r>
          </a:p>
        </p:txBody>
      </p:sp>
      <p:sp>
        <p:nvSpPr>
          <p:cNvPr id="4" name="Dian numeron paikkamerkki 3"/>
          <p:cNvSpPr>
            <a:spLocks noGrp="1"/>
          </p:cNvSpPr>
          <p:nvPr>
            <p:ph type="sldNum" sz="quarter" idx="5"/>
          </p:nvPr>
        </p:nvSpPr>
        <p:spPr/>
        <p:txBody>
          <a:bodyPr/>
          <a:lstStyle/>
          <a:p>
            <a:fld id="{B625723B-EECA-B145-B87C-835C7702B3C5}" type="slidenum">
              <a:rPr lang="fi-FI" smtClean="0"/>
              <a:t>18</a:t>
            </a:fld>
            <a:endParaRPr lang="fi-FI"/>
          </a:p>
        </p:txBody>
      </p:sp>
    </p:spTree>
    <p:extLst>
      <p:ext uri="{BB962C8B-B14F-4D97-AF65-F5344CB8AC3E}">
        <p14:creationId xmlns:p14="http://schemas.microsoft.com/office/powerpoint/2010/main" val="228437791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Otsikkodia">
    <p:spTree>
      <p:nvGrpSpPr>
        <p:cNvPr id="1" name=""/>
        <p:cNvGrpSpPr/>
        <p:nvPr/>
      </p:nvGrpSpPr>
      <p:grpSpPr>
        <a:xfrm>
          <a:off x="0" y="0"/>
          <a:ext cx="0" cy="0"/>
          <a:chOff x="0" y="0"/>
          <a:chExt cx="0" cy="0"/>
        </a:xfrm>
      </p:grpSpPr>
      <p:pic>
        <p:nvPicPr>
          <p:cNvPr id="5" name="Kuva 4">
            <a:extLst>
              <a:ext uri="{FF2B5EF4-FFF2-40B4-BE49-F238E27FC236}">
                <a16:creationId xmlns:a16="http://schemas.microsoft.com/office/drawing/2014/main" id="{5490C48F-7698-C74D-9493-834E74EE4745}"/>
              </a:ext>
            </a:extLst>
          </p:cNvPr>
          <p:cNvPicPr>
            <a:picLocks noChangeAspect="1"/>
          </p:cNvPicPr>
          <p:nvPr userDrawn="1"/>
        </p:nvPicPr>
        <p:blipFill>
          <a:blip r:embed="rId2"/>
          <a:stretch>
            <a:fillRect/>
          </a:stretch>
        </p:blipFill>
        <p:spPr>
          <a:xfrm>
            <a:off x="0" y="-697"/>
            <a:ext cx="6400800" cy="6858000"/>
          </a:xfrm>
          <a:prstGeom prst="rect">
            <a:avLst/>
          </a:prstGeom>
        </p:spPr>
      </p:pic>
      <p:sp>
        <p:nvSpPr>
          <p:cNvPr id="2" name="Title 1"/>
          <p:cNvSpPr>
            <a:spLocks noGrp="1"/>
          </p:cNvSpPr>
          <p:nvPr>
            <p:ph type="ctrTitle"/>
          </p:nvPr>
        </p:nvSpPr>
        <p:spPr>
          <a:xfrm>
            <a:off x="5378130" y="1122364"/>
            <a:ext cx="6228521" cy="2306637"/>
          </a:xfrm>
        </p:spPr>
        <p:txBody>
          <a:bodyPr anchor="b">
            <a:normAutofit/>
          </a:bodyPr>
          <a:lstStyle>
            <a:lvl1pPr algn="r">
              <a:defRPr sz="3800">
                <a:solidFill>
                  <a:schemeClr val="tx1"/>
                </a:solidFill>
              </a:defRPr>
            </a:lvl1pPr>
          </a:lstStyle>
          <a:p>
            <a:r>
              <a:rPr lang="fi-FI" dirty="0"/>
              <a:t>Muokkaa </a:t>
            </a:r>
            <a:r>
              <a:rPr lang="fi-FI" dirty="0" err="1"/>
              <a:t>ots</a:t>
            </a:r>
            <a:r>
              <a:rPr lang="fi-FI" dirty="0"/>
              <a:t>. </a:t>
            </a:r>
            <a:r>
              <a:rPr lang="fi-FI" dirty="0" err="1"/>
              <a:t>perustyyl</a:t>
            </a:r>
            <a:r>
              <a:rPr lang="fi-FI" dirty="0"/>
              <a:t>. </a:t>
            </a:r>
            <a:r>
              <a:rPr lang="fi-FI" dirty="0" err="1"/>
              <a:t>napsautt</a:t>
            </a:r>
            <a:r>
              <a:rPr lang="fi-FI" dirty="0"/>
              <a:t>.</a:t>
            </a:r>
            <a:endParaRPr lang="en-US" dirty="0"/>
          </a:p>
        </p:txBody>
      </p:sp>
      <p:sp>
        <p:nvSpPr>
          <p:cNvPr id="3" name="Subtitle 2"/>
          <p:cNvSpPr>
            <a:spLocks noGrp="1"/>
          </p:cNvSpPr>
          <p:nvPr>
            <p:ph type="subTitle" idx="1"/>
          </p:nvPr>
        </p:nvSpPr>
        <p:spPr>
          <a:xfrm>
            <a:off x="5378130" y="3602039"/>
            <a:ext cx="6228521" cy="1258197"/>
          </a:xfrm>
        </p:spPr>
        <p:txBody>
          <a:bodyPr/>
          <a:lstStyle>
            <a:lvl1pPr marL="0" indent="0" algn="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endParaRPr lang="en-US" dirty="0"/>
          </a:p>
        </p:txBody>
      </p:sp>
    </p:spTree>
    <p:extLst>
      <p:ext uri="{BB962C8B-B14F-4D97-AF65-F5344CB8AC3E}">
        <p14:creationId xmlns:p14="http://schemas.microsoft.com/office/powerpoint/2010/main" val="41921948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2_Otsikkodia">
    <p:spTree>
      <p:nvGrpSpPr>
        <p:cNvPr id="1" name=""/>
        <p:cNvGrpSpPr/>
        <p:nvPr/>
      </p:nvGrpSpPr>
      <p:grpSpPr>
        <a:xfrm>
          <a:off x="0" y="0"/>
          <a:ext cx="0" cy="0"/>
          <a:chOff x="0" y="0"/>
          <a:chExt cx="0" cy="0"/>
        </a:xfrm>
      </p:grpSpPr>
      <p:pic>
        <p:nvPicPr>
          <p:cNvPr id="6" name="Kuva 5">
            <a:extLst>
              <a:ext uri="{FF2B5EF4-FFF2-40B4-BE49-F238E27FC236}">
                <a16:creationId xmlns:a16="http://schemas.microsoft.com/office/drawing/2014/main" id="{E8F630B9-4351-204A-8B7B-DC6468C60328}"/>
              </a:ext>
            </a:extLst>
          </p:cNvPr>
          <p:cNvPicPr>
            <a:picLocks noChangeAspect="1"/>
          </p:cNvPicPr>
          <p:nvPr userDrawn="1"/>
        </p:nvPicPr>
        <p:blipFill>
          <a:blip r:embed="rId2"/>
          <a:stretch>
            <a:fillRect/>
          </a:stretch>
        </p:blipFill>
        <p:spPr>
          <a:xfrm>
            <a:off x="0" y="0"/>
            <a:ext cx="5791200" cy="6858000"/>
          </a:xfrm>
          <a:prstGeom prst="rect">
            <a:avLst/>
          </a:prstGeom>
        </p:spPr>
      </p:pic>
      <p:sp>
        <p:nvSpPr>
          <p:cNvPr id="2" name="Title 1"/>
          <p:cNvSpPr>
            <a:spLocks noGrp="1"/>
          </p:cNvSpPr>
          <p:nvPr>
            <p:ph type="ctrTitle"/>
          </p:nvPr>
        </p:nvSpPr>
        <p:spPr>
          <a:xfrm>
            <a:off x="5378130" y="1122364"/>
            <a:ext cx="6228521" cy="2306637"/>
          </a:xfrm>
        </p:spPr>
        <p:txBody>
          <a:bodyPr anchor="b">
            <a:normAutofit/>
          </a:bodyPr>
          <a:lstStyle>
            <a:lvl1pPr algn="r">
              <a:defRPr sz="3800">
                <a:solidFill>
                  <a:schemeClr val="tx1"/>
                </a:solidFill>
              </a:defRPr>
            </a:lvl1pPr>
          </a:lstStyle>
          <a:p>
            <a:r>
              <a:rPr lang="fi-FI"/>
              <a:t>Muokkaa ots. perustyyl. napsautt.</a:t>
            </a:r>
            <a:endParaRPr lang="en-US" dirty="0"/>
          </a:p>
        </p:txBody>
      </p:sp>
      <p:sp>
        <p:nvSpPr>
          <p:cNvPr id="3" name="Subtitle 2"/>
          <p:cNvSpPr>
            <a:spLocks noGrp="1"/>
          </p:cNvSpPr>
          <p:nvPr>
            <p:ph type="subTitle" idx="1"/>
          </p:nvPr>
        </p:nvSpPr>
        <p:spPr>
          <a:xfrm>
            <a:off x="5378130" y="3602039"/>
            <a:ext cx="6228521" cy="1258197"/>
          </a:xfrm>
        </p:spPr>
        <p:txBody>
          <a:bodyPr/>
          <a:lstStyle>
            <a:lvl1pPr marL="0" indent="0" algn="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endParaRPr lang="en-US" dirty="0"/>
          </a:p>
        </p:txBody>
      </p:sp>
    </p:spTree>
    <p:extLst>
      <p:ext uri="{BB962C8B-B14F-4D97-AF65-F5344CB8AC3E}">
        <p14:creationId xmlns:p14="http://schemas.microsoft.com/office/powerpoint/2010/main" val="12224856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1_Otsikkodia">
    <p:spTree>
      <p:nvGrpSpPr>
        <p:cNvPr id="1" name=""/>
        <p:cNvGrpSpPr/>
        <p:nvPr/>
      </p:nvGrpSpPr>
      <p:grpSpPr>
        <a:xfrm>
          <a:off x="0" y="0"/>
          <a:ext cx="0" cy="0"/>
          <a:chOff x="0" y="0"/>
          <a:chExt cx="0" cy="0"/>
        </a:xfrm>
      </p:grpSpPr>
      <p:pic>
        <p:nvPicPr>
          <p:cNvPr id="6" name="Kuva 5">
            <a:extLst>
              <a:ext uri="{FF2B5EF4-FFF2-40B4-BE49-F238E27FC236}">
                <a16:creationId xmlns:a16="http://schemas.microsoft.com/office/drawing/2014/main" id="{DDED14BD-39AD-4545-AA88-38F8CF26FD32}"/>
              </a:ext>
            </a:extLst>
          </p:cNvPr>
          <p:cNvPicPr>
            <a:picLocks noChangeAspect="1"/>
          </p:cNvPicPr>
          <p:nvPr userDrawn="1"/>
        </p:nvPicPr>
        <p:blipFill>
          <a:blip r:embed="rId2"/>
          <a:stretch>
            <a:fillRect/>
          </a:stretch>
        </p:blipFill>
        <p:spPr>
          <a:xfrm>
            <a:off x="6489700" y="0"/>
            <a:ext cx="5702300" cy="6858000"/>
          </a:xfrm>
          <a:prstGeom prst="rect">
            <a:avLst/>
          </a:prstGeom>
        </p:spPr>
      </p:pic>
      <p:sp>
        <p:nvSpPr>
          <p:cNvPr id="2" name="Title 1"/>
          <p:cNvSpPr>
            <a:spLocks noGrp="1"/>
          </p:cNvSpPr>
          <p:nvPr>
            <p:ph type="ctrTitle"/>
          </p:nvPr>
        </p:nvSpPr>
        <p:spPr>
          <a:xfrm>
            <a:off x="547692" y="1122364"/>
            <a:ext cx="5923721" cy="2306637"/>
          </a:xfrm>
        </p:spPr>
        <p:txBody>
          <a:bodyPr anchor="b">
            <a:normAutofit/>
          </a:bodyPr>
          <a:lstStyle>
            <a:lvl1pPr algn="l">
              <a:defRPr sz="3800">
                <a:solidFill>
                  <a:schemeClr val="tx1"/>
                </a:solidFill>
              </a:defRPr>
            </a:lvl1pPr>
          </a:lstStyle>
          <a:p>
            <a:r>
              <a:rPr lang="fi-FI"/>
              <a:t>Muokkaa ots. perustyyl. napsautt.</a:t>
            </a:r>
            <a:endParaRPr lang="en-US" dirty="0"/>
          </a:p>
        </p:txBody>
      </p:sp>
      <p:sp>
        <p:nvSpPr>
          <p:cNvPr id="3" name="Subtitle 2"/>
          <p:cNvSpPr>
            <a:spLocks noGrp="1"/>
          </p:cNvSpPr>
          <p:nvPr>
            <p:ph type="subTitle" idx="1"/>
          </p:nvPr>
        </p:nvSpPr>
        <p:spPr>
          <a:xfrm>
            <a:off x="547692" y="3602038"/>
            <a:ext cx="5923720" cy="1317832"/>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endParaRPr lang="en-US" dirty="0"/>
          </a:p>
        </p:txBody>
      </p:sp>
    </p:spTree>
    <p:extLst>
      <p:ext uri="{BB962C8B-B14F-4D97-AF65-F5344CB8AC3E}">
        <p14:creationId xmlns:p14="http://schemas.microsoft.com/office/powerpoint/2010/main" val="19935883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Title 1"/>
          <p:cNvSpPr>
            <a:spLocks noGrp="1"/>
          </p:cNvSpPr>
          <p:nvPr>
            <p:ph type="title"/>
          </p:nvPr>
        </p:nvSpPr>
        <p:spPr>
          <a:xfrm>
            <a:off x="545592" y="908052"/>
            <a:ext cx="6543261" cy="1325563"/>
          </a:xfrm>
        </p:spPr>
        <p:txBody>
          <a:bodyPr/>
          <a:lstStyle/>
          <a:p>
            <a:r>
              <a:rPr lang="fi-FI"/>
              <a:t>Muokkaa ots. perustyyl. napsautt.</a:t>
            </a:r>
            <a:endParaRPr lang="en-US" dirty="0"/>
          </a:p>
        </p:txBody>
      </p:sp>
      <p:sp>
        <p:nvSpPr>
          <p:cNvPr id="3" name="Content Placeholder 2"/>
          <p:cNvSpPr>
            <a:spLocks noGrp="1"/>
          </p:cNvSpPr>
          <p:nvPr>
            <p:ph idx="1"/>
          </p:nvPr>
        </p:nvSpPr>
        <p:spPr>
          <a:xfrm>
            <a:off x="545592" y="2450306"/>
            <a:ext cx="6543261" cy="3269457"/>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pic>
        <p:nvPicPr>
          <p:cNvPr id="5" name="Kuva 4">
            <a:extLst>
              <a:ext uri="{FF2B5EF4-FFF2-40B4-BE49-F238E27FC236}">
                <a16:creationId xmlns:a16="http://schemas.microsoft.com/office/drawing/2014/main" id="{4DA86D18-0533-D746-BDB3-EAB08CFF6C1D}"/>
              </a:ext>
            </a:extLst>
          </p:cNvPr>
          <p:cNvPicPr>
            <a:picLocks noChangeAspect="1"/>
          </p:cNvPicPr>
          <p:nvPr userDrawn="1"/>
        </p:nvPicPr>
        <p:blipFill>
          <a:blip r:embed="rId2"/>
          <a:stretch>
            <a:fillRect/>
          </a:stretch>
        </p:blipFill>
        <p:spPr>
          <a:xfrm>
            <a:off x="6629400" y="0"/>
            <a:ext cx="5562600" cy="6858000"/>
          </a:xfrm>
          <a:prstGeom prst="rect">
            <a:avLst/>
          </a:prstGeom>
        </p:spPr>
      </p:pic>
    </p:spTree>
    <p:extLst>
      <p:ext uri="{BB962C8B-B14F-4D97-AF65-F5344CB8AC3E}">
        <p14:creationId xmlns:p14="http://schemas.microsoft.com/office/powerpoint/2010/main" val="23937035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2_Otsikko ja sisältö">
    <p:spTree>
      <p:nvGrpSpPr>
        <p:cNvPr id="1" name=""/>
        <p:cNvGrpSpPr/>
        <p:nvPr/>
      </p:nvGrpSpPr>
      <p:grpSpPr>
        <a:xfrm>
          <a:off x="0" y="0"/>
          <a:ext cx="0" cy="0"/>
          <a:chOff x="0" y="0"/>
          <a:chExt cx="0" cy="0"/>
        </a:xfrm>
      </p:grpSpPr>
      <p:pic>
        <p:nvPicPr>
          <p:cNvPr id="6" name="Kuva 5">
            <a:extLst>
              <a:ext uri="{FF2B5EF4-FFF2-40B4-BE49-F238E27FC236}">
                <a16:creationId xmlns:a16="http://schemas.microsoft.com/office/drawing/2014/main" id="{94FC3B78-FECB-C04B-9103-9B3F94369AF6}"/>
              </a:ext>
            </a:extLst>
          </p:cNvPr>
          <p:cNvPicPr>
            <a:picLocks noChangeAspect="1"/>
          </p:cNvPicPr>
          <p:nvPr userDrawn="1"/>
        </p:nvPicPr>
        <p:blipFill rotWithShape="1">
          <a:blip r:embed="rId2"/>
          <a:srcRect r="5735"/>
          <a:stretch/>
        </p:blipFill>
        <p:spPr>
          <a:xfrm>
            <a:off x="6922516" y="0"/>
            <a:ext cx="5159756" cy="6858000"/>
          </a:xfrm>
          <a:prstGeom prst="rect">
            <a:avLst/>
          </a:prstGeom>
        </p:spPr>
      </p:pic>
      <p:sp>
        <p:nvSpPr>
          <p:cNvPr id="2" name="Title 1"/>
          <p:cNvSpPr>
            <a:spLocks noGrp="1"/>
          </p:cNvSpPr>
          <p:nvPr>
            <p:ph type="title"/>
          </p:nvPr>
        </p:nvSpPr>
        <p:spPr>
          <a:xfrm>
            <a:off x="543847" y="908052"/>
            <a:ext cx="6360381" cy="1325563"/>
          </a:xfrm>
        </p:spPr>
        <p:txBody>
          <a:bodyPr/>
          <a:lstStyle/>
          <a:p>
            <a:r>
              <a:rPr lang="fi-FI"/>
              <a:t>Muokkaa ots. perustyyl. napsautt.</a:t>
            </a:r>
            <a:endParaRPr lang="en-US" dirty="0"/>
          </a:p>
        </p:txBody>
      </p:sp>
      <p:sp>
        <p:nvSpPr>
          <p:cNvPr id="3" name="Content Placeholder 2"/>
          <p:cNvSpPr>
            <a:spLocks noGrp="1"/>
          </p:cNvSpPr>
          <p:nvPr>
            <p:ph idx="1"/>
          </p:nvPr>
        </p:nvSpPr>
        <p:spPr>
          <a:xfrm>
            <a:off x="543847" y="2450306"/>
            <a:ext cx="6360381" cy="3269457"/>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spTree>
    <p:extLst>
      <p:ext uri="{BB962C8B-B14F-4D97-AF65-F5344CB8AC3E}">
        <p14:creationId xmlns:p14="http://schemas.microsoft.com/office/powerpoint/2010/main" val="19280077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3_Otsikko ja sisältö">
    <p:spTree>
      <p:nvGrpSpPr>
        <p:cNvPr id="1" name=""/>
        <p:cNvGrpSpPr/>
        <p:nvPr/>
      </p:nvGrpSpPr>
      <p:grpSpPr>
        <a:xfrm>
          <a:off x="0" y="0"/>
          <a:ext cx="0" cy="0"/>
          <a:chOff x="0" y="0"/>
          <a:chExt cx="0" cy="0"/>
        </a:xfrm>
      </p:grpSpPr>
      <p:pic>
        <p:nvPicPr>
          <p:cNvPr id="5" name="Kuva 4">
            <a:extLst>
              <a:ext uri="{FF2B5EF4-FFF2-40B4-BE49-F238E27FC236}">
                <a16:creationId xmlns:a16="http://schemas.microsoft.com/office/drawing/2014/main" id="{CE3EE5EA-B4A4-4E4A-82D2-93BAB23DD188}"/>
              </a:ext>
            </a:extLst>
          </p:cNvPr>
          <p:cNvPicPr>
            <a:picLocks noChangeAspect="1"/>
          </p:cNvPicPr>
          <p:nvPr userDrawn="1"/>
        </p:nvPicPr>
        <p:blipFill>
          <a:blip r:embed="rId2"/>
          <a:stretch>
            <a:fillRect/>
          </a:stretch>
        </p:blipFill>
        <p:spPr>
          <a:xfrm>
            <a:off x="7943596" y="4130190"/>
            <a:ext cx="3492500" cy="2374900"/>
          </a:xfrm>
          <a:prstGeom prst="rect">
            <a:avLst/>
          </a:prstGeom>
        </p:spPr>
      </p:pic>
      <p:sp>
        <p:nvSpPr>
          <p:cNvPr id="2" name="Title 1"/>
          <p:cNvSpPr>
            <a:spLocks noGrp="1"/>
          </p:cNvSpPr>
          <p:nvPr>
            <p:ph type="title"/>
          </p:nvPr>
        </p:nvSpPr>
        <p:spPr>
          <a:xfrm>
            <a:off x="545591" y="908052"/>
            <a:ext cx="9233452" cy="1325563"/>
          </a:xfrm>
        </p:spPr>
        <p:txBody>
          <a:bodyPr/>
          <a:lstStyle/>
          <a:p>
            <a:r>
              <a:rPr lang="fi-FI"/>
              <a:t>Muokkaa ots. perustyyl. napsautt.</a:t>
            </a:r>
            <a:endParaRPr lang="en-US" dirty="0"/>
          </a:p>
        </p:txBody>
      </p:sp>
      <p:sp>
        <p:nvSpPr>
          <p:cNvPr id="3" name="Content Placeholder 2"/>
          <p:cNvSpPr>
            <a:spLocks noGrp="1"/>
          </p:cNvSpPr>
          <p:nvPr>
            <p:ph idx="1"/>
          </p:nvPr>
        </p:nvSpPr>
        <p:spPr>
          <a:xfrm>
            <a:off x="545592" y="2450306"/>
            <a:ext cx="9233451" cy="3269457"/>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spTree>
    <p:extLst>
      <p:ext uri="{BB962C8B-B14F-4D97-AF65-F5344CB8AC3E}">
        <p14:creationId xmlns:p14="http://schemas.microsoft.com/office/powerpoint/2010/main" val="34127579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1_Otsikko ja sisältö">
    <p:spTree>
      <p:nvGrpSpPr>
        <p:cNvPr id="1" name=""/>
        <p:cNvGrpSpPr/>
        <p:nvPr/>
      </p:nvGrpSpPr>
      <p:grpSpPr>
        <a:xfrm>
          <a:off x="0" y="0"/>
          <a:ext cx="0" cy="0"/>
          <a:chOff x="0" y="0"/>
          <a:chExt cx="0" cy="0"/>
        </a:xfrm>
      </p:grpSpPr>
      <p:sp>
        <p:nvSpPr>
          <p:cNvPr id="2" name="Title 1"/>
          <p:cNvSpPr>
            <a:spLocks noGrp="1"/>
          </p:cNvSpPr>
          <p:nvPr>
            <p:ph type="title"/>
          </p:nvPr>
        </p:nvSpPr>
        <p:spPr>
          <a:xfrm>
            <a:off x="545592" y="908052"/>
            <a:ext cx="11131296" cy="1325563"/>
          </a:xfrm>
        </p:spPr>
        <p:txBody>
          <a:bodyPr/>
          <a:lstStyle/>
          <a:p>
            <a:r>
              <a:rPr lang="fi-FI"/>
              <a:t>Muokkaa ots. perustyyl. napsautt.</a:t>
            </a:r>
            <a:endParaRPr lang="en-US" dirty="0"/>
          </a:p>
        </p:txBody>
      </p:sp>
      <p:sp>
        <p:nvSpPr>
          <p:cNvPr id="3" name="Content Placeholder 2"/>
          <p:cNvSpPr>
            <a:spLocks noGrp="1"/>
          </p:cNvSpPr>
          <p:nvPr>
            <p:ph idx="1"/>
          </p:nvPr>
        </p:nvSpPr>
        <p:spPr>
          <a:xfrm>
            <a:off x="545592" y="2450306"/>
            <a:ext cx="11131296" cy="3269457"/>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spTree>
    <p:extLst>
      <p:ext uri="{BB962C8B-B14F-4D97-AF65-F5344CB8AC3E}">
        <p14:creationId xmlns:p14="http://schemas.microsoft.com/office/powerpoint/2010/main" val="12686714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2" name="Title 1"/>
          <p:cNvSpPr>
            <a:spLocks noGrp="1"/>
          </p:cNvSpPr>
          <p:nvPr>
            <p:ph type="title"/>
          </p:nvPr>
        </p:nvSpPr>
        <p:spPr>
          <a:xfrm>
            <a:off x="542544" y="908052"/>
            <a:ext cx="11088624" cy="1325563"/>
          </a:xfrm>
        </p:spPr>
        <p:txBody>
          <a:bodyPr/>
          <a:lstStyle/>
          <a:p>
            <a:r>
              <a:rPr lang="fi-FI"/>
              <a:t>Muokkaa ots. perustyyl. napsautt.</a:t>
            </a:r>
            <a:endParaRPr lang="en-US" dirty="0"/>
          </a:p>
        </p:txBody>
      </p:sp>
      <p:sp>
        <p:nvSpPr>
          <p:cNvPr id="3" name="Content Placeholder 2"/>
          <p:cNvSpPr>
            <a:spLocks noGrp="1"/>
          </p:cNvSpPr>
          <p:nvPr>
            <p:ph sz="half" idx="1"/>
          </p:nvPr>
        </p:nvSpPr>
        <p:spPr>
          <a:xfrm>
            <a:off x="542544" y="2372277"/>
            <a:ext cx="5181600" cy="3442114"/>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sp>
        <p:nvSpPr>
          <p:cNvPr id="4" name="Content Placeholder 3"/>
          <p:cNvSpPr>
            <a:spLocks noGrp="1"/>
          </p:cNvSpPr>
          <p:nvPr>
            <p:ph sz="half" idx="2"/>
          </p:nvPr>
        </p:nvSpPr>
        <p:spPr>
          <a:xfrm>
            <a:off x="6172200" y="2372277"/>
            <a:ext cx="5477256" cy="3442114"/>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spTree>
    <p:extLst>
      <p:ext uri="{BB962C8B-B14F-4D97-AF65-F5344CB8AC3E}">
        <p14:creationId xmlns:p14="http://schemas.microsoft.com/office/powerpoint/2010/main" val="1091278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secHead" preserve="1">
  <p:cSld name="Osan ylätunniste">
    <p:spTree>
      <p:nvGrpSpPr>
        <p:cNvPr id="1" name=""/>
        <p:cNvGrpSpPr/>
        <p:nvPr/>
      </p:nvGrpSpPr>
      <p:grpSpPr>
        <a:xfrm>
          <a:off x="0" y="0"/>
          <a:ext cx="0" cy="0"/>
          <a:chOff x="0" y="0"/>
          <a:chExt cx="0" cy="0"/>
        </a:xfrm>
      </p:grpSpPr>
      <p:sp>
        <p:nvSpPr>
          <p:cNvPr id="2" name="Title 1"/>
          <p:cNvSpPr>
            <a:spLocks noGrp="1"/>
          </p:cNvSpPr>
          <p:nvPr>
            <p:ph type="title"/>
          </p:nvPr>
        </p:nvSpPr>
        <p:spPr>
          <a:xfrm>
            <a:off x="548640" y="576264"/>
            <a:ext cx="11109960" cy="2852737"/>
          </a:xfrm>
        </p:spPr>
        <p:txBody>
          <a:bodyPr anchor="b">
            <a:normAutofit/>
          </a:bodyPr>
          <a:lstStyle>
            <a:lvl1pPr>
              <a:defRPr sz="3400"/>
            </a:lvl1pPr>
          </a:lstStyle>
          <a:p>
            <a:r>
              <a:rPr lang="fi-FI"/>
              <a:t>Muokkaa ots. perustyyl. napsautt.</a:t>
            </a:r>
            <a:endParaRPr lang="en-US" dirty="0"/>
          </a:p>
        </p:txBody>
      </p:sp>
      <p:sp>
        <p:nvSpPr>
          <p:cNvPr id="3" name="Text Placeholder 2"/>
          <p:cNvSpPr>
            <a:spLocks noGrp="1"/>
          </p:cNvSpPr>
          <p:nvPr>
            <p:ph type="body" idx="1"/>
          </p:nvPr>
        </p:nvSpPr>
        <p:spPr>
          <a:xfrm>
            <a:off x="548640" y="3455989"/>
            <a:ext cx="1110996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i-FI" dirty="0"/>
              <a:t>Muokkaa tekstin perustyylejä napsauttamalla</a:t>
            </a:r>
          </a:p>
        </p:txBody>
      </p:sp>
    </p:spTree>
    <p:extLst>
      <p:ext uri="{BB962C8B-B14F-4D97-AF65-F5344CB8AC3E}">
        <p14:creationId xmlns:p14="http://schemas.microsoft.com/office/powerpoint/2010/main" val="40206817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45592" y="908052"/>
            <a:ext cx="11131296" cy="1325563"/>
          </a:xfrm>
          <a:prstGeom prst="rect">
            <a:avLst/>
          </a:prstGeom>
        </p:spPr>
        <p:txBody>
          <a:bodyPr vert="horz" lIns="91440" tIns="45720" rIns="91440" bIns="45720" rtlCol="0" anchor="ctr">
            <a:normAutofit/>
          </a:bodyPr>
          <a:lstStyle/>
          <a:p>
            <a:r>
              <a:rPr lang="fi-FI" dirty="0"/>
              <a:t>Muokkaa </a:t>
            </a:r>
            <a:r>
              <a:rPr lang="fi-FI" dirty="0" err="1"/>
              <a:t>ots</a:t>
            </a:r>
            <a:r>
              <a:rPr lang="fi-FI" dirty="0"/>
              <a:t>. </a:t>
            </a:r>
            <a:r>
              <a:rPr lang="fi-FI" dirty="0" err="1"/>
              <a:t>perustyyl</a:t>
            </a:r>
            <a:r>
              <a:rPr lang="fi-FI" dirty="0"/>
              <a:t>. </a:t>
            </a:r>
            <a:r>
              <a:rPr lang="fi-FI" dirty="0" err="1"/>
              <a:t>napsautt</a:t>
            </a:r>
            <a:r>
              <a:rPr lang="fi-FI" dirty="0"/>
              <a:t>.</a:t>
            </a:r>
            <a:endParaRPr lang="en-US" dirty="0"/>
          </a:p>
        </p:txBody>
      </p:sp>
      <p:sp>
        <p:nvSpPr>
          <p:cNvPr id="3" name="Text Placeholder 2"/>
          <p:cNvSpPr>
            <a:spLocks noGrp="1"/>
          </p:cNvSpPr>
          <p:nvPr>
            <p:ph type="body" idx="1"/>
          </p:nvPr>
        </p:nvSpPr>
        <p:spPr>
          <a:xfrm>
            <a:off x="545592" y="2450306"/>
            <a:ext cx="11131296" cy="3269457"/>
          </a:xfrm>
          <a:prstGeom prst="rect">
            <a:avLst/>
          </a:prstGeom>
        </p:spPr>
        <p:txBody>
          <a:bodyPr vert="horz" lIns="91440" tIns="45720" rIns="91440" bIns="45720" rtlCol="0">
            <a:normAutofit/>
          </a:bodyPr>
          <a:lstStyle/>
          <a:p>
            <a:pPr lvl="0"/>
            <a:r>
              <a:rPr lang="fi-FI" dirty="0"/>
              <a:t>Muokkaa tekstin perustyylejä napsauttamalla</a:t>
            </a:r>
          </a:p>
          <a:p>
            <a:pPr lvl="1"/>
            <a:r>
              <a:rPr lang="fi-FI" dirty="0"/>
              <a:t>toinen taso</a:t>
            </a:r>
          </a:p>
          <a:p>
            <a:pPr lvl="2"/>
            <a:r>
              <a:rPr lang="fi-FI" dirty="0"/>
              <a:t>kolmas taso</a:t>
            </a:r>
          </a:p>
          <a:p>
            <a:pPr lvl="3"/>
            <a:r>
              <a:rPr lang="fi-FI" dirty="0"/>
              <a:t>neljäs taso</a:t>
            </a:r>
          </a:p>
          <a:p>
            <a:pPr lvl="4"/>
            <a:r>
              <a:rPr lang="fi-FI" dirty="0"/>
              <a:t>viides taso</a:t>
            </a:r>
            <a:endParaRPr lang="en-US" dirty="0"/>
          </a:p>
        </p:txBody>
      </p:sp>
      <p:pic>
        <p:nvPicPr>
          <p:cNvPr id="6" name="Kuva 5">
            <a:extLst>
              <a:ext uri="{FF2B5EF4-FFF2-40B4-BE49-F238E27FC236}">
                <a16:creationId xmlns:a16="http://schemas.microsoft.com/office/drawing/2014/main" id="{BD1277FA-4D87-A04D-B880-FBE2B18E1F5C}"/>
              </a:ext>
            </a:extLst>
          </p:cNvPr>
          <p:cNvPicPr>
            <a:picLocks noChangeAspect="1"/>
          </p:cNvPicPr>
          <p:nvPr userDrawn="1"/>
        </p:nvPicPr>
        <p:blipFill>
          <a:blip r:embed="rId11"/>
          <a:stretch>
            <a:fillRect/>
          </a:stretch>
        </p:blipFill>
        <p:spPr>
          <a:xfrm>
            <a:off x="0" y="6007100"/>
            <a:ext cx="12192000" cy="850900"/>
          </a:xfrm>
          <a:prstGeom prst="rect">
            <a:avLst/>
          </a:prstGeom>
        </p:spPr>
      </p:pic>
    </p:spTree>
    <p:extLst>
      <p:ext uri="{BB962C8B-B14F-4D97-AF65-F5344CB8AC3E}">
        <p14:creationId xmlns:p14="http://schemas.microsoft.com/office/powerpoint/2010/main" val="2998766685"/>
      </p:ext>
    </p:extLst>
  </p:cSld>
  <p:clrMap bg1="lt1" tx1="dk1" bg2="lt2" tx2="dk2" accent1="accent1" accent2="accent2" accent3="accent3" accent4="accent4" accent5="accent5" accent6="accent6" hlink="hlink" folHlink="folHlink"/>
  <p:sldLayoutIdLst>
    <p:sldLayoutId id="2147483661" r:id="rId1"/>
    <p:sldLayoutId id="2147483671" r:id="rId2"/>
    <p:sldLayoutId id="2147483670" r:id="rId3"/>
    <p:sldLayoutId id="2147483662" r:id="rId4"/>
    <p:sldLayoutId id="2147483673" r:id="rId5"/>
    <p:sldLayoutId id="2147483674" r:id="rId6"/>
    <p:sldLayoutId id="2147483672" r:id="rId7"/>
    <p:sldLayoutId id="2147483664" r:id="rId8"/>
    <p:sldLayoutId id="2147483663" r:id="rId9"/>
  </p:sldLayoutIdLst>
  <p:hf sldNum="0" hdr="0" dt="0"/>
  <p:txStyles>
    <p:titleStyle>
      <a:lvl1pPr algn="l" defTabSz="914400" rtl="0" eaLnBrk="1" latinLnBrk="0" hangingPunct="1">
        <a:lnSpc>
          <a:spcPct val="90000"/>
        </a:lnSpc>
        <a:spcBef>
          <a:spcPct val="0"/>
        </a:spcBef>
        <a:buNone/>
        <a:defRPr sz="3400" kern="1200">
          <a:solidFill>
            <a:schemeClr val="tx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6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2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julkaisut.valtioneuvosto.fi/bitstream/handle/10024/161660/Rap_47_2019_Sosiaalityon%20tulevaisuus.pdf?sequence=1&amp;isAllowed=y" TargetMode="Externa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3" Type="http://schemas.openxmlformats.org/officeDocument/2006/relationships/hyperlink" Target="https://www.talentia.fi/wp-content/uploads/2019/03/talentia-polkuesite-002.pdf" TargetMode="External"/><Relationship Id="rId2" Type="http://schemas.openxmlformats.org/officeDocument/2006/relationships/hyperlink" Target="https://thl.fi/fi/web/tiedonhallinta-sosiaali-ja-terveysalalla/tiedonhallinnan-ohjaus/sosiaalihuollon-tiedonhallinta/palvelutuotannon-toiminnalliset-maarittelyt/sosiaalihuollon-palveluprosessit" TargetMode="External"/><Relationship Id="rId1" Type="http://schemas.openxmlformats.org/officeDocument/2006/relationships/slideLayout" Target="../slideLayouts/slideLayout5.xml"/><Relationship Id="rId4" Type="http://schemas.openxmlformats.org/officeDocument/2006/relationships/hyperlink" Target="https://www.talentia.fi/wp-content/uploads/2018/02/Talentia_sosiaalihuollon-ammattihenkiloiden-tyonjakomalli-.pdf"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hyperlink" Target="https://talentia.e-julkaisu.com/2019/tyouraselvitys/#page=1" TargetMode="Externa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hyperlink" Target="https://www.talentia.fi/wp-content/uploads/2020/10/Kopo-ohjelma_nettipdf.pdf" TargetMode="External"/><Relationship Id="rId2" Type="http://schemas.openxmlformats.org/officeDocument/2006/relationships/notesSlide" Target="../notesSlides/notesSlide1.xml"/><Relationship Id="rId1" Type="http://schemas.openxmlformats.org/officeDocument/2006/relationships/slideLayout" Target="../slideLayouts/slideLayout6.xml"/><Relationship Id="rId4" Type="http://schemas.openxmlformats.org/officeDocument/2006/relationships/hyperlink" Target="https://www.talentia.fi/tyoelamainfo/ammatit-ja-patevyydet/ammatit-ja-tutkinnot/tilapainen-tyoskentely-sosiaalityontekijan-ammatissa/" TargetMode="External"/></Relationships>
</file>

<file path=ppt/slides/_rels/slide6.xml.rels><?xml version="1.0" encoding="UTF-8" standalone="yes"?>
<Relationships xmlns="http://schemas.openxmlformats.org/package/2006/relationships"><Relationship Id="rId2" Type="http://schemas.openxmlformats.org/officeDocument/2006/relationships/hyperlink" Target="https://julkiterhikki.valvira.fi/?lang=fi" TargetMode="Externa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hyperlink" Target="https://talentia.e-julkaisu.com/2017/eettiset-ohjeet/" TargetMode="Externa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5D512921-6B70-7844-AC8B-591AFD9F66D2}"/>
              </a:ext>
            </a:extLst>
          </p:cNvPr>
          <p:cNvSpPr>
            <a:spLocks noGrp="1"/>
          </p:cNvSpPr>
          <p:nvPr>
            <p:ph type="ctrTitle"/>
          </p:nvPr>
        </p:nvSpPr>
        <p:spPr/>
        <p:txBody>
          <a:bodyPr>
            <a:normAutofit fontScale="90000"/>
          </a:bodyPr>
          <a:lstStyle/>
          <a:p>
            <a:r>
              <a:rPr lang="fi-FI" b="1" dirty="0">
                <a:cs typeface="Calibri"/>
              </a:rPr>
              <a:t> </a:t>
            </a:r>
            <a:br>
              <a:rPr lang="fi-FI" b="1" dirty="0">
                <a:cs typeface="Calibri"/>
              </a:rPr>
            </a:br>
            <a:r>
              <a:rPr lang="fi-FI" b="1" dirty="0">
                <a:cs typeface="Calibri"/>
              </a:rPr>
              <a:t>Tietoa ja näkökulmia sosiaalihuollon laillistettujen ammattihenkilöiden työnjaon laatimiseen  </a:t>
            </a:r>
          </a:p>
        </p:txBody>
      </p:sp>
      <p:sp>
        <p:nvSpPr>
          <p:cNvPr id="3" name="Alaotsikko 2">
            <a:extLst>
              <a:ext uri="{FF2B5EF4-FFF2-40B4-BE49-F238E27FC236}">
                <a16:creationId xmlns:a16="http://schemas.microsoft.com/office/drawing/2014/main" id="{9DEA430C-2D57-D34B-9984-C15E806C40BC}"/>
              </a:ext>
            </a:extLst>
          </p:cNvPr>
          <p:cNvSpPr>
            <a:spLocks noGrp="1"/>
          </p:cNvSpPr>
          <p:nvPr>
            <p:ph type="subTitle" idx="1"/>
          </p:nvPr>
        </p:nvSpPr>
        <p:spPr/>
        <p:txBody>
          <a:bodyPr vert="horz" lIns="91440" tIns="45720" rIns="91440" bIns="45720" rtlCol="0" anchor="t">
            <a:normAutofit fontScale="92500" lnSpcReduction="10000"/>
          </a:bodyPr>
          <a:lstStyle/>
          <a:p>
            <a:endParaRPr lang="fi-FI" sz="2600" dirty="0"/>
          </a:p>
          <a:p>
            <a:r>
              <a:rPr lang="fi-FI" sz="2600" dirty="0"/>
              <a:t>Jaana Manssila</a:t>
            </a:r>
          </a:p>
          <a:p>
            <a:r>
              <a:rPr lang="fi-FI" sz="2600" dirty="0"/>
              <a:t>30.10.2020</a:t>
            </a:r>
          </a:p>
          <a:p>
            <a:endParaRPr lang="fi-FI" sz="2600" dirty="0"/>
          </a:p>
          <a:p>
            <a:endParaRPr lang="fi-FI" sz="2600" dirty="0"/>
          </a:p>
        </p:txBody>
      </p:sp>
    </p:spTree>
    <p:extLst>
      <p:ext uri="{BB962C8B-B14F-4D97-AF65-F5344CB8AC3E}">
        <p14:creationId xmlns:p14="http://schemas.microsoft.com/office/powerpoint/2010/main" val="29741180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D7C8EB1E-E111-42BE-B5EF-01DDB725283C}"/>
              </a:ext>
            </a:extLst>
          </p:cNvPr>
          <p:cNvSpPr>
            <a:spLocks noGrp="1"/>
          </p:cNvSpPr>
          <p:nvPr>
            <p:ph type="title"/>
          </p:nvPr>
        </p:nvSpPr>
        <p:spPr/>
        <p:txBody>
          <a:bodyPr/>
          <a:lstStyle/>
          <a:p>
            <a:r>
              <a:rPr lang="fi-FI" dirty="0">
                <a:solidFill>
                  <a:schemeClr val="accent2"/>
                </a:solidFill>
              </a:rPr>
              <a:t>Työnjako luo asiakkaille parasta palvelua</a:t>
            </a:r>
          </a:p>
        </p:txBody>
      </p:sp>
      <p:sp>
        <p:nvSpPr>
          <p:cNvPr id="3" name="Sisällön paikkamerkki 2">
            <a:extLst>
              <a:ext uri="{FF2B5EF4-FFF2-40B4-BE49-F238E27FC236}">
                <a16:creationId xmlns:a16="http://schemas.microsoft.com/office/drawing/2014/main" id="{7F58EEDD-39E6-42FA-8CCD-8F4FF83F0176}"/>
              </a:ext>
            </a:extLst>
          </p:cNvPr>
          <p:cNvSpPr>
            <a:spLocks noGrp="1"/>
          </p:cNvSpPr>
          <p:nvPr>
            <p:ph idx="1"/>
          </p:nvPr>
        </p:nvSpPr>
        <p:spPr/>
        <p:txBody>
          <a:bodyPr>
            <a:normAutofit fontScale="77500" lnSpcReduction="20000"/>
          </a:bodyPr>
          <a:lstStyle/>
          <a:p>
            <a:pPr marL="0" indent="0">
              <a:buNone/>
            </a:pPr>
            <a:r>
              <a:rPr lang="fi-FI" sz="2800" b="1" dirty="0">
                <a:solidFill>
                  <a:srgbClr val="000000"/>
                </a:solidFill>
              </a:rPr>
              <a:t>Palveluprosessi turvaa asiakkaan etua</a:t>
            </a:r>
          </a:p>
          <a:p>
            <a:pPr marL="0" indent="0">
              <a:buNone/>
            </a:pPr>
            <a:r>
              <a:rPr lang="fi-FI" sz="2800" dirty="0">
                <a:solidFill>
                  <a:srgbClr val="000000"/>
                </a:solidFill>
              </a:rPr>
              <a:t>Sosiaalihuollon palveluprosessi on jatkumo, jossa neuvonta ja ohjaus, palvelutarpeiden selvittäminen ja arviointi yhdessä asiakassuunnitelman laatimisen ja päätöksenteon sekä muun muassa asiakkaalle annettavan tuen ja palvelujen kanssa muodostavat toisiinsa liittyvän kokonaisuuden, jonka tehtävä on turvata asiakkaan etua.                                                                                          </a:t>
            </a:r>
          </a:p>
          <a:p>
            <a:pPr marL="0" indent="0">
              <a:buNone/>
            </a:pPr>
            <a:r>
              <a:rPr lang="fi-FI" sz="2800" dirty="0">
                <a:solidFill>
                  <a:srgbClr val="000000"/>
                </a:solidFill>
              </a:rPr>
              <a:t>(</a:t>
            </a:r>
            <a:r>
              <a:rPr lang="fi-FI" sz="2800" dirty="0">
                <a:solidFill>
                  <a:srgbClr val="000000"/>
                </a:solidFill>
                <a:hlinkClick r:id="rId2"/>
              </a:rPr>
              <a:t>Sosiaalityön tulevaisuus – Sosiaalityö julkisena palvelutehtävänä. STM:n raportteja ja muistioita 2019:47</a:t>
            </a:r>
            <a:r>
              <a:rPr lang="fi-FI" sz="2800" dirty="0">
                <a:solidFill>
                  <a:srgbClr val="000000"/>
                </a:solidFill>
              </a:rPr>
              <a:t>)</a:t>
            </a:r>
          </a:p>
          <a:p>
            <a:endParaRPr lang="fi-FI" sz="2800" dirty="0">
              <a:solidFill>
                <a:srgbClr val="000000"/>
              </a:solidFill>
            </a:endParaRPr>
          </a:p>
          <a:p>
            <a:endParaRPr lang="fi-FI" dirty="0"/>
          </a:p>
        </p:txBody>
      </p:sp>
    </p:spTree>
    <p:extLst>
      <p:ext uri="{BB962C8B-B14F-4D97-AF65-F5344CB8AC3E}">
        <p14:creationId xmlns:p14="http://schemas.microsoft.com/office/powerpoint/2010/main" val="6754515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tsikko 3">
            <a:extLst>
              <a:ext uri="{FF2B5EF4-FFF2-40B4-BE49-F238E27FC236}">
                <a16:creationId xmlns:a16="http://schemas.microsoft.com/office/drawing/2014/main" id="{E7454928-3462-411C-A2E1-6303EFEFE11D}"/>
              </a:ext>
            </a:extLst>
          </p:cNvPr>
          <p:cNvSpPr>
            <a:spLocks noGrp="1"/>
          </p:cNvSpPr>
          <p:nvPr>
            <p:ph type="title"/>
          </p:nvPr>
        </p:nvSpPr>
        <p:spPr/>
        <p:txBody>
          <a:bodyPr/>
          <a:lstStyle/>
          <a:p>
            <a:r>
              <a:rPr lang="fi-FI" dirty="0">
                <a:solidFill>
                  <a:schemeClr val="accent2"/>
                </a:solidFill>
              </a:rPr>
              <a:t>Työnjako luo asiakkaille parasta palvelua</a:t>
            </a:r>
          </a:p>
        </p:txBody>
      </p:sp>
      <p:sp>
        <p:nvSpPr>
          <p:cNvPr id="5" name="Sisällön paikkamerkki 4">
            <a:extLst>
              <a:ext uri="{FF2B5EF4-FFF2-40B4-BE49-F238E27FC236}">
                <a16:creationId xmlns:a16="http://schemas.microsoft.com/office/drawing/2014/main" id="{4C1B3096-4270-49FE-825A-DB83C97B3164}"/>
              </a:ext>
            </a:extLst>
          </p:cNvPr>
          <p:cNvSpPr>
            <a:spLocks noGrp="1"/>
          </p:cNvSpPr>
          <p:nvPr>
            <p:ph idx="1"/>
          </p:nvPr>
        </p:nvSpPr>
        <p:spPr>
          <a:xfrm>
            <a:off x="543847" y="2150533"/>
            <a:ext cx="6568153" cy="4038600"/>
          </a:xfrm>
        </p:spPr>
        <p:txBody>
          <a:bodyPr>
            <a:normAutofit fontScale="40000" lnSpcReduction="20000"/>
          </a:bodyPr>
          <a:lstStyle/>
          <a:p>
            <a:pPr marL="0" indent="0">
              <a:buNone/>
            </a:pPr>
            <a:endParaRPr lang="fi-FI" sz="3200" dirty="0">
              <a:solidFill>
                <a:srgbClr val="232323"/>
              </a:solidFill>
            </a:endParaRPr>
          </a:p>
          <a:p>
            <a:r>
              <a:rPr lang="fi-FI" sz="7200" dirty="0">
                <a:solidFill>
                  <a:srgbClr val="232323"/>
                </a:solidFill>
                <a:hlinkClick r:id="rId2"/>
              </a:rPr>
              <a:t>Sosiaalihuollon palveluprosessit/THL</a:t>
            </a:r>
            <a:r>
              <a:rPr lang="fi-FI" sz="7200" dirty="0">
                <a:solidFill>
                  <a:srgbClr val="232323"/>
                </a:solidFill>
              </a:rPr>
              <a:t>:                                                   vireilletulo, palvelutarpeen arviointi, asiakkuuden suunnittelu, palvelun järjestäminen ja toteutus. </a:t>
            </a:r>
            <a:endParaRPr lang="fi-FI" sz="6200" dirty="0">
              <a:solidFill>
                <a:srgbClr val="232323"/>
              </a:solidFill>
            </a:endParaRPr>
          </a:p>
          <a:p>
            <a:r>
              <a:rPr lang="fi-FI" sz="7200" dirty="0">
                <a:solidFill>
                  <a:srgbClr val="232323"/>
                </a:solidFill>
                <a:hlinkClick r:id="rId3"/>
              </a:rPr>
              <a:t>Talentian työnjaon polku</a:t>
            </a:r>
            <a:r>
              <a:rPr lang="fi-FI" sz="7200" dirty="0">
                <a:solidFill>
                  <a:srgbClr val="232323"/>
                </a:solidFill>
              </a:rPr>
              <a:t>: em. palveluprosessi + palvelujen arviointi ja rakenteellinen työ:</a:t>
            </a:r>
            <a:endParaRPr lang="fi-FI" sz="6600" dirty="0"/>
          </a:p>
          <a:p>
            <a:r>
              <a:rPr lang="fi-FI" sz="7200" dirty="0">
                <a:hlinkClick r:id="rId4"/>
              </a:rPr>
              <a:t>Talentian malli työnjaon laatimiseksi</a:t>
            </a:r>
            <a:endParaRPr lang="fi-FI" sz="6200" dirty="0">
              <a:solidFill>
                <a:srgbClr val="232323"/>
              </a:solidFill>
            </a:endParaRPr>
          </a:p>
          <a:p>
            <a:pPr marL="0" indent="0">
              <a:buNone/>
            </a:pPr>
            <a:endParaRPr lang="fi-FI" sz="6200" dirty="0">
              <a:solidFill>
                <a:srgbClr val="232323"/>
              </a:solidFill>
            </a:endParaRPr>
          </a:p>
          <a:p>
            <a:endParaRPr lang="fi-FI" dirty="0"/>
          </a:p>
        </p:txBody>
      </p:sp>
    </p:spTree>
    <p:extLst>
      <p:ext uri="{BB962C8B-B14F-4D97-AF65-F5344CB8AC3E}">
        <p14:creationId xmlns:p14="http://schemas.microsoft.com/office/powerpoint/2010/main" val="2993011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C752AA03-9B51-413F-B57D-C18A601A5F1F}"/>
              </a:ext>
            </a:extLst>
          </p:cNvPr>
          <p:cNvSpPr>
            <a:spLocks noGrp="1"/>
          </p:cNvSpPr>
          <p:nvPr>
            <p:ph type="title"/>
          </p:nvPr>
        </p:nvSpPr>
        <p:spPr/>
        <p:txBody>
          <a:bodyPr/>
          <a:lstStyle/>
          <a:p>
            <a:r>
              <a:rPr lang="fi-FI" dirty="0"/>
              <a:t>Pohdittavaksi työnjakoa laadittaessa</a:t>
            </a:r>
          </a:p>
        </p:txBody>
      </p:sp>
      <p:sp>
        <p:nvSpPr>
          <p:cNvPr id="3" name="Sisällön paikkamerkki 2">
            <a:extLst>
              <a:ext uri="{FF2B5EF4-FFF2-40B4-BE49-F238E27FC236}">
                <a16:creationId xmlns:a16="http://schemas.microsoft.com/office/drawing/2014/main" id="{F14F12EE-4C67-47E5-BC67-06C657152B1A}"/>
              </a:ext>
            </a:extLst>
          </p:cNvPr>
          <p:cNvSpPr>
            <a:spLocks noGrp="1"/>
          </p:cNvSpPr>
          <p:nvPr>
            <p:ph idx="1"/>
          </p:nvPr>
        </p:nvSpPr>
        <p:spPr/>
        <p:txBody>
          <a:bodyPr>
            <a:normAutofit fontScale="70000" lnSpcReduction="20000"/>
          </a:bodyPr>
          <a:lstStyle/>
          <a:p>
            <a:r>
              <a:rPr lang="fi-FI" dirty="0"/>
              <a:t>Miten asiakasturvallisuutta on toimintayksikössänne jäsennetty ja miten sitä ylläpidetään ja kehitetään?</a:t>
            </a:r>
          </a:p>
          <a:p>
            <a:r>
              <a:rPr lang="fi-FI" dirty="0"/>
              <a:t>Mitä tavoitteita ja sisältöjä työlle on määritelty esim. tehtävänkuvauksissa? </a:t>
            </a:r>
          </a:p>
          <a:p>
            <a:r>
              <a:rPr lang="fi-FI" dirty="0"/>
              <a:t>Millaisia palveluprosessinne ovat?</a:t>
            </a:r>
          </a:p>
          <a:p>
            <a:r>
              <a:rPr lang="fi-FI" dirty="0"/>
              <a:t>Onko mietitty mitä osaamista palveluprosessin eri vaiheissa tarvitaan? </a:t>
            </a:r>
          </a:p>
          <a:p>
            <a:r>
              <a:rPr lang="fi-FI" dirty="0"/>
              <a:t>Miten työn tuloksia arvioidaan? </a:t>
            </a:r>
          </a:p>
          <a:p>
            <a:r>
              <a:rPr lang="fi-FI" dirty="0"/>
              <a:t>Miten asiakaskokemuksia arvioidaan?</a:t>
            </a:r>
          </a:p>
          <a:p>
            <a:r>
              <a:rPr lang="fi-FI" dirty="0"/>
              <a:t>Mitä tarvitaan työn vaikutusten varmistamiseen?</a:t>
            </a:r>
          </a:p>
          <a:p>
            <a:r>
              <a:rPr lang="fi-FI" dirty="0"/>
              <a:t>Ratkotteko yhteisesti asiakastyön ammattieettisiä kysymyksiä?</a:t>
            </a:r>
          </a:p>
          <a:p>
            <a:pPr marL="0" indent="0">
              <a:buNone/>
            </a:pPr>
            <a:endParaRPr lang="fi-FI" dirty="0"/>
          </a:p>
        </p:txBody>
      </p:sp>
    </p:spTree>
    <p:extLst>
      <p:ext uri="{BB962C8B-B14F-4D97-AF65-F5344CB8AC3E}">
        <p14:creationId xmlns:p14="http://schemas.microsoft.com/office/powerpoint/2010/main" val="33953319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tsikko 3">
            <a:extLst>
              <a:ext uri="{FF2B5EF4-FFF2-40B4-BE49-F238E27FC236}">
                <a16:creationId xmlns:a16="http://schemas.microsoft.com/office/drawing/2014/main" id="{3780BC3D-6A9E-4AEC-B4BE-B4FEF666D49E}"/>
              </a:ext>
            </a:extLst>
          </p:cNvPr>
          <p:cNvSpPr>
            <a:spLocks noGrp="1"/>
          </p:cNvSpPr>
          <p:nvPr>
            <p:ph type="title"/>
          </p:nvPr>
        </p:nvSpPr>
        <p:spPr/>
        <p:txBody>
          <a:bodyPr/>
          <a:lstStyle/>
          <a:p>
            <a:r>
              <a:rPr lang="fi-FI" dirty="0">
                <a:solidFill>
                  <a:schemeClr val="accent1"/>
                </a:solidFill>
              </a:rPr>
              <a:t>Lainsäädäntö asettaa vaatimuksia</a:t>
            </a:r>
          </a:p>
        </p:txBody>
      </p:sp>
      <p:sp>
        <p:nvSpPr>
          <p:cNvPr id="5" name="Sisällön paikkamerkki 4">
            <a:extLst>
              <a:ext uri="{FF2B5EF4-FFF2-40B4-BE49-F238E27FC236}">
                <a16:creationId xmlns:a16="http://schemas.microsoft.com/office/drawing/2014/main" id="{97CB45D5-C299-4793-84A7-D6242BBEFF3F}"/>
              </a:ext>
            </a:extLst>
          </p:cNvPr>
          <p:cNvSpPr>
            <a:spLocks noGrp="1"/>
          </p:cNvSpPr>
          <p:nvPr>
            <p:ph idx="1"/>
          </p:nvPr>
        </p:nvSpPr>
        <p:spPr/>
        <p:txBody>
          <a:bodyPr>
            <a:normAutofit lnSpcReduction="10000"/>
          </a:bodyPr>
          <a:lstStyle/>
          <a:p>
            <a:pPr marL="0" indent="0">
              <a:buNone/>
            </a:pPr>
            <a:r>
              <a:rPr lang="fi-FI" sz="2800" b="1" dirty="0">
                <a:solidFill>
                  <a:srgbClr val="232323"/>
                </a:solidFill>
              </a:rPr>
              <a:t>Omavalvontasuunnitelma (SHL 47 §):</a:t>
            </a:r>
            <a:r>
              <a:rPr lang="fi-FI" sz="2800" dirty="0">
                <a:solidFill>
                  <a:srgbClr val="4E4E4E"/>
                </a:solidFill>
              </a:rPr>
              <a:t>                                                                                                                                                                                                                                                                               </a:t>
            </a:r>
          </a:p>
          <a:p>
            <a:pPr marL="0" indent="0">
              <a:buNone/>
            </a:pPr>
            <a:r>
              <a:rPr lang="fi-FI" sz="2800" b="0" i="0" dirty="0">
                <a:solidFill>
                  <a:srgbClr val="444444"/>
                </a:solidFill>
                <a:effectLst/>
              </a:rPr>
              <a:t>Sosiaalihuollon toimintayksikön tai muun toimintakokonaisuudesta vastaavan tahon on laadittava omavalvontasuunnitelma sosiaalihuollon laadun, turvallisuuden ja asianmukaisuuden varmistamiseksi. </a:t>
            </a:r>
          </a:p>
          <a:p>
            <a:pPr marL="0" indent="0">
              <a:buNone/>
            </a:pPr>
            <a:r>
              <a:rPr lang="fi-FI" sz="2800" b="0" i="0" dirty="0">
                <a:solidFill>
                  <a:srgbClr val="444444"/>
                </a:solidFill>
                <a:effectLst/>
              </a:rPr>
              <a:t>Suunnitelma on pidettävä julkisesti nähtävänä, sen toteutumista on seurattava säännöllisesti ja toimintaa on kehitettävä asiakkailta sekä toimintayksikön henkilöstöltä säännöllisesti kerättävän palautteen perusteella.</a:t>
            </a:r>
          </a:p>
          <a:p>
            <a:pPr marL="0" indent="0">
              <a:buNone/>
            </a:pPr>
            <a:endParaRPr lang="fi-FI" sz="2800" b="0" i="0" dirty="0">
              <a:solidFill>
                <a:srgbClr val="232323"/>
              </a:solidFill>
              <a:effectLst/>
            </a:endParaRPr>
          </a:p>
          <a:p>
            <a:endParaRPr lang="fi-FI" dirty="0"/>
          </a:p>
        </p:txBody>
      </p:sp>
    </p:spTree>
    <p:extLst>
      <p:ext uri="{BB962C8B-B14F-4D97-AF65-F5344CB8AC3E}">
        <p14:creationId xmlns:p14="http://schemas.microsoft.com/office/powerpoint/2010/main" val="2413287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tsikko 3">
            <a:extLst>
              <a:ext uri="{FF2B5EF4-FFF2-40B4-BE49-F238E27FC236}">
                <a16:creationId xmlns:a16="http://schemas.microsoft.com/office/drawing/2014/main" id="{D849C9F8-FF4D-4F2A-AE12-319EDA49830F}"/>
              </a:ext>
            </a:extLst>
          </p:cNvPr>
          <p:cNvSpPr>
            <a:spLocks noGrp="1"/>
          </p:cNvSpPr>
          <p:nvPr>
            <p:ph type="title"/>
          </p:nvPr>
        </p:nvSpPr>
        <p:spPr/>
        <p:txBody>
          <a:bodyPr/>
          <a:lstStyle/>
          <a:p>
            <a:r>
              <a:rPr lang="fi-FI" dirty="0">
                <a:solidFill>
                  <a:schemeClr val="accent1"/>
                </a:solidFill>
              </a:rPr>
              <a:t>Lainsäädäntö asettaa vaatimuksia</a:t>
            </a:r>
          </a:p>
        </p:txBody>
      </p:sp>
      <p:sp>
        <p:nvSpPr>
          <p:cNvPr id="5" name="Sisällön paikkamerkki 4">
            <a:extLst>
              <a:ext uri="{FF2B5EF4-FFF2-40B4-BE49-F238E27FC236}">
                <a16:creationId xmlns:a16="http://schemas.microsoft.com/office/drawing/2014/main" id="{0F14668B-57C3-4523-A72D-748D744A70DE}"/>
              </a:ext>
            </a:extLst>
          </p:cNvPr>
          <p:cNvSpPr>
            <a:spLocks noGrp="1"/>
          </p:cNvSpPr>
          <p:nvPr>
            <p:ph sz="half" idx="1"/>
          </p:nvPr>
        </p:nvSpPr>
        <p:spPr>
          <a:xfrm>
            <a:off x="542544" y="2233615"/>
            <a:ext cx="5181600" cy="3580776"/>
          </a:xfrm>
        </p:spPr>
        <p:txBody>
          <a:bodyPr>
            <a:noAutofit/>
          </a:bodyPr>
          <a:lstStyle/>
          <a:p>
            <a:pPr marL="0" indent="0">
              <a:buNone/>
            </a:pPr>
            <a:r>
              <a:rPr lang="fi-FI" sz="2000" b="1" dirty="0"/>
              <a:t>Palvelutarpeen arviointi</a:t>
            </a:r>
          </a:p>
          <a:p>
            <a:r>
              <a:rPr lang="fi-FI" sz="2000" b="0" i="0" dirty="0">
                <a:solidFill>
                  <a:srgbClr val="444444"/>
                </a:solidFill>
                <a:effectLst/>
                <a:latin typeface="IntervalSansProRegular"/>
              </a:rPr>
              <a:t>Sosiaalihuoltolain (36 §) mukaan palvelutarpeen arvioinnista vastaa sen kannalta tarkoituksenmukainen sosiaalihuollon ammattihenkilö, jollei muualla laissa toisin säädetä. </a:t>
            </a:r>
          </a:p>
          <a:p>
            <a:r>
              <a:rPr lang="fi-FI" sz="2000" b="0" i="0" dirty="0">
                <a:solidFill>
                  <a:srgbClr val="444444"/>
                </a:solidFill>
                <a:effectLst/>
                <a:latin typeface="IntervalSansProRegular"/>
              </a:rPr>
              <a:t>Erityistä tukea tarvitsevien lasten ja muiden erityistä tukea tarvitsevien henkilöiden palvelutarpeen arvioinnin tekemisestä vastaa virkasuhteessa oleva sosiaalityöntekijä. </a:t>
            </a:r>
            <a:endParaRPr lang="fi-FI" sz="2000" dirty="0"/>
          </a:p>
          <a:p>
            <a:pPr marL="0" indent="0">
              <a:buNone/>
            </a:pPr>
            <a:endParaRPr lang="fi-FI" sz="2000" dirty="0">
              <a:solidFill>
                <a:srgbClr val="000000"/>
              </a:solidFill>
            </a:endParaRPr>
          </a:p>
        </p:txBody>
      </p:sp>
      <p:sp>
        <p:nvSpPr>
          <p:cNvPr id="6" name="Sisällön paikkamerkki 5">
            <a:extLst>
              <a:ext uri="{FF2B5EF4-FFF2-40B4-BE49-F238E27FC236}">
                <a16:creationId xmlns:a16="http://schemas.microsoft.com/office/drawing/2014/main" id="{2634A26B-7977-4F98-8848-4B91D1B63E9C}"/>
              </a:ext>
            </a:extLst>
          </p:cNvPr>
          <p:cNvSpPr>
            <a:spLocks noGrp="1"/>
          </p:cNvSpPr>
          <p:nvPr>
            <p:ph sz="half" idx="2"/>
          </p:nvPr>
        </p:nvSpPr>
        <p:spPr>
          <a:xfrm>
            <a:off x="6172200" y="2233615"/>
            <a:ext cx="5477256" cy="3580776"/>
          </a:xfrm>
        </p:spPr>
        <p:txBody>
          <a:bodyPr>
            <a:normAutofit/>
          </a:bodyPr>
          <a:lstStyle/>
          <a:p>
            <a:pPr marL="0" indent="0">
              <a:buNone/>
            </a:pPr>
            <a:r>
              <a:rPr lang="fi-FI" sz="2000" b="1" dirty="0"/>
              <a:t>Päätöksenteko</a:t>
            </a:r>
          </a:p>
          <a:p>
            <a:r>
              <a:rPr lang="fi-FI" sz="2000" dirty="0">
                <a:solidFill>
                  <a:srgbClr val="000000"/>
                </a:solidFill>
              </a:rPr>
              <a:t>Sosiaalihuoltolaissa ei ole säädetty siitä, kuka tekee palvelupäätöksiä lukuun ottamatta erityistä tukea tarvitseville henkilöille virkasuhteisten sosiaalityöntekijöiden (ei saa olla omatyöntekijä) tehtäväksi säädettyjä hoidon ja huolenpidon turvaavia päätöksiä (46 §). </a:t>
            </a:r>
          </a:p>
          <a:p>
            <a:pPr marL="0" indent="0">
              <a:buNone/>
            </a:pPr>
            <a:endParaRPr lang="fi-FI" sz="2000" dirty="0"/>
          </a:p>
        </p:txBody>
      </p:sp>
    </p:spTree>
    <p:extLst>
      <p:ext uri="{BB962C8B-B14F-4D97-AF65-F5344CB8AC3E}">
        <p14:creationId xmlns:p14="http://schemas.microsoft.com/office/powerpoint/2010/main" val="22142936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9D606972-D92F-404D-8DBA-1942D88E0EE4}"/>
              </a:ext>
            </a:extLst>
          </p:cNvPr>
          <p:cNvSpPr>
            <a:spLocks noGrp="1"/>
          </p:cNvSpPr>
          <p:nvPr>
            <p:ph type="title"/>
          </p:nvPr>
        </p:nvSpPr>
        <p:spPr>
          <a:xfrm>
            <a:off x="545592" y="908052"/>
            <a:ext cx="11131296" cy="929215"/>
          </a:xfrm>
        </p:spPr>
        <p:txBody>
          <a:bodyPr>
            <a:normAutofit/>
          </a:bodyPr>
          <a:lstStyle/>
          <a:p>
            <a:r>
              <a:rPr lang="fi-FI" dirty="0">
                <a:solidFill>
                  <a:schemeClr val="accent1"/>
                </a:solidFill>
              </a:rPr>
              <a:t>Lainsäädäntö asettaa vaatimuksia</a:t>
            </a:r>
          </a:p>
        </p:txBody>
      </p:sp>
      <p:sp>
        <p:nvSpPr>
          <p:cNvPr id="3" name="Sisällön paikkamerkki 2">
            <a:extLst>
              <a:ext uri="{FF2B5EF4-FFF2-40B4-BE49-F238E27FC236}">
                <a16:creationId xmlns:a16="http://schemas.microsoft.com/office/drawing/2014/main" id="{66260B4A-E77C-414C-96EE-ED37DE138B3F}"/>
              </a:ext>
            </a:extLst>
          </p:cNvPr>
          <p:cNvSpPr>
            <a:spLocks noGrp="1"/>
          </p:cNvSpPr>
          <p:nvPr>
            <p:ph idx="1"/>
          </p:nvPr>
        </p:nvSpPr>
        <p:spPr>
          <a:xfrm>
            <a:off x="665126" y="1930399"/>
            <a:ext cx="11131296" cy="4174068"/>
          </a:xfrm>
        </p:spPr>
        <p:txBody>
          <a:bodyPr>
            <a:normAutofit fontScale="62500" lnSpcReduction="20000"/>
          </a:bodyPr>
          <a:lstStyle/>
          <a:p>
            <a:pPr marL="0" indent="0">
              <a:buNone/>
            </a:pPr>
            <a:r>
              <a:rPr lang="fi-FI" sz="3600" b="1" dirty="0">
                <a:solidFill>
                  <a:srgbClr val="444444"/>
                </a:solidFill>
              </a:rPr>
              <a:t>Erityisen tuen tarve</a:t>
            </a:r>
          </a:p>
          <a:p>
            <a:r>
              <a:rPr lang="fi-FI" sz="3600" dirty="0">
                <a:solidFill>
                  <a:srgbClr val="444444"/>
                </a:solidFill>
              </a:rPr>
              <a:t>SHL 3 § 3 kohta:                                                                                                                                                                                                                  E</a:t>
            </a:r>
            <a:r>
              <a:rPr lang="fi-FI" sz="3600" b="0" dirty="0">
                <a:solidFill>
                  <a:srgbClr val="444444"/>
                </a:solidFill>
                <a:effectLst/>
              </a:rPr>
              <a:t>rityistä tukea tarvitseva  henkilö ja asiakas = henkilö, jolla on erityisiä vaikeuksia hakea ja saada tarvitsemiaan sosiaali- ja terveyspalveluja kognitiivisen tai psyykkisen vamman tai sairauden, päihteiden ongelmakäytön, usean yhtäaikaisen tuen tarpeen tai muun vastaavan syyn vuoksi ja jonka tuen tarve ei liity korkeaan ikään siten kuin vanhuspalvelulain 3 §:ssä säädetään.</a:t>
            </a:r>
            <a:r>
              <a:rPr lang="fi-FI" sz="3600" dirty="0">
                <a:solidFill>
                  <a:srgbClr val="000000"/>
                </a:solidFill>
              </a:rPr>
              <a:t> </a:t>
            </a:r>
            <a:endParaRPr lang="fi-FI" sz="3600" dirty="0"/>
          </a:p>
          <a:p>
            <a:r>
              <a:rPr lang="fi-FI" sz="3600" dirty="0"/>
              <a:t>SHL 3 § 6 kohta:                                                                                                                                                                                                                                                Erityistä tukea tarvitseva lapsi = lapsi,  jonka kasvuolosuhteet vaarantavat tai eivät turvaa lapsen terveyttä tai kehitystä tai joka itse käyttäytymisellään vaarantaa terveyttään tai kehitystään tai joka on erityisen tuen tarpeessa 3 kohdassa mainituista syistä.</a:t>
            </a:r>
          </a:p>
          <a:p>
            <a:r>
              <a:rPr lang="fi-FI" sz="3600" dirty="0"/>
              <a:t>Se, onko henkilö lain tarkoittamalla tavalla erityistä tukea tarvitseva henkilö, on harkittava ja ratkaistava aina tapauskohtaisesti kokonaisvaltaisen ammatillisen arvioinnin perusteella. </a:t>
            </a:r>
            <a:endParaRPr lang="fi-FI" sz="3600" dirty="0">
              <a:solidFill>
                <a:srgbClr val="191919"/>
              </a:solidFill>
            </a:endParaRPr>
          </a:p>
          <a:p>
            <a:r>
              <a:rPr lang="fi-FI" sz="3600" b="0" i="0" dirty="0">
                <a:solidFill>
                  <a:srgbClr val="191919"/>
                </a:solidFill>
                <a:effectLst/>
              </a:rPr>
              <a:t>Erityistä tukea tarvitsevan henkilön omatyöntekijän on oltava sosiaalityöntekijä. </a:t>
            </a:r>
            <a:endParaRPr lang="fi-FI" sz="3600" dirty="0"/>
          </a:p>
          <a:p>
            <a:pPr algn="l">
              <a:buFont typeface="+mj-lt"/>
              <a:buAutoNum type="arabicPeriod"/>
            </a:pPr>
            <a:endParaRPr lang="fi-FI" b="0" i="0" dirty="0">
              <a:solidFill>
                <a:srgbClr val="232323"/>
              </a:solidFill>
              <a:effectLst/>
              <a:latin typeface="Open Sans"/>
            </a:endParaRPr>
          </a:p>
          <a:p>
            <a:endParaRPr lang="fi-FI" dirty="0"/>
          </a:p>
          <a:p>
            <a:endParaRPr lang="fi-FI" dirty="0"/>
          </a:p>
        </p:txBody>
      </p:sp>
      <p:sp>
        <p:nvSpPr>
          <p:cNvPr id="4" name="Sisällön paikkamerkki 3">
            <a:extLst>
              <a:ext uri="{FF2B5EF4-FFF2-40B4-BE49-F238E27FC236}">
                <a16:creationId xmlns:a16="http://schemas.microsoft.com/office/drawing/2014/main" id="{03C63E8F-1F83-4386-85C0-90BB3EEC890B}"/>
              </a:ext>
            </a:extLst>
          </p:cNvPr>
          <p:cNvSpPr>
            <a:spLocks noGrp="1"/>
          </p:cNvSpPr>
          <p:nvPr>
            <p:ph sz="half" idx="4294967295"/>
          </p:nvPr>
        </p:nvSpPr>
        <p:spPr>
          <a:xfrm>
            <a:off x="6715125" y="2371725"/>
            <a:ext cx="5476875" cy="3443288"/>
          </a:xfrm>
        </p:spPr>
        <p:txBody>
          <a:bodyPr>
            <a:normAutofit/>
          </a:bodyPr>
          <a:lstStyle/>
          <a:p>
            <a:endParaRPr lang="fi-FI" sz="2400" dirty="0"/>
          </a:p>
          <a:p>
            <a:pPr marL="0" indent="0">
              <a:buNone/>
            </a:pPr>
            <a:r>
              <a:rPr lang="fi-FI" dirty="0"/>
              <a:t>                      </a:t>
            </a:r>
          </a:p>
          <a:p>
            <a:pPr marL="0" indent="0">
              <a:buNone/>
            </a:pPr>
            <a:r>
              <a:rPr lang="fi-FI" dirty="0"/>
              <a:t> </a:t>
            </a:r>
          </a:p>
        </p:txBody>
      </p:sp>
    </p:spTree>
    <p:extLst>
      <p:ext uri="{BB962C8B-B14F-4D97-AF65-F5344CB8AC3E}">
        <p14:creationId xmlns:p14="http://schemas.microsoft.com/office/powerpoint/2010/main" val="32155935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BFB97437-C4B4-4F6D-ACF5-72670114A1B8}"/>
              </a:ext>
            </a:extLst>
          </p:cNvPr>
          <p:cNvSpPr>
            <a:spLocks noGrp="1"/>
          </p:cNvSpPr>
          <p:nvPr>
            <p:ph type="title"/>
          </p:nvPr>
        </p:nvSpPr>
        <p:spPr/>
        <p:txBody>
          <a:bodyPr/>
          <a:lstStyle/>
          <a:p>
            <a:r>
              <a:rPr lang="fi-FI" dirty="0">
                <a:solidFill>
                  <a:schemeClr val="accent1"/>
                </a:solidFill>
              </a:rPr>
              <a:t>Lainsäädäntö asettaa vaatimuksia</a:t>
            </a:r>
          </a:p>
        </p:txBody>
      </p:sp>
      <p:sp>
        <p:nvSpPr>
          <p:cNvPr id="3" name="Sisällön paikkamerkki 2">
            <a:extLst>
              <a:ext uri="{FF2B5EF4-FFF2-40B4-BE49-F238E27FC236}">
                <a16:creationId xmlns:a16="http://schemas.microsoft.com/office/drawing/2014/main" id="{EBEA9298-792E-4764-88A3-AAFE446749B3}"/>
              </a:ext>
            </a:extLst>
          </p:cNvPr>
          <p:cNvSpPr>
            <a:spLocks noGrp="1"/>
          </p:cNvSpPr>
          <p:nvPr>
            <p:ph sz="half" idx="1"/>
          </p:nvPr>
        </p:nvSpPr>
        <p:spPr/>
        <p:txBody>
          <a:bodyPr>
            <a:normAutofit fontScale="25000" lnSpcReduction="20000"/>
          </a:bodyPr>
          <a:lstStyle/>
          <a:p>
            <a:r>
              <a:rPr lang="fi-FI" sz="7200" dirty="0"/>
              <a:t>Sosiaalihuoltolakiin sekä sosiaalihuollon erityislakeihin kuten lastensuojelulakiin sekä oppilas- ja opiskelijahuoltolakiin sisältyy myös muita tiettyjä sosiaalihuollon tehtäviä koskevia pätevyysvaatimuksia. </a:t>
            </a:r>
          </a:p>
          <a:p>
            <a:pPr lvl="1"/>
            <a:r>
              <a:rPr lang="fi-FI" sz="6400" dirty="0"/>
              <a:t>Esim. lapsen asioista vastaava sosiaalityöntekijä, vastaava kuraattori.</a:t>
            </a:r>
            <a:endParaRPr lang="fi-FI" sz="7200" b="0" i="0" dirty="0">
              <a:solidFill>
                <a:srgbClr val="444444"/>
              </a:solidFill>
              <a:effectLst/>
            </a:endParaRPr>
          </a:p>
          <a:p>
            <a:r>
              <a:rPr lang="fi-FI" sz="7200" b="0" i="0" dirty="0">
                <a:solidFill>
                  <a:srgbClr val="444444"/>
                </a:solidFill>
                <a:effectLst/>
              </a:rPr>
              <a:t>Sosiaalityön ammatillinen </a:t>
            </a:r>
            <a:r>
              <a:rPr lang="fi-FI" sz="7200" dirty="0">
                <a:solidFill>
                  <a:srgbClr val="444444"/>
                </a:solidFill>
              </a:rPr>
              <a:t>johtaminen sekä yksilöiden, perheiden ja yhteisöjen sosiaalisen tuen ja palvelujen tarpeeseen vastaavan sosiaalityön asiakas- ja asiantuntijatyön sekä sen vaikutusten seuranta ja arviointi on sosiaalityöntekijän työtä (a</a:t>
            </a:r>
            <a:r>
              <a:rPr lang="fi-FI" sz="7200" b="0" i="0" dirty="0">
                <a:solidFill>
                  <a:srgbClr val="444444"/>
                </a:solidFill>
                <a:effectLst/>
              </a:rPr>
              <a:t>mmattihenkilölaki 9 §). </a:t>
            </a:r>
            <a:endParaRPr lang="fi-FI" sz="7200" dirty="0"/>
          </a:p>
          <a:p>
            <a:endParaRPr lang="fi-FI" dirty="0"/>
          </a:p>
        </p:txBody>
      </p:sp>
      <p:sp>
        <p:nvSpPr>
          <p:cNvPr id="4" name="Sisällön paikkamerkki 3">
            <a:extLst>
              <a:ext uri="{FF2B5EF4-FFF2-40B4-BE49-F238E27FC236}">
                <a16:creationId xmlns:a16="http://schemas.microsoft.com/office/drawing/2014/main" id="{8E9DAA53-8B01-4247-BBA6-8479B3B7889F}"/>
              </a:ext>
            </a:extLst>
          </p:cNvPr>
          <p:cNvSpPr>
            <a:spLocks noGrp="1"/>
          </p:cNvSpPr>
          <p:nvPr>
            <p:ph sz="half" idx="2"/>
          </p:nvPr>
        </p:nvSpPr>
        <p:spPr>
          <a:xfrm>
            <a:off x="6172200" y="2372277"/>
            <a:ext cx="5477256" cy="3741804"/>
          </a:xfrm>
        </p:spPr>
        <p:txBody>
          <a:bodyPr>
            <a:normAutofit fontScale="25000" lnSpcReduction="20000"/>
          </a:bodyPr>
          <a:lstStyle/>
          <a:p>
            <a:pPr marL="0" indent="0">
              <a:buNone/>
            </a:pPr>
            <a:r>
              <a:rPr lang="fi-FI" sz="7200" dirty="0"/>
              <a:t>Sosiaalihuollon johtaminen (SHL 46 a §)</a:t>
            </a:r>
            <a:endParaRPr lang="fi-FI" sz="7200" b="0" i="0" dirty="0">
              <a:solidFill>
                <a:srgbClr val="232323"/>
              </a:solidFill>
              <a:effectLst/>
            </a:endParaRPr>
          </a:p>
          <a:p>
            <a:r>
              <a:rPr lang="fi-FI" sz="7200" dirty="0"/>
              <a:t>Sosiaalihuollon tai sosiaali- ja terveydenhuollon pääasiassa hallinnollisissa johtotehtävissä voi toimia sosiaalityöntekijä tai henkilö, jolla on tehtävään soveltuva ylempi korkeakoulututkinto ja alan tuntemus sekä niiden lisäksi riittävä johtamistaito.</a:t>
            </a:r>
          </a:p>
          <a:p>
            <a:r>
              <a:rPr lang="fi-FI" sz="7200" dirty="0"/>
              <a:t>Sosiaalityön ammatillisesta johtamisesta säädetään sosiaalihuollon ammattihenkilöistä annetun lain 9 §:</a:t>
            </a:r>
            <a:r>
              <a:rPr lang="fi-FI" sz="7200" dirty="0" err="1"/>
              <a:t>ssä</a:t>
            </a:r>
            <a:r>
              <a:rPr lang="fi-FI" sz="7200" dirty="0"/>
              <a:t>.</a:t>
            </a:r>
          </a:p>
          <a:p>
            <a:r>
              <a:rPr lang="fi-FI" sz="7200" dirty="0"/>
              <a:t>Muissa asiakastyön ohjausta sisältävissä sosiaalihuollon johtotehtävissä voi toimia henkilö, jolla on tehtävään soveltuva korkeakoulututkinto, alan tuntemus sekä riittävä johtamistaito.</a:t>
            </a:r>
          </a:p>
        </p:txBody>
      </p:sp>
    </p:spTree>
    <p:extLst>
      <p:ext uri="{BB962C8B-B14F-4D97-AF65-F5344CB8AC3E}">
        <p14:creationId xmlns:p14="http://schemas.microsoft.com/office/powerpoint/2010/main" val="110996690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085BE7C6-7BE8-4972-86AB-262F75FD1265}"/>
              </a:ext>
            </a:extLst>
          </p:cNvPr>
          <p:cNvSpPr>
            <a:spLocks noGrp="1"/>
          </p:cNvSpPr>
          <p:nvPr>
            <p:ph type="title"/>
          </p:nvPr>
        </p:nvSpPr>
        <p:spPr/>
        <p:txBody>
          <a:bodyPr/>
          <a:lstStyle/>
          <a:p>
            <a:r>
              <a:rPr lang="fi-FI" dirty="0"/>
              <a:t>Pohdittavaksi työnjakoa laadittaessa</a:t>
            </a:r>
          </a:p>
        </p:txBody>
      </p:sp>
      <p:sp>
        <p:nvSpPr>
          <p:cNvPr id="5" name="Sisällön paikkamerkki 4">
            <a:extLst>
              <a:ext uri="{FF2B5EF4-FFF2-40B4-BE49-F238E27FC236}">
                <a16:creationId xmlns:a16="http://schemas.microsoft.com/office/drawing/2014/main" id="{02B85063-B305-4678-A183-9958D1D0ABA1}"/>
              </a:ext>
            </a:extLst>
          </p:cNvPr>
          <p:cNvSpPr>
            <a:spLocks noGrp="1"/>
          </p:cNvSpPr>
          <p:nvPr>
            <p:ph idx="1"/>
          </p:nvPr>
        </p:nvSpPr>
        <p:spPr/>
        <p:txBody>
          <a:bodyPr/>
          <a:lstStyle/>
          <a:p>
            <a:r>
              <a:rPr lang="fi-FI" dirty="0"/>
              <a:t>Miten hyvin tunnette toimintayksikkönne omavalvontasuunnitelman ja miten sitä yhteisössänne kehitetään?</a:t>
            </a:r>
          </a:p>
          <a:p>
            <a:r>
              <a:rPr lang="fi-FI" dirty="0"/>
              <a:t>Ovatko päätöksenteon ja palvelutarpeen arvioinnin käytännöt selkeät ja lainsäädännön  mukaiset? </a:t>
            </a:r>
          </a:p>
          <a:p>
            <a:r>
              <a:rPr lang="fi-FI" dirty="0"/>
              <a:t>Miten erityisen tuen tarpeen arvioinnin käytännöt on varmistettu?</a:t>
            </a:r>
          </a:p>
          <a:p>
            <a:r>
              <a:rPr lang="fi-FI" dirty="0"/>
              <a:t>Miten sosiaalityön ammatillinen johtaminen toteutuu? </a:t>
            </a:r>
          </a:p>
        </p:txBody>
      </p:sp>
    </p:spTree>
    <p:extLst>
      <p:ext uri="{BB962C8B-B14F-4D97-AF65-F5344CB8AC3E}">
        <p14:creationId xmlns:p14="http://schemas.microsoft.com/office/powerpoint/2010/main" val="113682575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tsikko 3">
            <a:extLst>
              <a:ext uri="{FF2B5EF4-FFF2-40B4-BE49-F238E27FC236}">
                <a16:creationId xmlns:a16="http://schemas.microsoft.com/office/drawing/2014/main" id="{A8BB86A0-A2CC-49B8-91A8-9285E6A66D66}"/>
              </a:ext>
            </a:extLst>
          </p:cNvPr>
          <p:cNvSpPr>
            <a:spLocks noGrp="1"/>
          </p:cNvSpPr>
          <p:nvPr>
            <p:ph type="title"/>
          </p:nvPr>
        </p:nvSpPr>
        <p:spPr/>
        <p:txBody>
          <a:bodyPr/>
          <a:lstStyle/>
          <a:p>
            <a:r>
              <a:rPr lang="fi-FI" dirty="0">
                <a:solidFill>
                  <a:schemeClr val="accent3"/>
                </a:solidFill>
              </a:rPr>
              <a:t>Toimiva työnjako vahvistaa työyhteisöjä</a:t>
            </a:r>
          </a:p>
        </p:txBody>
      </p:sp>
      <p:sp>
        <p:nvSpPr>
          <p:cNvPr id="5" name="Sisällön paikkamerkki 4">
            <a:extLst>
              <a:ext uri="{FF2B5EF4-FFF2-40B4-BE49-F238E27FC236}">
                <a16:creationId xmlns:a16="http://schemas.microsoft.com/office/drawing/2014/main" id="{21DDD2D8-07CE-40F8-8CC7-319AEF72E472}"/>
              </a:ext>
            </a:extLst>
          </p:cNvPr>
          <p:cNvSpPr>
            <a:spLocks noGrp="1"/>
          </p:cNvSpPr>
          <p:nvPr>
            <p:ph idx="1"/>
          </p:nvPr>
        </p:nvSpPr>
        <p:spPr>
          <a:xfrm>
            <a:off x="545592" y="1947333"/>
            <a:ext cx="9233451" cy="4224867"/>
          </a:xfrm>
        </p:spPr>
        <p:txBody>
          <a:bodyPr>
            <a:normAutofit fontScale="85000" lnSpcReduction="20000"/>
          </a:bodyPr>
          <a:lstStyle/>
          <a:p>
            <a:endParaRPr lang="fi-FI" dirty="0"/>
          </a:p>
          <a:p>
            <a:r>
              <a:rPr lang="fi-FI" sz="2400" b="0" i="0" dirty="0">
                <a:solidFill>
                  <a:srgbClr val="232323"/>
                </a:solidFill>
                <a:effectLst/>
              </a:rPr>
              <a:t>Jokainen organisaatio on erilainen ja siksi työnjakoa tulee kehittää työpaikkakohtaisesti. </a:t>
            </a:r>
          </a:p>
          <a:p>
            <a:r>
              <a:rPr lang="fi-FI" sz="2400" b="0" i="0" dirty="0">
                <a:solidFill>
                  <a:srgbClr val="232323"/>
                </a:solidFill>
                <a:effectLst/>
              </a:rPr>
              <a:t>Työnjaon laatiminen on yhteisöllinen prosessi,</a:t>
            </a:r>
            <a:r>
              <a:rPr lang="fi-FI" sz="2400" dirty="0">
                <a:solidFill>
                  <a:srgbClr val="232323"/>
                </a:solidFill>
              </a:rPr>
              <a:t> jossa johdon ja henkilöstön osallisuuden lisäksi tarvitaan myös asiakkaiden näkemyksiä.</a:t>
            </a:r>
            <a:endParaRPr lang="fi-FI" sz="2400" b="0" i="0" dirty="0">
              <a:solidFill>
                <a:srgbClr val="232323"/>
              </a:solidFill>
              <a:effectLst/>
            </a:endParaRPr>
          </a:p>
          <a:p>
            <a:r>
              <a:rPr lang="fi-FI" sz="2400" dirty="0"/>
              <a:t>Työnjaon toimivuutta on arvioitava säännöllisesti.</a:t>
            </a:r>
          </a:p>
          <a:p>
            <a:r>
              <a:rPr lang="fi-FI" sz="2400" dirty="0"/>
              <a:t>Työnjakoa on kehitettävä arviointitulosten pohjalta tukemaan työn tavoitteiden toteutumista.</a:t>
            </a:r>
          </a:p>
          <a:p>
            <a:r>
              <a:rPr lang="fi-FI" sz="2400" dirty="0"/>
              <a:t>Työnjaon vaikutuksia on seurattava asiakkaiden, työntekijöiden</a:t>
            </a:r>
          </a:p>
          <a:p>
            <a:pPr marL="0" indent="0">
              <a:buNone/>
            </a:pPr>
            <a:r>
              <a:rPr lang="fi-FI" sz="2400" dirty="0"/>
              <a:t>    ja johtamisen näkökulmista.  </a:t>
            </a:r>
          </a:p>
          <a:p>
            <a:r>
              <a:rPr lang="fi-FI" sz="2400" dirty="0"/>
              <a:t>Toimiva työnjako tasaa työkuormaa ja edistää näin </a:t>
            </a:r>
          </a:p>
          <a:p>
            <a:pPr marL="0" indent="0">
              <a:buNone/>
            </a:pPr>
            <a:r>
              <a:rPr lang="fi-FI" sz="2400" dirty="0"/>
              <a:t>    työntekijöiden keskinäistä yhteistyötä, työhyvinvointia sekä</a:t>
            </a:r>
          </a:p>
          <a:p>
            <a:pPr marL="0" indent="0">
              <a:buNone/>
            </a:pPr>
            <a:r>
              <a:rPr lang="fi-FI" sz="2400" dirty="0"/>
              <a:t>    työhön sitoutumista. </a:t>
            </a:r>
          </a:p>
          <a:p>
            <a:endParaRPr lang="fi-FI" sz="2400" dirty="0"/>
          </a:p>
          <a:p>
            <a:endParaRPr lang="fi-FI" dirty="0"/>
          </a:p>
        </p:txBody>
      </p:sp>
    </p:spTree>
    <p:extLst>
      <p:ext uri="{BB962C8B-B14F-4D97-AF65-F5344CB8AC3E}">
        <p14:creationId xmlns:p14="http://schemas.microsoft.com/office/powerpoint/2010/main" val="291849903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E8EE16AA-8FC0-4333-94CF-168D58A9E85F}"/>
              </a:ext>
            </a:extLst>
          </p:cNvPr>
          <p:cNvSpPr>
            <a:spLocks noGrp="1"/>
          </p:cNvSpPr>
          <p:nvPr>
            <p:ph type="title"/>
          </p:nvPr>
        </p:nvSpPr>
        <p:spPr/>
        <p:txBody>
          <a:bodyPr/>
          <a:lstStyle/>
          <a:p>
            <a:r>
              <a:rPr lang="fi-FI" dirty="0">
                <a:solidFill>
                  <a:schemeClr val="accent3"/>
                </a:solidFill>
              </a:rPr>
              <a:t>Työnjako tukee työuria</a:t>
            </a:r>
          </a:p>
        </p:txBody>
      </p:sp>
      <p:sp>
        <p:nvSpPr>
          <p:cNvPr id="3" name="Sisällön paikkamerkki 2">
            <a:extLst>
              <a:ext uri="{FF2B5EF4-FFF2-40B4-BE49-F238E27FC236}">
                <a16:creationId xmlns:a16="http://schemas.microsoft.com/office/drawing/2014/main" id="{44231B54-DE32-455B-8EFC-529B23F5FC5B}"/>
              </a:ext>
            </a:extLst>
          </p:cNvPr>
          <p:cNvSpPr>
            <a:spLocks noGrp="1"/>
          </p:cNvSpPr>
          <p:nvPr>
            <p:ph idx="1"/>
          </p:nvPr>
        </p:nvSpPr>
        <p:spPr>
          <a:xfrm>
            <a:off x="545592" y="2450306"/>
            <a:ext cx="6352513" cy="3269457"/>
          </a:xfrm>
        </p:spPr>
        <p:txBody>
          <a:bodyPr>
            <a:normAutofit fontScale="85000" lnSpcReduction="20000"/>
          </a:bodyPr>
          <a:lstStyle/>
          <a:p>
            <a:r>
              <a:rPr lang="fi-FI" sz="2800" dirty="0"/>
              <a:t>Toimiva työnjako tukee osaltaan myös työn, perhe-elämän ja vapaa-ajan yhteensovittamista, mikä heijastuu työtyytyväisyyteen ja työtehoon.</a:t>
            </a:r>
          </a:p>
          <a:p>
            <a:pPr marL="0" indent="0">
              <a:buNone/>
            </a:pPr>
            <a:endParaRPr lang="fi-FI" sz="2800" dirty="0"/>
          </a:p>
          <a:p>
            <a:r>
              <a:rPr lang="fi-FI" sz="2800" dirty="0"/>
              <a:t>Toimiva työnjako tukee myös sosiaalialan ammattihenkilöiden arvosidonnaista urakehitystä. </a:t>
            </a:r>
          </a:p>
          <a:p>
            <a:pPr marL="0" indent="0">
              <a:buNone/>
            </a:pPr>
            <a:endParaRPr lang="fi-FI" sz="2400" dirty="0"/>
          </a:p>
          <a:p>
            <a:pPr marL="0" indent="0">
              <a:buNone/>
            </a:pPr>
            <a:r>
              <a:rPr lang="fi-FI" sz="2400" dirty="0"/>
              <a:t>(Rauma, Jenni: </a:t>
            </a:r>
            <a:r>
              <a:rPr lang="fi-FI" sz="2400" dirty="0">
                <a:hlinkClick r:id="rId2"/>
              </a:rPr>
              <a:t>Sosiaalialan ammattilaisten työurat 2019</a:t>
            </a:r>
            <a:r>
              <a:rPr lang="fi-FI" sz="2400" dirty="0"/>
              <a:t>)</a:t>
            </a:r>
          </a:p>
          <a:p>
            <a:pPr marL="0" indent="0">
              <a:buNone/>
            </a:pPr>
            <a:endParaRPr lang="fi-FI" sz="2800" dirty="0"/>
          </a:p>
          <a:p>
            <a:endParaRPr lang="fi-FI" dirty="0"/>
          </a:p>
        </p:txBody>
      </p:sp>
    </p:spTree>
    <p:extLst>
      <p:ext uri="{BB962C8B-B14F-4D97-AF65-F5344CB8AC3E}">
        <p14:creationId xmlns:p14="http://schemas.microsoft.com/office/powerpoint/2010/main" val="14844011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Otsikko 9">
            <a:extLst>
              <a:ext uri="{FF2B5EF4-FFF2-40B4-BE49-F238E27FC236}">
                <a16:creationId xmlns:a16="http://schemas.microsoft.com/office/drawing/2014/main" id="{ECDCBE00-85A6-4FBA-B447-E3A0B644767D}"/>
              </a:ext>
            </a:extLst>
          </p:cNvPr>
          <p:cNvSpPr>
            <a:spLocks noGrp="1"/>
          </p:cNvSpPr>
          <p:nvPr>
            <p:ph type="title"/>
          </p:nvPr>
        </p:nvSpPr>
        <p:spPr/>
        <p:txBody>
          <a:bodyPr/>
          <a:lstStyle/>
          <a:p>
            <a:r>
              <a:rPr lang="fi-FI" dirty="0"/>
              <a:t>Työnjaon ulottuvuudet</a:t>
            </a:r>
          </a:p>
        </p:txBody>
      </p:sp>
      <p:sp>
        <p:nvSpPr>
          <p:cNvPr id="11" name="Sisällön paikkamerkki 10">
            <a:extLst>
              <a:ext uri="{FF2B5EF4-FFF2-40B4-BE49-F238E27FC236}">
                <a16:creationId xmlns:a16="http://schemas.microsoft.com/office/drawing/2014/main" id="{4DF167CA-CF76-4389-B3F9-86F0E9190A74}"/>
              </a:ext>
            </a:extLst>
          </p:cNvPr>
          <p:cNvSpPr>
            <a:spLocks noGrp="1"/>
          </p:cNvSpPr>
          <p:nvPr>
            <p:ph idx="1"/>
          </p:nvPr>
        </p:nvSpPr>
        <p:spPr/>
        <p:txBody>
          <a:bodyPr/>
          <a:lstStyle/>
          <a:p>
            <a:pPr marL="514350" indent="-514350">
              <a:buAutoNum type="arabicPeriod"/>
            </a:pPr>
            <a:r>
              <a:rPr lang="fi-FI" dirty="0">
                <a:solidFill>
                  <a:schemeClr val="accent4"/>
                </a:solidFill>
              </a:rPr>
              <a:t>Osaaminen</a:t>
            </a:r>
          </a:p>
          <a:p>
            <a:pPr marL="514350" indent="-514350">
              <a:buFont typeface="Arial" panose="020B0604020202020204" pitchFamily="34" charset="0"/>
              <a:buAutoNum type="arabicPeriod"/>
            </a:pPr>
            <a:r>
              <a:rPr lang="fi-FI" dirty="0">
                <a:solidFill>
                  <a:schemeClr val="accent2"/>
                </a:solidFill>
              </a:rPr>
              <a:t>Asiakasturvallisuus</a:t>
            </a:r>
          </a:p>
          <a:p>
            <a:pPr marL="514350" indent="-514350">
              <a:buFont typeface="Arial" panose="020B0604020202020204" pitchFamily="34" charset="0"/>
              <a:buAutoNum type="arabicPeriod"/>
            </a:pPr>
            <a:r>
              <a:rPr lang="fi-FI" dirty="0">
                <a:solidFill>
                  <a:schemeClr val="accent1"/>
                </a:solidFill>
              </a:rPr>
              <a:t>Lainsäädäntö</a:t>
            </a:r>
          </a:p>
          <a:p>
            <a:pPr marL="514350" indent="-514350">
              <a:buFont typeface="Arial" panose="020B0604020202020204" pitchFamily="34" charset="0"/>
              <a:buAutoNum type="arabicPeriod"/>
            </a:pPr>
            <a:r>
              <a:rPr lang="fi-FI" dirty="0">
                <a:solidFill>
                  <a:schemeClr val="accent3"/>
                </a:solidFill>
              </a:rPr>
              <a:t>Työyhteisöjen vahvistaminen</a:t>
            </a:r>
          </a:p>
          <a:p>
            <a:pPr marL="514350" indent="-514350">
              <a:buFont typeface="Arial" panose="020B0604020202020204" pitchFamily="34" charset="0"/>
              <a:buAutoNum type="arabicPeriod"/>
            </a:pPr>
            <a:r>
              <a:rPr lang="fi-FI" dirty="0">
                <a:solidFill>
                  <a:schemeClr val="accent3"/>
                </a:solidFill>
              </a:rPr>
              <a:t>Urakehitys</a:t>
            </a:r>
          </a:p>
        </p:txBody>
      </p:sp>
    </p:spTree>
    <p:extLst>
      <p:ext uri="{BB962C8B-B14F-4D97-AF65-F5344CB8AC3E}">
        <p14:creationId xmlns:p14="http://schemas.microsoft.com/office/powerpoint/2010/main" val="113512354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tsikko 3">
            <a:extLst>
              <a:ext uri="{FF2B5EF4-FFF2-40B4-BE49-F238E27FC236}">
                <a16:creationId xmlns:a16="http://schemas.microsoft.com/office/drawing/2014/main" id="{CD395F87-AE9F-40CF-8EF6-BB77BA577376}"/>
              </a:ext>
            </a:extLst>
          </p:cNvPr>
          <p:cNvSpPr>
            <a:spLocks noGrp="1"/>
          </p:cNvSpPr>
          <p:nvPr>
            <p:ph type="title"/>
          </p:nvPr>
        </p:nvSpPr>
        <p:spPr/>
        <p:txBody>
          <a:bodyPr/>
          <a:lstStyle/>
          <a:p>
            <a:r>
              <a:rPr lang="fi-FI" dirty="0"/>
              <a:t>Pohdittavaksi työnjakoa laadittaessa</a:t>
            </a:r>
          </a:p>
        </p:txBody>
      </p:sp>
      <p:sp>
        <p:nvSpPr>
          <p:cNvPr id="5" name="Sisällön paikkamerkki 4">
            <a:extLst>
              <a:ext uri="{FF2B5EF4-FFF2-40B4-BE49-F238E27FC236}">
                <a16:creationId xmlns:a16="http://schemas.microsoft.com/office/drawing/2014/main" id="{372F2FC1-BAD8-4E25-AA7E-E218068D9E9D}"/>
              </a:ext>
            </a:extLst>
          </p:cNvPr>
          <p:cNvSpPr>
            <a:spLocks noGrp="1"/>
          </p:cNvSpPr>
          <p:nvPr>
            <p:ph idx="1"/>
          </p:nvPr>
        </p:nvSpPr>
        <p:spPr/>
        <p:txBody>
          <a:bodyPr/>
          <a:lstStyle/>
          <a:p>
            <a:r>
              <a:rPr lang="fi-FI" dirty="0"/>
              <a:t>Miten työnjaon kehittäminen tukisi työhyvinvointia?</a:t>
            </a:r>
          </a:p>
          <a:p>
            <a:r>
              <a:rPr lang="fi-FI" dirty="0"/>
              <a:t>Miten työnjaon kehittäminen tukisi työn ja vapaa-ajan yhteensovittamista?</a:t>
            </a:r>
          </a:p>
          <a:p>
            <a:r>
              <a:rPr lang="fi-FI" dirty="0"/>
              <a:t>Miten työnjaon kehittämisellä voitaisiin tukea erilaista työurilla etenemistä?</a:t>
            </a:r>
          </a:p>
          <a:p>
            <a:endParaRPr lang="fi-FI" dirty="0"/>
          </a:p>
        </p:txBody>
      </p:sp>
    </p:spTree>
    <p:extLst>
      <p:ext uri="{BB962C8B-B14F-4D97-AF65-F5344CB8AC3E}">
        <p14:creationId xmlns:p14="http://schemas.microsoft.com/office/powerpoint/2010/main" val="10498719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26A3AB54-9623-384F-BEBE-2308D70E756C}"/>
              </a:ext>
            </a:extLst>
          </p:cNvPr>
          <p:cNvSpPr>
            <a:spLocks noGrp="1"/>
          </p:cNvSpPr>
          <p:nvPr>
            <p:ph type="title"/>
          </p:nvPr>
        </p:nvSpPr>
        <p:spPr>
          <a:xfrm>
            <a:off x="545591" y="524933"/>
            <a:ext cx="9233452" cy="1092200"/>
          </a:xfrm>
        </p:spPr>
        <p:txBody>
          <a:bodyPr/>
          <a:lstStyle/>
          <a:p>
            <a:r>
              <a:rPr lang="fi-FI" dirty="0">
                <a:solidFill>
                  <a:schemeClr val="accent4"/>
                </a:solidFill>
              </a:rPr>
              <a:t>Tutkinto tuo ammatinharjoittamisoikeuden</a:t>
            </a:r>
          </a:p>
        </p:txBody>
      </p:sp>
      <p:sp>
        <p:nvSpPr>
          <p:cNvPr id="3" name="Sisällön paikkamerkki 2">
            <a:extLst>
              <a:ext uri="{FF2B5EF4-FFF2-40B4-BE49-F238E27FC236}">
                <a16:creationId xmlns:a16="http://schemas.microsoft.com/office/drawing/2014/main" id="{132F5861-8D42-D648-908C-61C42971F268}"/>
              </a:ext>
            </a:extLst>
          </p:cNvPr>
          <p:cNvSpPr>
            <a:spLocks noGrp="1"/>
          </p:cNvSpPr>
          <p:nvPr>
            <p:ph idx="1"/>
          </p:nvPr>
        </p:nvSpPr>
        <p:spPr>
          <a:xfrm>
            <a:off x="762000" y="1676400"/>
            <a:ext cx="9633284" cy="4106779"/>
          </a:xfrm>
        </p:spPr>
        <p:txBody>
          <a:bodyPr vert="horz" lIns="91440" tIns="45720" rIns="91440" bIns="45720" rtlCol="0" anchor="t">
            <a:normAutofit fontScale="77500" lnSpcReduction="20000"/>
          </a:bodyPr>
          <a:lstStyle/>
          <a:p>
            <a:pPr marL="0" indent="0">
              <a:buNone/>
            </a:pPr>
            <a:r>
              <a:rPr lang="fi-FI" sz="2900" b="0" i="0" dirty="0">
                <a:solidFill>
                  <a:srgbClr val="232323"/>
                </a:solidFill>
                <a:effectLst/>
              </a:rPr>
              <a:t>Sosiaalialan työnjaolla työtehtävät kohdennetaan tutkintokoulutuksen tuottaman osaamisen mukaan:</a:t>
            </a:r>
          </a:p>
          <a:p>
            <a:r>
              <a:rPr lang="fi-FI" sz="2900" b="1" dirty="0">
                <a:solidFill>
                  <a:srgbClr val="232323"/>
                </a:solidFill>
              </a:rPr>
              <a:t>Sosiaalihuollon ammattihenkilölaki (817/2015)</a:t>
            </a:r>
            <a:r>
              <a:rPr lang="fi-FI" sz="2900" dirty="0">
                <a:solidFill>
                  <a:srgbClr val="232323"/>
                </a:solidFill>
              </a:rPr>
              <a:t> määrittelee ammatinharjoittamisoikeuden tuovat tutkinnot, joilla on oikeus harjoittaa sosiaalityöntekijän, sosionomin, geronomin ja kuntoutuksen ohjaajan ammatteja laillistettuina ammattihenkilöinä. </a:t>
            </a:r>
          </a:p>
          <a:p>
            <a:pPr marL="0" indent="0">
              <a:buNone/>
            </a:pPr>
            <a:endParaRPr lang="fi-FI" sz="2900" dirty="0">
              <a:solidFill>
                <a:srgbClr val="232323"/>
              </a:solidFill>
            </a:endParaRPr>
          </a:p>
          <a:p>
            <a:pPr marL="0" indent="0">
              <a:buNone/>
            </a:pPr>
            <a:r>
              <a:rPr lang="fi-FI" sz="2900" dirty="0">
                <a:solidFill>
                  <a:srgbClr val="232323"/>
                </a:solidFill>
              </a:rPr>
              <a:t>Lisäksi on otettava huomioon muu osaaminen: </a:t>
            </a:r>
          </a:p>
          <a:p>
            <a:r>
              <a:rPr lang="fi-FI" sz="2900" dirty="0">
                <a:solidFill>
                  <a:srgbClr val="232323"/>
                </a:solidFill>
              </a:rPr>
              <a:t>ammatinharjoittamiseen liittyvät tutkinnot ja </a:t>
            </a:r>
          </a:p>
          <a:p>
            <a:pPr marL="0" indent="0">
              <a:buNone/>
            </a:pPr>
            <a:r>
              <a:rPr lang="fi-FI" sz="2900" dirty="0">
                <a:solidFill>
                  <a:srgbClr val="232323"/>
                </a:solidFill>
              </a:rPr>
              <a:t>   koulutukset (YAMK ja erikoistumiskoulutukset)</a:t>
            </a:r>
          </a:p>
          <a:p>
            <a:r>
              <a:rPr lang="fi-FI" sz="2900" dirty="0">
                <a:solidFill>
                  <a:srgbClr val="232323"/>
                </a:solidFill>
              </a:rPr>
              <a:t>työssä hankittu osaaminen </a:t>
            </a:r>
          </a:p>
          <a:p>
            <a:r>
              <a:rPr lang="fi-FI" sz="2900" dirty="0">
                <a:solidFill>
                  <a:srgbClr val="232323"/>
                </a:solidFill>
              </a:rPr>
              <a:t>lisä-, täydennys- ja jatkokoulutus.   </a:t>
            </a:r>
          </a:p>
          <a:p>
            <a:pPr marL="0" indent="0">
              <a:buNone/>
            </a:pPr>
            <a:endParaRPr lang="fi-FI" sz="2900" dirty="0"/>
          </a:p>
          <a:p>
            <a:pPr marL="0" indent="0">
              <a:buNone/>
            </a:pPr>
            <a:endParaRPr lang="fi-FI" sz="2900" dirty="0"/>
          </a:p>
          <a:p>
            <a:pPr marL="0" indent="0">
              <a:buNone/>
            </a:pPr>
            <a:endParaRPr lang="fi-FI" sz="2900" dirty="0">
              <a:solidFill>
                <a:srgbClr val="232323"/>
              </a:solidFill>
              <a:latin typeface="Open Sans"/>
            </a:endParaRPr>
          </a:p>
          <a:p>
            <a:endParaRPr lang="fi-FI" dirty="0">
              <a:solidFill>
                <a:srgbClr val="232323"/>
              </a:solidFill>
              <a:latin typeface="Open Sans"/>
            </a:endParaRPr>
          </a:p>
        </p:txBody>
      </p:sp>
    </p:spTree>
    <p:extLst>
      <p:ext uri="{BB962C8B-B14F-4D97-AF65-F5344CB8AC3E}">
        <p14:creationId xmlns:p14="http://schemas.microsoft.com/office/powerpoint/2010/main" val="17960056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979C6BE7-848D-4084-8784-A79A757C8814}"/>
              </a:ext>
            </a:extLst>
          </p:cNvPr>
          <p:cNvSpPr>
            <a:spLocks noGrp="1"/>
          </p:cNvSpPr>
          <p:nvPr>
            <p:ph type="title"/>
          </p:nvPr>
        </p:nvSpPr>
        <p:spPr/>
        <p:txBody>
          <a:bodyPr/>
          <a:lstStyle/>
          <a:p>
            <a:r>
              <a:rPr lang="fi-FI" dirty="0">
                <a:solidFill>
                  <a:schemeClr val="accent4"/>
                </a:solidFill>
              </a:rPr>
              <a:t>Tutkinto tuo ammatinharjoittamisoikeuden</a:t>
            </a:r>
            <a:endParaRPr lang="fi-FI" dirty="0"/>
          </a:p>
        </p:txBody>
      </p:sp>
      <p:sp>
        <p:nvSpPr>
          <p:cNvPr id="3" name="Sisällön paikkamerkki 2">
            <a:extLst>
              <a:ext uri="{FF2B5EF4-FFF2-40B4-BE49-F238E27FC236}">
                <a16:creationId xmlns:a16="http://schemas.microsoft.com/office/drawing/2014/main" id="{12AD3CCA-170C-472D-80FD-7F58EB6B1F3F}"/>
              </a:ext>
            </a:extLst>
          </p:cNvPr>
          <p:cNvSpPr>
            <a:spLocks noGrp="1"/>
          </p:cNvSpPr>
          <p:nvPr>
            <p:ph idx="1"/>
          </p:nvPr>
        </p:nvSpPr>
        <p:spPr/>
        <p:txBody>
          <a:bodyPr>
            <a:normAutofit fontScale="92500" lnSpcReduction="20000"/>
          </a:bodyPr>
          <a:lstStyle/>
          <a:p>
            <a:pPr marL="0" indent="0">
              <a:buNone/>
            </a:pPr>
            <a:r>
              <a:rPr lang="fi-FI" b="1" i="0" dirty="0">
                <a:solidFill>
                  <a:srgbClr val="4E4E4E"/>
                </a:solidFill>
                <a:effectLst/>
              </a:rPr>
              <a:t>Ammattipätevyyden ylläpitäminen ja osaamisen kehittäminen</a:t>
            </a:r>
            <a:endParaRPr lang="fi-FI" sz="2800" dirty="0"/>
          </a:p>
          <a:p>
            <a:r>
              <a:rPr lang="fi-FI" sz="2800" dirty="0"/>
              <a:t>Ammattihenkilöillä on oma vastuu osaamisestaan suhteessa työtehtäviin.</a:t>
            </a:r>
          </a:p>
          <a:p>
            <a:r>
              <a:rPr lang="fi-FI" sz="2800" dirty="0"/>
              <a:t>Perehdyttäminen ja täydennyskoulutukseen ohjaaminen </a:t>
            </a:r>
          </a:p>
          <a:p>
            <a:pPr marL="0" indent="0">
              <a:buNone/>
            </a:pPr>
            <a:r>
              <a:rPr lang="fi-FI" sz="2800" dirty="0"/>
              <a:t>    sekä osaamisen johtaminen ja kehittäminen ovat </a:t>
            </a:r>
          </a:p>
          <a:p>
            <a:pPr marL="0" indent="0">
              <a:buNone/>
            </a:pPr>
            <a:r>
              <a:rPr lang="fi-FI" sz="2800" dirty="0"/>
              <a:t>    työnantajan vastuulla.</a:t>
            </a:r>
          </a:p>
          <a:p>
            <a:pPr marL="0" indent="0">
              <a:buNone/>
            </a:pPr>
            <a:endParaRPr lang="fi-FI" sz="2800" dirty="0"/>
          </a:p>
          <a:p>
            <a:pPr marL="0" indent="0">
              <a:buNone/>
            </a:pPr>
            <a:r>
              <a:rPr lang="fi-FI" sz="2800" dirty="0"/>
              <a:t>(Ammattihenkilölaki 5 §)</a:t>
            </a:r>
          </a:p>
          <a:p>
            <a:pPr marL="0" indent="0">
              <a:buNone/>
            </a:pPr>
            <a:endParaRPr lang="fi-FI" dirty="0"/>
          </a:p>
        </p:txBody>
      </p:sp>
    </p:spTree>
    <p:extLst>
      <p:ext uri="{BB962C8B-B14F-4D97-AF65-F5344CB8AC3E}">
        <p14:creationId xmlns:p14="http://schemas.microsoft.com/office/powerpoint/2010/main" val="6847497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BF35AED6-5627-46BA-A356-D4763B5D72D8}"/>
              </a:ext>
            </a:extLst>
          </p:cNvPr>
          <p:cNvSpPr>
            <a:spLocks noGrp="1"/>
          </p:cNvSpPr>
          <p:nvPr>
            <p:ph type="title"/>
          </p:nvPr>
        </p:nvSpPr>
        <p:spPr/>
        <p:txBody>
          <a:bodyPr/>
          <a:lstStyle/>
          <a:p>
            <a:r>
              <a:rPr lang="fi-FI" dirty="0">
                <a:solidFill>
                  <a:schemeClr val="accent4"/>
                </a:solidFill>
              </a:rPr>
              <a:t>Tutkinto tuo ammatinharjoittamisoikeuden </a:t>
            </a:r>
          </a:p>
        </p:txBody>
      </p:sp>
      <p:sp>
        <p:nvSpPr>
          <p:cNvPr id="3" name="Sisällön paikkamerkki 2">
            <a:extLst>
              <a:ext uri="{FF2B5EF4-FFF2-40B4-BE49-F238E27FC236}">
                <a16:creationId xmlns:a16="http://schemas.microsoft.com/office/drawing/2014/main" id="{92ED98E2-EC97-4D74-9E27-8CCA9DADA9FD}"/>
              </a:ext>
            </a:extLst>
          </p:cNvPr>
          <p:cNvSpPr>
            <a:spLocks noGrp="1"/>
          </p:cNvSpPr>
          <p:nvPr>
            <p:ph idx="1"/>
          </p:nvPr>
        </p:nvSpPr>
        <p:spPr>
          <a:xfrm>
            <a:off x="545593" y="2233616"/>
            <a:ext cx="7788282" cy="3486148"/>
          </a:xfrm>
        </p:spPr>
        <p:txBody>
          <a:bodyPr>
            <a:normAutofit/>
          </a:bodyPr>
          <a:lstStyle/>
          <a:p>
            <a:pPr marL="0" indent="0">
              <a:buNone/>
            </a:pPr>
            <a:r>
              <a:rPr lang="fi-FI" sz="2200" dirty="0">
                <a:solidFill>
                  <a:srgbClr val="232323"/>
                </a:solidFill>
              </a:rPr>
              <a:t>Tehtävänimikkeitä on yhdenmukaistettava – osaaminen näkyväksi nimikkeissä: </a:t>
            </a:r>
          </a:p>
          <a:p>
            <a:r>
              <a:rPr lang="fi-FI" sz="2200" dirty="0">
                <a:solidFill>
                  <a:srgbClr val="232323"/>
                </a:solidFill>
                <a:hlinkClick r:id="rId3"/>
              </a:rPr>
              <a:t>Talentian koulutuspoliittinen ohjelma</a:t>
            </a:r>
            <a:endParaRPr lang="fi-FI" sz="2200" dirty="0">
              <a:solidFill>
                <a:srgbClr val="232323"/>
              </a:solidFill>
            </a:endParaRPr>
          </a:p>
          <a:p>
            <a:pPr marL="0" indent="0">
              <a:buNone/>
            </a:pPr>
            <a:endParaRPr lang="fi-FI" sz="2200" dirty="0">
              <a:solidFill>
                <a:srgbClr val="232323"/>
              </a:solidFill>
            </a:endParaRPr>
          </a:p>
          <a:p>
            <a:pPr marL="0" indent="0">
              <a:buNone/>
            </a:pPr>
            <a:r>
              <a:rPr lang="fi-FI" sz="2200" dirty="0">
                <a:solidFill>
                  <a:srgbClr val="232323"/>
                </a:solidFill>
              </a:rPr>
              <a:t>Sosiaalialan korkeakouluopiskelijoilla on </a:t>
            </a:r>
            <a:r>
              <a:rPr lang="fi-FI" sz="2200" dirty="0">
                <a:solidFill>
                  <a:srgbClr val="232323"/>
                </a:solidFill>
                <a:hlinkClick r:id="rId4"/>
              </a:rPr>
              <a:t>rajatut ammatinharjoittamisoikeudet</a:t>
            </a:r>
            <a:r>
              <a:rPr lang="fi-FI" sz="2200" dirty="0">
                <a:solidFill>
                  <a:srgbClr val="232323"/>
                </a:solidFill>
              </a:rPr>
              <a:t>.</a:t>
            </a:r>
          </a:p>
          <a:p>
            <a:pPr marL="0" indent="0">
              <a:buNone/>
            </a:pPr>
            <a:endParaRPr lang="fi-FI" sz="2200" dirty="0">
              <a:solidFill>
                <a:srgbClr val="232323"/>
              </a:solidFill>
            </a:endParaRPr>
          </a:p>
          <a:p>
            <a:pPr marL="0" indent="0">
              <a:buNone/>
            </a:pPr>
            <a:endParaRPr lang="fi-FI" sz="2200" dirty="0">
              <a:solidFill>
                <a:srgbClr val="232323"/>
              </a:solidFill>
            </a:endParaRPr>
          </a:p>
          <a:p>
            <a:pPr marL="0" indent="0">
              <a:buNone/>
            </a:pPr>
            <a:endParaRPr lang="fi-FI" sz="2200" dirty="0">
              <a:solidFill>
                <a:srgbClr val="232323"/>
              </a:solidFill>
            </a:endParaRPr>
          </a:p>
          <a:p>
            <a:endParaRPr lang="fi-FI" dirty="0"/>
          </a:p>
        </p:txBody>
      </p:sp>
    </p:spTree>
    <p:extLst>
      <p:ext uri="{BB962C8B-B14F-4D97-AF65-F5344CB8AC3E}">
        <p14:creationId xmlns:p14="http://schemas.microsoft.com/office/powerpoint/2010/main" val="4310416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D2125E15-A2F8-4F8A-BCFF-A2D78116B6EC}"/>
              </a:ext>
            </a:extLst>
          </p:cNvPr>
          <p:cNvSpPr>
            <a:spLocks noGrp="1"/>
          </p:cNvSpPr>
          <p:nvPr>
            <p:ph type="title"/>
          </p:nvPr>
        </p:nvSpPr>
        <p:spPr/>
        <p:txBody>
          <a:bodyPr/>
          <a:lstStyle/>
          <a:p>
            <a:r>
              <a:rPr lang="fi-FI" dirty="0">
                <a:solidFill>
                  <a:schemeClr val="accent4"/>
                </a:solidFill>
              </a:rPr>
              <a:t>Tutkinto tuo ammatinharjoittamisoikeuden </a:t>
            </a:r>
            <a:endParaRPr lang="fi-FI" dirty="0"/>
          </a:p>
        </p:txBody>
      </p:sp>
      <p:sp>
        <p:nvSpPr>
          <p:cNvPr id="3" name="Sisällön paikkamerkki 2">
            <a:extLst>
              <a:ext uri="{FF2B5EF4-FFF2-40B4-BE49-F238E27FC236}">
                <a16:creationId xmlns:a16="http://schemas.microsoft.com/office/drawing/2014/main" id="{B8499429-6077-491F-ACB9-6BFCB7B96BFC}"/>
              </a:ext>
            </a:extLst>
          </p:cNvPr>
          <p:cNvSpPr>
            <a:spLocks noGrp="1"/>
          </p:cNvSpPr>
          <p:nvPr>
            <p:ph idx="1"/>
          </p:nvPr>
        </p:nvSpPr>
        <p:spPr/>
        <p:txBody>
          <a:bodyPr>
            <a:normAutofit fontScale="92500" lnSpcReduction="10000"/>
          </a:bodyPr>
          <a:lstStyle/>
          <a:p>
            <a:pPr marL="0" indent="0">
              <a:buNone/>
            </a:pPr>
            <a:r>
              <a:rPr lang="fi-FI" dirty="0"/>
              <a:t>Asiakkailla on oikeus työntekijöiden ammattipätevyyden tarkistamiseen Valviran </a:t>
            </a:r>
            <a:r>
              <a:rPr lang="fi-FI" dirty="0" err="1">
                <a:hlinkClick r:id="rId2"/>
              </a:rPr>
              <a:t>JulkiSuosikki</a:t>
            </a:r>
            <a:r>
              <a:rPr lang="fi-FI" dirty="0">
                <a:hlinkClick r:id="rId2"/>
              </a:rPr>
              <a:t>-rekisteristä</a:t>
            </a:r>
            <a:r>
              <a:rPr lang="fi-FI" dirty="0"/>
              <a:t>:</a:t>
            </a:r>
          </a:p>
          <a:p>
            <a:r>
              <a:rPr lang="fi-FI" dirty="0"/>
              <a:t>nimi</a:t>
            </a:r>
          </a:p>
          <a:p>
            <a:r>
              <a:rPr lang="fi-FI" dirty="0"/>
              <a:t>ammattipätevyys</a:t>
            </a:r>
          </a:p>
          <a:p>
            <a:r>
              <a:rPr lang="fi-FI" dirty="0"/>
              <a:t>ammattioikeuksien mahdollinen rajoittaminen.</a:t>
            </a:r>
          </a:p>
          <a:p>
            <a:pPr marL="0" indent="0">
              <a:buNone/>
            </a:pPr>
            <a:endParaRPr lang="fi-FI" dirty="0"/>
          </a:p>
          <a:p>
            <a:pPr marL="0" indent="0">
              <a:buNone/>
            </a:pPr>
            <a:r>
              <a:rPr lang="fi-FI" dirty="0"/>
              <a:t>Sosiaalialan korkeakouluopiskelijoita ei rekisteröidä </a:t>
            </a:r>
          </a:p>
          <a:p>
            <a:pPr marL="0" indent="0">
              <a:buNone/>
            </a:pPr>
            <a:r>
              <a:rPr lang="fi-FI" dirty="0" err="1"/>
              <a:t>JulkiSuosikkiin</a:t>
            </a:r>
            <a:r>
              <a:rPr lang="fi-FI" dirty="0"/>
              <a:t>. </a:t>
            </a:r>
          </a:p>
          <a:p>
            <a:pPr marL="0" indent="0">
              <a:buNone/>
            </a:pPr>
            <a:endParaRPr lang="fi-FI" dirty="0"/>
          </a:p>
        </p:txBody>
      </p:sp>
    </p:spTree>
    <p:extLst>
      <p:ext uri="{BB962C8B-B14F-4D97-AF65-F5344CB8AC3E}">
        <p14:creationId xmlns:p14="http://schemas.microsoft.com/office/powerpoint/2010/main" val="16754713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256C02B5-995A-4EE0-A466-CEC874AB85CB}"/>
              </a:ext>
            </a:extLst>
          </p:cNvPr>
          <p:cNvSpPr>
            <a:spLocks noGrp="1"/>
          </p:cNvSpPr>
          <p:nvPr>
            <p:ph type="title"/>
          </p:nvPr>
        </p:nvSpPr>
        <p:spPr/>
        <p:txBody>
          <a:bodyPr/>
          <a:lstStyle/>
          <a:p>
            <a:r>
              <a:rPr lang="fi-FI" dirty="0"/>
              <a:t>Pohdittavaksi työnjakoa laadittaessa</a:t>
            </a:r>
          </a:p>
        </p:txBody>
      </p:sp>
      <p:sp>
        <p:nvSpPr>
          <p:cNvPr id="3" name="Sisällön paikkamerkki 2">
            <a:extLst>
              <a:ext uri="{FF2B5EF4-FFF2-40B4-BE49-F238E27FC236}">
                <a16:creationId xmlns:a16="http://schemas.microsoft.com/office/drawing/2014/main" id="{49496041-A5A2-452C-B0E8-2FF37D6E1EF9}"/>
              </a:ext>
            </a:extLst>
          </p:cNvPr>
          <p:cNvSpPr>
            <a:spLocks noGrp="1"/>
          </p:cNvSpPr>
          <p:nvPr>
            <p:ph idx="1"/>
          </p:nvPr>
        </p:nvSpPr>
        <p:spPr/>
        <p:txBody>
          <a:bodyPr>
            <a:normAutofit/>
          </a:bodyPr>
          <a:lstStyle/>
          <a:p>
            <a:r>
              <a:rPr lang="fi-FI" sz="2200" dirty="0"/>
              <a:t>Mitä koulutuksen ja työkokemuksen kautta hankittua osaamista toimintayksikkönne sosiaalihuollon eri ammattihenkilöillä on? </a:t>
            </a:r>
          </a:p>
          <a:p>
            <a:r>
              <a:rPr lang="fi-FI" sz="2200" dirty="0"/>
              <a:t>Miten eri osaamiset on tunnistettu?</a:t>
            </a:r>
          </a:p>
          <a:p>
            <a:r>
              <a:rPr lang="fi-FI" sz="2200" dirty="0"/>
              <a:t>Miten osaaminen vastaa asiakkaiden tarpeisiin? </a:t>
            </a:r>
          </a:p>
          <a:p>
            <a:r>
              <a:rPr lang="fi-FI" sz="2200" dirty="0"/>
              <a:t>Tarvitseeko osaaminen täydentämistä? </a:t>
            </a:r>
          </a:p>
          <a:p>
            <a:r>
              <a:rPr lang="fi-FI" sz="2200" dirty="0"/>
              <a:t>Miten osaamista kehitetään ja johdetaan? </a:t>
            </a:r>
          </a:p>
          <a:p>
            <a:r>
              <a:rPr lang="fi-FI" sz="2200" dirty="0"/>
              <a:t>Mitä tehtävänimikkeitä on käytössä? Vaativatko ne muutoksia?</a:t>
            </a:r>
          </a:p>
          <a:p>
            <a:r>
              <a:rPr lang="fi-FI" sz="2200" dirty="0"/>
              <a:t>Millaiset ovat tilapäisten työntekijöiden tehtävänkuvaukset?</a:t>
            </a:r>
          </a:p>
        </p:txBody>
      </p:sp>
    </p:spTree>
    <p:extLst>
      <p:ext uri="{BB962C8B-B14F-4D97-AF65-F5344CB8AC3E}">
        <p14:creationId xmlns:p14="http://schemas.microsoft.com/office/powerpoint/2010/main" val="6462716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14C0F57A-591C-46A1-A713-68E4FC29A564}"/>
              </a:ext>
            </a:extLst>
          </p:cNvPr>
          <p:cNvSpPr>
            <a:spLocks noGrp="1"/>
          </p:cNvSpPr>
          <p:nvPr>
            <p:ph type="title"/>
          </p:nvPr>
        </p:nvSpPr>
        <p:spPr/>
        <p:txBody>
          <a:bodyPr/>
          <a:lstStyle/>
          <a:p>
            <a:r>
              <a:rPr lang="fi-FI" dirty="0">
                <a:solidFill>
                  <a:schemeClr val="accent2"/>
                </a:solidFill>
              </a:rPr>
              <a:t>Työnjako luo asiakkaille parasta palvelua</a:t>
            </a:r>
          </a:p>
        </p:txBody>
      </p:sp>
      <p:sp>
        <p:nvSpPr>
          <p:cNvPr id="3" name="Sisällön paikkamerkki 2">
            <a:extLst>
              <a:ext uri="{FF2B5EF4-FFF2-40B4-BE49-F238E27FC236}">
                <a16:creationId xmlns:a16="http://schemas.microsoft.com/office/drawing/2014/main" id="{AA628C1E-44A3-49F7-B3E5-621795162083}"/>
              </a:ext>
            </a:extLst>
          </p:cNvPr>
          <p:cNvSpPr>
            <a:spLocks noGrp="1"/>
          </p:cNvSpPr>
          <p:nvPr>
            <p:ph idx="1"/>
          </p:nvPr>
        </p:nvSpPr>
        <p:spPr>
          <a:xfrm>
            <a:off x="543847" y="2362199"/>
            <a:ext cx="6282069" cy="3749843"/>
          </a:xfrm>
        </p:spPr>
        <p:txBody>
          <a:bodyPr>
            <a:normAutofit fontScale="40000" lnSpcReduction="20000"/>
          </a:bodyPr>
          <a:lstStyle/>
          <a:p>
            <a:pPr marL="0" indent="0">
              <a:buNone/>
            </a:pPr>
            <a:r>
              <a:rPr lang="fi-FI" sz="5500" b="1" dirty="0">
                <a:solidFill>
                  <a:srgbClr val="232323"/>
                </a:solidFill>
              </a:rPr>
              <a:t>Asiakasturvallisuus</a:t>
            </a:r>
          </a:p>
          <a:p>
            <a:r>
              <a:rPr lang="fi-FI" sz="5500" dirty="0">
                <a:solidFill>
                  <a:srgbClr val="232323"/>
                </a:solidFill>
              </a:rPr>
              <a:t>Asiakasturvallisuuden, laadukkaan ja vaikuttavan sosiaalihuollon sekä hyvän kohtelun varmistaminen.</a:t>
            </a:r>
          </a:p>
          <a:p>
            <a:r>
              <a:rPr lang="fi-FI" sz="5500" dirty="0"/>
              <a:t>Osaaminen on kohdennettava vastaamaan asiakkaiden tarpeita, työn tavoitteita ja sisältöjä sekä lainsäädäntöä. </a:t>
            </a:r>
            <a:endParaRPr lang="fi-FI" sz="5500" dirty="0">
              <a:solidFill>
                <a:srgbClr val="232323"/>
              </a:solidFill>
            </a:endParaRPr>
          </a:p>
          <a:p>
            <a:r>
              <a:rPr lang="fi-FI" sz="5500" b="0" i="0" dirty="0">
                <a:solidFill>
                  <a:srgbClr val="444444"/>
                </a:solidFill>
                <a:effectLst/>
                <a:latin typeface="IntervalSansProRegular"/>
              </a:rPr>
              <a:t>Asiakkaiden palvelutarpeiden pohjalta on edistettävä sosiaalihuollon ammattihenkilöiden yhteistyötä ja tarkoituksenmukaisen tehtävärakenteen muodostamista. </a:t>
            </a:r>
          </a:p>
          <a:p>
            <a:pPr marL="0" indent="0">
              <a:buNone/>
            </a:pPr>
            <a:r>
              <a:rPr lang="fi-FI" sz="5500" dirty="0">
                <a:solidFill>
                  <a:srgbClr val="444444"/>
                </a:solidFill>
                <a:latin typeface="IntervalSansProRegular"/>
              </a:rPr>
              <a:t>(Ammattihenkilölaki 1 §)</a:t>
            </a:r>
          </a:p>
          <a:p>
            <a:endParaRPr lang="fi-FI" sz="6000" dirty="0">
              <a:solidFill>
                <a:srgbClr val="232323"/>
              </a:solidFill>
            </a:endParaRPr>
          </a:p>
          <a:p>
            <a:endParaRPr lang="fi-FI" sz="2800" b="0" i="0" dirty="0">
              <a:solidFill>
                <a:srgbClr val="232323"/>
              </a:solidFill>
              <a:effectLst/>
              <a:latin typeface="Open Sans"/>
            </a:endParaRPr>
          </a:p>
          <a:p>
            <a:endParaRPr lang="fi-FI" dirty="0"/>
          </a:p>
        </p:txBody>
      </p:sp>
    </p:spTree>
    <p:extLst>
      <p:ext uri="{BB962C8B-B14F-4D97-AF65-F5344CB8AC3E}">
        <p14:creationId xmlns:p14="http://schemas.microsoft.com/office/powerpoint/2010/main" val="22567864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612504C9-D887-4B7B-9C6D-3D02453E1829}"/>
              </a:ext>
            </a:extLst>
          </p:cNvPr>
          <p:cNvSpPr>
            <a:spLocks noGrp="1"/>
          </p:cNvSpPr>
          <p:nvPr>
            <p:ph type="title"/>
          </p:nvPr>
        </p:nvSpPr>
        <p:spPr/>
        <p:txBody>
          <a:bodyPr/>
          <a:lstStyle/>
          <a:p>
            <a:r>
              <a:rPr lang="fi-FI" dirty="0">
                <a:solidFill>
                  <a:schemeClr val="accent2"/>
                </a:solidFill>
              </a:rPr>
              <a:t>Työnjako luo asiakkaille parasta palvelua</a:t>
            </a:r>
          </a:p>
        </p:txBody>
      </p:sp>
      <p:sp>
        <p:nvSpPr>
          <p:cNvPr id="3" name="Sisällön paikkamerkki 2">
            <a:extLst>
              <a:ext uri="{FF2B5EF4-FFF2-40B4-BE49-F238E27FC236}">
                <a16:creationId xmlns:a16="http://schemas.microsoft.com/office/drawing/2014/main" id="{92E27248-EB0F-4432-90EA-A1F3A3F195A8}"/>
              </a:ext>
            </a:extLst>
          </p:cNvPr>
          <p:cNvSpPr>
            <a:spLocks noGrp="1"/>
          </p:cNvSpPr>
          <p:nvPr>
            <p:ph idx="1"/>
          </p:nvPr>
        </p:nvSpPr>
        <p:spPr>
          <a:xfrm>
            <a:off x="543847" y="2347993"/>
            <a:ext cx="6360381" cy="3711843"/>
          </a:xfrm>
        </p:spPr>
        <p:txBody>
          <a:bodyPr>
            <a:normAutofit fontScale="25000" lnSpcReduction="20000"/>
          </a:bodyPr>
          <a:lstStyle/>
          <a:p>
            <a:pPr marL="0" indent="0" algn="l" fontAlgn="base">
              <a:buNone/>
            </a:pPr>
            <a:r>
              <a:rPr lang="fi-FI" sz="8000" b="1" dirty="0">
                <a:solidFill>
                  <a:srgbClr val="444444"/>
                </a:solidFill>
                <a:latin typeface="IntervalSansProRegular"/>
              </a:rPr>
              <a:t>Ammattietiikka </a:t>
            </a:r>
          </a:p>
          <a:p>
            <a:pPr fontAlgn="base"/>
            <a:r>
              <a:rPr lang="fi-FI" sz="8000" dirty="0">
                <a:solidFill>
                  <a:srgbClr val="444444"/>
                </a:solidFill>
                <a:latin typeface="IntervalSansProRegular"/>
              </a:rPr>
              <a:t>Perus- ja ihmisoikeudet sekä laillisuus työn perustana.</a:t>
            </a:r>
            <a:endParaRPr lang="fi-FI" sz="8000" b="0" i="0" dirty="0">
              <a:solidFill>
                <a:srgbClr val="444444"/>
              </a:solidFill>
              <a:effectLst/>
              <a:latin typeface="IntervalSansProRegular"/>
            </a:endParaRPr>
          </a:p>
          <a:p>
            <a:pPr fontAlgn="base"/>
            <a:r>
              <a:rPr lang="fi-FI" sz="8000" dirty="0">
                <a:solidFill>
                  <a:srgbClr val="444444"/>
                </a:solidFill>
                <a:latin typeface="IntervalSansProRegular"/>
              </a:rPr>
              <a:t>Asiakkaan etu. </a:t>
            </a:r>
          </a:p>
          <a:p>
            <a:pPr fontAlgn="base"/>
            <a:r>
              <a:rPr lang="fi-FI" sz="8000" dirty="0"/>
              <a:t>Asiakaslähtöisyys, pyrkimys mahdollisimman asialliseen ja neutraaliin toimintaan, ihmisarvon ja yksilöllisyyden ehdoton kunnioittaminen. </a:t>
            </a:r>
          </a:p>
          <a:p>
            <a:pPr fontAlgn="base"/>
            <a:r>
              <a:rPr lang="fi-FI" sz="8000" dirty="0"/>
              <a:t>Kyky pohtia ja kyseenalaistaa omaa ammatillista toimintaa ja päätöksentekoa, sen oikeudenmukaisuutta ja päätöksenteon perusteita.</a:t>
            </a:r>
            <a:endParaRPr lang="fi-FI" sz="8000" b="0" i="0" dirty="0">
              <a:solidFill>
                <a:srgbClr val="444444"/>
              </a:solidFill>
              <a:effectLst/>
              <a:latin typeface="IntervalSansProRegular"/>
            </a:endParaRPr>
          </a:p>
          <a:p>
            <a:pPr algn="l" fontAlgn="base"/>
            <a:r>
              <a:rPr lang="fi-FI" sz="8000" b="0" i="0" dirty="0">
                <a:solidFill>
                  <a:srgbClr val="444444"/>
                </a:solidFill>
                <a:effectLst/>
                <a:latin typeface="IntervalSansProRegular"/>
                <a:hlinkClick r:id="rId2"/>
              </a:rPr>
              <a:t>Talentian eettiset ohjeet</a:t>
            </a:r>
            <a:endParaRPr lang="fi-FI" sz="8000" b="0" i="0" dirty="0">
              <a:solidFill>
                <a:srgbClr val="444444"/>
              </a:solidFill>
              <a:effectLst/>
              <a:latin typeface="IntervalSansProRegular"/>
            </a:endParaRPr>
          </a:p>
          <a:p>
            <a:pPr marL="0" indent="0" algn="l" fontAlgn="base">
              <a:buNone/>
            </a:pPr>
            <a:r>
              <a:rPr lang="fi-FI" sz="8000" b="0" i="0" dirty="0">
                <a:solidFill>
                  <a:srgbClr val="444444"/>
                </a:solidFill>
                <a:effectLst/>
                <a:latin typeface="IntervalSansProRegular"/>
              </a:rPr>
              <a:t>(Ammattihenkilölaki 4 §)</a:t>
            </a:r>
          </a:p>
          <a:p>
            <a:pPr marL="0" indent="0" algn="l" fontAlgn="base">
              <a:buNone/>
            </a:pPr>
            <a:endParaRPr lang="fi-FI" sz="2900" b="0" i="0" dirty="0">
              <a:solidFill>
                <a:srgbClr val="444444"/>
              </a:solidFill>
              <a:effectLst/>
              <a:latin typeface="IntervalSansProRegular"/>
            </a:endParaRPr>
          </a:p>
          <a:p>
            <a:pPr marL="0" indent="0" algn="l" fontAlgn="base">
              <a:buNone/>
            </a:pPr>
            <a:endParaRPr lang="fi-FI" sz="2900" dirty="0">
              <a:solidFill>
                <a:srgbClr val="444444"/>
              </a:solidFill>
              <a:latin typeface="IntervalSansProRegular"/>
            </a:endParaRPr>
          </a:p>
          <a:p>
            <a:pPr marL="0" indent="0" algn="l" fontAlgn="base">
              <a:buNone/>
            </a:pPr>
            <a:endParaRPr lang="fi-FI" dirty="0"/>
          </a:p>
        </p:txBody>
      </p:sp>
    </p:spTree>
    <p:extLst>
      <p:ext uri="{BB962C8B-B14F-4D97-AF65-F5344CB8AC3E}">
        <p14:creationId xmlns:p14="http://schemas.microsoft.com/office/powerpoint/2010/main" val="3824267606"/>
      </p:ext>
    </p:extLst>
  </p:cSld>
  <p:clrMapOvr>
    <a:masterClrMapping/>
  </p:clrMapOvr>
</p:sld>
</file>

<file path=ppt/theme/theme1.xml><?xml version="1.0" encoding="utf-8"?>
<a:theme xmlns:a="http://schemas.openxmlformats.org/drawingml/2006/main" name="Office-teema">
  <a:themeElements>
    <a:clrScheme name="Talentia">
      <a:dk1>
        <a:srgbClr val="000000"/>
      </a:dk1>
      <a:lt1>
        <a:srgbClr val="FFFFFF"/>
      </a:lt1>
      <a:dk2>
        <a:srgbClr val="31B5B9"/>
      </a:dk2>
      <a:lt2>
        <a:srgbClr val="EEECE1"/>
      </a:lt2>
      <a:accent1>
        <a:srgbClr val="885994"/>
      </a:accent1>
      <a:accent2>
        <a:srgbClr val="D21C5A"/>
      </a:accent2>
      <a:accent3>
        <a:srgbClr val="ABB529"/>
      </a:accent3>
      <a:accent4>
        <a:srgbClr val="F3B826"/>
      </a:accent4>
      <a:accent5>
        <a:srgbClr val="B5B5B4"/>
      </a:accent5>
      <a:accent6>
        <a:srgbClr val="898A89"/>
      </a:accent6>
      <a:hlink>
        <a:srgbClr val="D21C5A"/>
      </a:hlink>
      <a:folHlink>
        <a:srgbClr val="895995"/>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tee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alentia_esityspohja" id="{196C60D3-1C78-A141-A4FE-E71D033C96BB}" vid="{53589266-F25E-604C-92C0-E2BB9D7C1D2C}"/>
    </a:ext>
  </a:extLst>
</a:theme>
</file>

<file path=ppt/theme/theme2.xml><?xml version="1.0" encoding="utf-8"?>
<a:theme xmlns:a="http://schemas.openxmlformats.org/drawingml/2006/main" name="Office-te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te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Asiakirja" ma:contentTypeID="0x010100A27DE8A0D42A204CA5693F84AEB4C8B7" ma:contentTypeVersion="12" ma:contentTypeDescription="Luo uusi asiakirja." ma:contentTypeScope="" ma:versionID="2768328207d49cfc827d2c904009ef62">
  <xsd:schema xmlns:xsd="http://www.w3.org/2001/XMLSchema" xmlns:xs="http://www.w3.org/2001/XMLSchema" xmlns:p="http://schemas.microsoft.com/office/2006/metadata/properties" xmlns:ns3="106ba8e3-2daa-4b19-b717-b621f5fbedd0" xmlns:ns4="52d6fa57-b31f-419e-8fce-b5d1c6cc6d1a" targetNamespace="http://schemas.microsoft.com/office/2006/metadata/properties" ma:root="true" ma:fieldsID="7e8f0b0d7c7c781dcb840ec5bc986902" ns3:_="" ns4:_="">
    <xsd:import namespace="106ba8e3-2daa-4b19-b717-b621f5fbedd0"/>
    <xsd:import namespace="52d6fa57-b31f-419e-8fce-b5d1c6cc6d1a"/>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DateTaken" minOccurs="0"/>
                <xsd:element ref="ns4:MediaServiceAutoTags" minOccurs="0"/>
                <xsd:element ref="ns4:MediaServiceOCR" minOccurs="0"/>
                <xsd:element ref="ns4:MediaServiceGenerationTime" minOccurs="0"/>
                <xsd:element ref="ns4:MediaServiceEventHashCode" minOccurs="0"/>
                <xsd:element ref="ns4:MediaServiceAutoKeyPoints" minOccurs="0"/>
                <xsd:element ref="ns4: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06ba8e3-2daa-4b19-b717-b621f5fbedd0" elementFormDefault="qualified">
    <xsd:import namespace="http://schemas.microsoft.com/office/2006/documentManagement/types"/>
    <xsd:import namespace="http://schemas.microsoft.com/office/infopath/2007/PartnerControls"/>
    <xsd:element name="SharedWithUsers" ma:index="8" nillable="true" ma:displayName="Jaettu"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Jakamisen tiedot" ma:internalName="SharedWithDetails" ma:readOnly="true">
      <xsd:simpleType>
        <xsd:restriction base="dms:Note">
          <xsd:maxLength value="255"/>
        </xsd:restriction>
      </xsd:simpleType>
    </xsd:element>
    <xsd:element name="SharingHintHash" ma:index="10" nillable="true" ma:displayName="Jakamisvihjeen hajautus"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2d6fa57-b31f-419e-8fce-b5d1c6cc6d1a"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Sisältölaji"/>
        <xsd:element ref="dc:title" minOccurs="0" maxOccurs="1" ma:index="4" ma:displayName="Otsikk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20C8690-DF6F-4AC6-9108-438E10C0461B}">
  <ds:schemaRefs>
    <ds:schemaRef ds:uri="http://purl.org/dc/elements/1.1/"/>
    <ds:schemaRef ds:uri="http://schemas.microsoft.com/office/2006/metadata/properties"/>
    <ds:schemaRef ds:uri="52d6fa57-b31f-419e-8fce-b5d1c6cc6d1a"/>
    <ds:schemaRef ds:uri="http://purl.org/dc/terms/"/>
    <ds:schemaRef ds:uri="106ba8e3-2daa-4b19-b717-b621f5fbedd0"/>
    <ds:schemaRef ds:uri="http://schemas.microsoft.com/office/2006/documentManagement/types"/>
    <ds:schemaRef ds:uri="http://schemas.microsoft.com/office/infopath/2007/PartnerControls"/>
    <ds:schemaRef ds:uri="http://schemas.openxmlformats.org/package/2006/metadata/core-properties"/>
    <ds:schemaRef ds:uri="http://www.w3.org/XML/1998/namespace"/>
    <ds:schemaRef ds:uri="http://purl.org/dc/dcmitype/"/>
  </ds:schemaRefs>
</ds:datastoreItem>
</file>

<file path=customXml/itemProps2.xml><?xml version="1.0" encoding="utf-8"?>
<ds:datastoreItem xmlns:ds="http://schemas.openxmlformats.org/officeDocument/2006/customXml" ds:itemID="{3DEE1C8F-15C4-40FC-BA7C-E8D5EDC12E6C}">
  <ds:schemaRefs>
    <ds:schemaRef ds:uri="http://schemas.microsoft.com/sharepoint/v3/contenttype/forms"/>
  </ds:schemaRefs>
</ds:datastoreItem>
</file>

<file path=customXml/itemProps3.xml><?xml version="1.0" encoding="utf-8"?>
<ds:datastoreItem xmlns:ds="http://schemas.openxmlformats.org/officeDocument/2006/customXml" ds:itemID="{A178CAFB-5738-4E3D-AF4F-7C93E0BB824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06ba8e3-2daa-4b19-b717-b621f5fbedd0"/>
    <ds:schemaRef ds:uri="52d6fa57-b31f-419e-8fce-b5d1c6cc6d1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9593</TotalTime>
  <Words>1085</Words>
  <Application>Microsoft Office PowerPoint</Application>
  <PresentationFormat>Laajakuva</PresentationFormat>
  <Paragraphs>145</Paragraphs>
  <Slides>20</Slides>
  <Notes>4</Notes>
  <HiddenSlides>0</HiddenSlides>
  <MMClips>0</MMClips>
  <ScaleCrop>false</ScaleCrop>
  <HeadingPairs>
    <vt:vector size="6" baseType="variant">
      <vt:variant>
        <vt:lpstr>Käytetyt fontit</vt:lpstr>
      </vt:variant>
      <vt:variant>
        <vt:i4>4</vt:i4>
      </vt:variant>
      <vt:variant>
        <vt:lpstr>Teema</vt:lpstr>
      </vt:variant>
      <vt:variant>
        <vt:i4>1</vt:i4>
      </vt:variant>
      <vt:variant>
        <vt:lpstr>Dian otsikot</vt:lpstr>
      </vt:variant>
      <vt:variant>
        <vt:i4>20</vt:i4>
      </vt:variant>
    </vt:vector>
  </HeadingPairs>
  <TitlesOfParts>
    <vt:vector size="25" baseType="lpstr">
      <vt:lpstr>Arial</vt:lpstr>
      <vt:lpstr>Calibri</vt:lpstr>
      <vt:lpstr>IntervalSansProRegular</vt:lpstr>
      <vt:lpstr>Open Sans</vt:lpstr>
      <vt:lpstr>Office-teema</vt:lpstr>
      <vt:lpstr>  Tietoa ja näkökulmia sosiaalihuollon laillistettujen ammattihenkilöiden työnjaon laatimiseen  </vt:lpstr>
      <vt:lpstr>Työnjaon ulottuvuudet</vt:lpstr>
      <vt:lpstr>Tutkinto tuo ammatinharjoittamisoikeuden</vt:lpstr>
      <vt:lpstr>Tutkinto tuo ammatinharjoittamisoikeuden</vt:lpstr>
      <vt:lpstr>Tutkinto tuo ammatinharjoittamisoikeuden </vt:lpstr>
      <vt:lpstr>Tutkinto tuo ammatinharjoittamisoikeuden </vt:lpstr>
      <vt:lpstr>Pohdittavaksi työnjakoa laadittaessa</vt:lpstr>
      <vt:lpstr>Työnjako luo asiakkaille parasta palvelua</vt:lpstr>
      <vt:lpstr>Työnjako luo asiakkaille parasta palvelua</vt:lpstr>
      <vt:lpstr>Työnjako luo asiakkaille parasta palvelua</vt:lpstr>
      <vt:lpstr>Työnjako luo asiakkaille parasta palvelua</vt:lpstr>
      <vt:lpstr>Pohdittavaksi työnjakoa laadittaessa</vt:lpstr>
      <vt:lpstr>Lainsäädäntö asettaa vaatimuksia</vt:lpstr>
      <vt:lpstr>Lainsäädäntö asettaa vaatimuksia</vt:lpstr>
      <vt:lpstr>Lainsäädäntö asettaa vaatimuksia</vt:lpstr>
      <vt:lpstr>Lainsäädäntö asettaa vaatimuksia</vt:lpstr>
      <vt:lpstr>Pohdittavaksi työnjakoa laadittaessa</vt:lpstr>
      <vt:lpstr>Toimiva työnjako vahvistaa työyhteisöjä</vt:lpstr>
      <vt:lpstr>Työnjako tukee työuria</vt:lpstr>
      <vt:lpstr>Pohdittavaksi työnjakoa laadittaessa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PowerPoint-esitys</dc:title>
  <dc:creator>Pia Myllymäki</dc:creator>
  <cp:lastModifiedBy>Minna Jerrman</cp:lastModifiedBy>
  <cp:revision>38</cp:revision>
  <dcterms:created xsi:type="dcterms:W3CDTF">2020-02-18T06:38:23Z</dcterms:created>
  <dcterms:modified xsi:type="dcterms:W3CDTF">2021-01-18T10:04:26Z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0x010100A27DE8A0D42A204CA5693F84AEB4C8B7</vt:lpwstr>
  </property>
</Properties>
</file>