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28"/>
  </p:notesMasterIdLst>
  <p:handoutMasterIdLst>
    <p:handoutMasterId r:id="rId29"/>
  </p:handoutMasterIdLst>
  <p:sldIdLst>
    <p:sldId id="256" r:id="rId2"/>
    <p:sldId id="263" r:id="rId3"/>
    <p:sldId id="264" r:id="rId4"/>
    <p:sldId id="266" r:id="rId5"/>
    <p:sldId id="268" r:id="rId6"/>
    <p:sldId id="265" r:id="rId7"/>
    <p:sldId id="270" r:id="rId8"/>
    <p:sldId id="271" r:id="rId9"/>
    <p:sldId id="291" r:id="rId10"/>
    <p:sldId id="292" r:id="rId11"/>
    <p:sldId id="293" r:id="rId12"/>
    <p:sldId id="290" r:id="rId13"/>
    <p:sldId id="284" r:id="rId14"/>
    <p:sldId id="280" r:id="rId15"/>
    <p:sldId id="281" r:id="rId16"/>
    <p:sldId id="275" r:id="rId17"/>
    <p:sldId id="282" r:id="rId18"/>
    <p:sldId id="285" r:id="rId19"/>
    <p:sldId id="286" r:id="rId20"/>
    <p:sldId id="289" r:id="rId21"/>
    <p:sldId id="277" r:id="rId22"/>
    <p:sldId id="279" r:id="rId23"/>
    <p:sldId id="287" r:id="rId24"/>
    <p:sldId id="283" r:id="rId25"/>
    <p:sldId id="288" r:id="rId26"/>
    <p:sldId id="262" r:id="rId27"/>
  </p:sldIdLst>
  <p:sldSz cx="9144000" cy="6858000" type="screen4x3"/>
  <p:notesSz cx="6669088"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eds Ella" initials="SE" lastIdx="1" clrIdx="0">
    <p:extLst>
      <p:ext uri="{19B8F6BF-5375-455C-9EA6-DF929625EA0E}">
        <p15:presenceInfo xmlns:p15="http://schemas.microsoft.com/office/powerpoint/2012/main" userId="S-1-5-21-1547161642-1450960922-839522115-27071" providerId="AD"/>
      </p:ext>
    </p:extLst>
  </p:cmAuthor>
  <p:cmAuthor id="2" name="Pahkin Krista" initials="PK" lastIdx="1" clrIdx="1">
    <p:extLst>
      <p:ext uri="{19B8F6BF-5375-455C-9EA6-DF929625EA0E}">
        <p15:presenceInfo xmlns:p15="http://schemas.microsoft.com/office/powerpoint/2012/main" userId="S-1-5-21-1547161642-1450960922-839522115-43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64" d="100"/>
          <a:sy n="64" d="100"/>
        </p:scale>
        <p:origin x="1364" y="4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305FAFB1-D88A-4234-9429-1892E1CD11DD}" type="datetimeFigureOut">
              <a:rPr lang="fi-FI" smtClean="0"/>
              <a:t>5.5.2017</a:t>
            </a:fld>
            <a:endParaRPr lang="fi-FI"/>
          </a:p>
        </p:txBody>
      </p:sp>
      <p:sp>
        <p:nvSpPr>
          <p:cNvPr id="4" name="Footer Placeholder 3"/>
          <p:cNvSpPr>
            <a:spLocks noGrp="1"/>
          </p:cNvSpPr>
          <p:nvPr>
            <p:ph type="ftr" sz="quarter" idx="2"/>
          </p:nvPr>
        </p:nvSpPr>
        <p:spPr>
          <a:xfrm>
            <a:off x="0" y="9377319"/>
            <a:ext cx="2889938" cy="49534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777607" y="9377319"/>
            <a:ext cx="2889938" cy="495347"/>
          </a:xfrm>
          <a:prstGeom prst="rect">
            <a:avLst/>
          </a:prstGeom>
        </p:spPr>
        <p:txBody>
          <a:bodyPr vert="horz" lIns="91440" tIns="45720" rIns="91440" bIns="45720" rtlCol="0" anchor="b"/>
          <a:lstStyle>
            <a:lvl1pPr algn="r">
              <a:defRPr sz="1200"/>
            </a:lvl1pPr>
          </a:lstStyle>
          <a:p>
            <a:fld id="{6A2D4EB0-22F2-46B6-B17D-45FE5ECE114F}" type="slidenum">
              <a:rPr lang="fi-FI" smtClean="0"/>
              <a:t>‹#›</a:t>
            </a:fld>
            <a:endParaRPr lang="fi-FI"/>
          </a:p>
        </p:txBody>
      </p:sp>
    </p:spTree>
    <p:extLst>
      <p:ext uri="{BB962C8B-B14F-4D97-AF65-F5344CB8AC3E}">
        <p14:creationId xmlns:p14="http://schemas.microsoft.com/office/powerpoint/2010/main" val="2363648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B20AD89A-D8F6-4DB7-AF6C-6947A8FA8EDC}" type="datetimeFigureOut">
              <a:rPr lang="fi-FI" smtClean="0"/>
              <a:t>5.5.2017</a:t>
            </a:fld>
            <a:endParaRPr lang="fi-FI"/>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66909" y="4751221"/>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377319"/>
            <a:ext cx="2889938" cy="49534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777607" y="9377319"/>
            <a:ext cx="2889938" cy="495347"/>
          </a:xfrm>
          <a:prstGeom prst="rect">
            <a:avLst/>
          </a:prstGeom>
        </p:spPr>
        <p:txBody>
          <a:bodyPr vert="horz" lIns="91440" tIns="45720" rIns="91440" bIns="45720" rtlCol="0" anchor="b"/>
          <a:lstStyle>
            <a:lvl1pPr algn="r">
              <a:defRPr sz="1200"/>
            </a:lvl1pPr>
          </a:lstStyle>
          <a:p>
            <a:fld id="{95832857-ED20-4DEB-8560-9055BB1C7EC3}" type="slidenum">
              <a:rPr lang="fi-FI" smtClean="0"/>
              <a:t>‹#›</a:t>
            </a:fld>
            <a:endParaRPr lang="fi-FI"/>
          </a:p>
        </p:txBody>
      </p:sp>
    </p:spTree>
    <p:extLst>
      <p:ext uri="{BB962C8B-B14F-4D97-AF65-F5344CB8AC3E}">
        <p14:creationId xmlns:p14="http://schemas.microsoft.com/office/powerpoint/2010/main" val="369122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Kansilehti">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rgbClr val="00B4BE"/>
              </a:gs>
              <a:gs pos="80000">
                <a:srgbClr val="003B81">
                  <a:lumMod val="100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 name="Title 1"/>
          <p:cNvSpPr>
            <a:spLocks noGrp="1"/>
          </p:cNvSpPr>
          <p:nvPr>
            <p:ph type="ctrTitle"/>
          </p:nvPr>
        </p:nvSpPr>
        <p:spPr>
          <a:xfrm>
            <a:off x="245533" y="2705100"/>
            <a:ext cx="8649053" cy="1436689"/>
          </a:xfrm>
        </p:spPr>
        <p:txBody>
          <a:bodyPr anchor="b">
            <a:noAutofit/>
          </a:bodyPr>
          <a:lstStyle>
            <a:lvl1pPr algn="ctr">
              <a:defRPr sz="6600" i="1">
                <a:solidFill>
                  <a:schemeClr val="bg1"/>
                </a:solidFill>
                <a:latin typeface="+mn-lt"/>
                <a:cs typeface="Segoe UI Semibold" panose="020B0702040204020203" pitchFamily="34" charset="0"/>
              </a:defRPr>
            </a:lvl1pPr>
          </a:lstStyle>
          <a:p>
            <a:r>
              <a:rPr lang="en-US"/>
              <a:t>Click to edit Master title style</a:t>
            </a:r>
            <a:endParaRPr lang="fi-FI" dirty="0"/>
          </a:p>
        </p:txBody>
      </p:sp>
      <p:sp>
        <p:nvSpPr>
          <p:cNvPr id="3" name="Subtitle 2"/>
          <p:cNvSpPr>
            <a:spLocks noGrp="1"/>
          </p:cNvSpPr>
          <p:nvPr>
            <p:ph type="subTitle" idx="1"/>
          </p:nvPr>
        </p:nvSpPr>
        <p:spPr>
          <a:xfrm>
            <a:off x="245533" y="4141789"/>
            <a:ext cx="8649053" cy="722311"/>
          </a:xfrm>
        </p:spPr>
        <p:txBody>
          <a:bodyPr anchor="b"/>
          <a:lstStyle>
            <a:lvl1pPr marL="0" indent="0" algn="ctr">
              <a:buNone/>
              <a:defRPr sz="27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i-FI"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83" y="460018"/>
            <a:ext cx="3041683" cy="11736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99114" y="-773312"/>
            <a:ext cx="5894345" cy="3602438"/>
          </a:xfrm>
          <a:prstGeom prst="rect">
            <a:avLst/>
          </a:prstGeom>
          <a:effectLst>
            <a:reflection blurRad="6350" stA="50000" endA="300" endPos="90000" dist="635000" dir="5400000" sy="-100000" algn="bl" rotWithShape="0"/>
          </a:effectLst>
        </p:spPr>
      </p:pic>
    </p:spTree>
    <p:extLst>
      <p:ext uri="{BB962C8B-B14F-4D97-AF65-F5344CB8AC3E}">
        <p14:creationId xmlns:p14="http://schemas.microsoft.com/office/powerpoint/2010/main" val="411926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iukuväritausta_liikemerkki">
    <p:spTree>
      <p:nvGrpSpPr>
        <p:cNvPr id="1" name=""/>
        <p:cNvGrpSpPr/>
        <p:nvPr/>
      </p:nvGrpSpPr>
      <p:grpSpPr>
        <a:xfrm>
          <a:off x="0" y="0"/>
          <a:ext cx="0" cy="0"/>
          <a:chOff x="0" y="0"/>
          <a:chExt cx="0" cy="0"/>
        </a:xfrm>
      </p:grpSpPr>
      <p:sp>
        <p:nvSpPr>
          <p:cNvPr id="13" name="Rectangle 12"/>
          <p:cNvSpPr/>
          <p:nvPr userDrawn="1"/>
        </p:nvSpPr>
        <p:spPr>
          <a:xfrm>
            <a:off x="0" y="0"/>
            <a:ext cx="9144000" cy="6872438"/>
          </a:xfrm>
          <a:prstGeom prst="rect">
            <a:avLst/>
          </a:prstGeom>
          <a:gradFill>
            <a:gsLst>
              <a:gs pos="0">
                <a:schemeClr val="accent1"/>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8557" y="373592"/>
            <a:ext cx="5745443" cy="6501341"/>
          </a:xfrm>
          <a:prstGeom prst="rect">
            <a:avLst/>
          </a:prstGeom>
        </p:spPr>
      </p:pic>
      <p:sp>
        <p:nvSpPr>
          <p:cNvPr id="15" name="Rectangle 14"/>
          <p:cNvSpPr/>
          <p:nvPr userDrawn="1"/>
        </p:nvSpPr>
        <p:spPr>
          <a:xfrm>
            <a:off x="-1" y="-38100"/>
            <a:ext cx="6739468" cy="6347842"/>
          </a:xfrm>
          <a:prstGeom prst="rect">
            <a:avLst/>
          </a:prstGeom>
          <a:solidFill>
            <a:schemeClr val="bg1">
              <a:alpha val="95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5C6DDE6B-3694-410E-A77E-867C85920A79}"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sp>
        <p:nvSpPr>
          <p:cNvPr id="12"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134489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lokuvatausta sininen-turkoosi">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990" y="-8467"/>
            <a:ext cx="9173980" cy="6888952"/>
          </a:xfrm>
          <a:prstGeom prst="rect">
            <a:avLst/>
          </a:prstGeom>
        </p:spPr>
      </p:pic>
      <p:sp>
        <p:nvSpPr>
          <p:cNvPr id="14" name="Rectangle 13"/>
          <p:cNvSpPr/>
          <p:nvPr userDrawn="1"/>
        </p:nvSpPr>
        <p:spPr>
          <a:xfrm>
            <a:off x="-7220" y="-1"/>
            <a:ext cx="9166210" cy="6875253"/>
          </a:xfrm>
          <a:prstGeom prst="rect">
            <a:avLst/>
          </a:prstGeom>
          <a:gradFill>
            <a:gsLst>
              <a:gs pos="0">
                <a:schemeClr val="accent2">
                  <a:lumMod val="100000"/>
                  <a:alpha val="0"/>
                </a:schemeClr>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6" name="Rectangle 15"/>
          <p:cNvSpPr/>
          <p:nvPr userDrawn="1"/>
        </p:nvSpPr>
        <p:spPr>
          <a:xfrm>
            <a:off x="-1" y="-38100"/>
            <a:ext cx="6739468" cy="6347842"/>
          </a:xfrm>
          <a:prstGeom prst="rect">
            <a:avLst/>
          </a:prstGeom>
          <a:solidFill>
            <a:schemeClr val="bg1">
              <a:alpha val="90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9F595F6A-8D64-4B01-8F2A-721C69EF866F}"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15"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342346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lokuvatausta sininen-turkoosi B">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73296" y="-4211"/>
            <a:ext cx="7779171" cy="6870483"/>
          </a:xfrm>
          <a:prstGeom prst="rect">
            <a:avLst/>
          </a:prstGeom>
        </p:spPr>
      </p:pic>
      <p:sp>
        <p:nvSpPr>
          <p:cNvPr id="14" name="Rectangle 13"/>
          <p:cNvSpPr/>
          <p:nvPr userDrawn="1"/>
        </p:nvSpPr>
        <p:spPr>
          <a:xfrm>
            <a:off x="-7220" y="-1"/>
            <a:ext cx="9151220" cy="6875253"/>
          </a:xfrm>
          <a:prstGeom prst="rect">
            <a:avLst/>
          </a:prstGeom>
          <a:gradFill>
            <a:gsLst>
              <a:gs pos="0">
                <a:schemeClr val="accent2">
                  <a:lumMod val="100000"/>
                  <a:alpha val="0"/>
                </a:schemeClr>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6" name="Rectangle 15"/>
          <p:cNvSpPr/>
          <p:nvPr userDrawn="1"/>
        </p:nvSpPr>
        <p:spPr>
          <a:xfrm>
            <a:off x="-1" y="-38100"/>
            <a:ext cx="6739468" cy="6347842"/>
          </a:xfrm>
          <a:prstGeom prst="rect">
            <a:avLst/>
          </a:prstGeom>
          <a:solidFill>
            <a:schemeClr val="bg1">
              <a:alpha val="90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9F595F6A-8D64-4B01-8F2A-721C69EF866F}"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15"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231217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lokuvatausta turkoosi-lime">
    <p:spTree>
      <p:nvGrpSpPr>
        <p:cNvPr id="1" name=""/>
        <p:cNvGrpSpPr/>
        <p:nvPr/>
      </p:nvGrpSpPr>
      <p:grpSpPr>
        <a:xfrm>
          <a:off x="0" y="0"/>
          <a:ext cx="0" cy="0"/>
          <a:chOff x="0" y="0"/>
          <a:chExt cx="0" cy="0"/>
        </a:xfrm>
      </p:grpSpPr>
      <p:pic>
        <p:nvPicPr>
          <p:cNvPr id="12" name="Picture Placeholder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9" y="-8334"/>
            <a:ext cx="9196252" cy="6886602"/>
          </a:xfrm>
          <a:prstGeom prst="rect">
            <a:avLst/>
          </a:prstGeom>
        </p:spPr>
      </p:pic>
      <p:sp>
        <p:nvSpPr>
          <p:cNvPr id="14" name="Rectangle 13"/>
          <p:cNvSpPr/>
          <p:nvPr userDrawn="1"/>
        </p:nvSpPr>
        <p:spPr>
          <a:xfrm>
            <a:off x="-7220" y="0"/>
            <a:ext cx="9151220" cy="6858000"/>
          </a:xfrm>
          <a:prstGeom prst="rect">
            <a:avLst/>
          </a:prstGeom>
          <a:gradFill>
            <a:gsLst>
              <a:gs pos="0">
                <a:schemeClr val="accent1">
                  <a:alpha val="20000"/>
                </a:schemeClr>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8" name="Rectangle 7"/>
          <p:cNvSpPr/>
          <p:nvPr userDrawn="1"/>
        </p:nvSpPr>
        <p:spPr>
          <a:xfrm>
            <a:off x="-1" y="-38100"/>
            <a:ext cx="6739468" cy="6347842"/>
          </a:xfrm>
          <a:prstGeom prst="rect">
            <a:avLst/>
          </a:prstGeom>
          <a:solidFill>
            <a:schemeClr val="bg1">
              <a:alpha val="85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2AF88B02-AC24-43FA-8217-44F253646BD7}"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15"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651160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okuvatausta turkoosi-lime B">
    <p:spTree>
      <p:nvGrpSpPr>
        <p:cNvPr id="1" name=""/>
        <p:cNvGrpSpPr/>
        <p:nvPr/>
      </p:nvGrpSpPr>
      <p:grpSpPr>
        <a:xfrm>
          <a:off x="0" y="0"/>
          <a:ext cx="0" cy="0"/>
          <a:chOff x="0" y="0"/>
          <a:chExt cx="0" cy="0"/>
        </a:xfrm>
      </p:grpSpPr>
      <p:pic>
        <p:nvPicPr>
          <p:cNvPr id="11" name="Picture Placeholder 22"/>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753727" y="-19050"/>
            <a:ext cx="8399798" cy="6890356"/>
          </a:xfrm>
          <a:prstGeom prst="rect">
            <a:avLst/>
          </a:prstGeom>
        </p:spPr>
      </p:pic>
      <p:sp>
        <p:nvSpPr>
          <p:cNvPr id="15" name="Rectangle 14"/>
          <p:cNvSpPr/>
          <p:nvPr userDrawn="1"/>
        </p:nvSpPr>
        <p:spPr>
          <a:xfrm>
            <a:off x="-7220" y="0"/>
            <a:ext cx="9151220" cy="6858000"/>
          </a:xfrm>
          <a:prstGeom prst="rect">
            <a:avLst/>
          </a:prstGeom>
          <a:gradFill>
            <a:gsLst>
              <a:gs pos="0">
                <a:schemeClr val="accent1">
                  <a:alpha val="20000"/>
                </a:schemeClr>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6" name="Rectangle 15"/>
          <p:cNvSpPr/>
          <p:nvPr userDrawn="1"/>
        </p:nvSpPr>
        <p:spPr>
          <a:xfrm>
            <a:off x="-1" y="-38100"/>
            <a:ext cx="6739468" cy="6347842"/>
          </a:xfrm>
          <a:prstGeom prst="rect">
            <a:avLst/>
          </a:prstGeom>
          <a:solidFill>
            <a:schemeClr val="bg1">
              <a:alpha val="90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FF9C0656-D186-449F-A5E9-32C051E95917}"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14"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108328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lokuvatausta turkoosi-lime C">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24276" y="-10036"/>
            <a:ext cx="5448299" cy="6886069"/>
          </a:xfrm>
          <a:prstGeom prst="rect">
            <a:avLst/>
          </a:prstGeom>
        </p:spPr>
      </p:pic>
      <p:sp>
        <p:nvSpPr>
          <p:cNvPr id="14" name="Rectangle 13"/>
          <p:cNvSpPr/>
          <p:nvPr userDrawn="1"/>
        </p:nvSpPr>
        <p:spPr>
          <a:xfrm>
            <a:off x="-7220" y="0"/>
            <a:ext cx="9151220" cy="6858000"/>
          </a:xfrm>
          <a:prstGeom prst="rect">
            <a:avLst/>
          </a:prstGeom>
          <a:gradFill>
            <a:gsLst>
              <a:gs pos="0">
                <a:schemeClr val="accent1">
                  <a:alpha val="20000"/>
                </a:schemeClr>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6" name="Rectangle 15"/>
          <p:cNvSpPr/>
          <p:nvPr userDrawn="1"/>
        </p:nvSpPr>
        <p:spPr>
          <a:xfrm>
            <a:off x="-1" y="-38100"/>
            <a:ext cx="6739468" cy="6347842"/>
          </a:xfrm>
          <a:prstGeom prst="rect">
            <a:avLst/>
          </a:prstGeom>
          <a:solidFill>
            <a:schemeClr val="bg1">
              <a:alpha val="85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E9405CD6-B119-43A6-9A73-5744746E4441}"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15"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688485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lokuvatausta turkoosi-lime D">
    <p:spTree>
      <p:nvGrpSpPr>
        <p:cNvPr id="1" name=""/>
        <p:cNvGrpSpPr/>
        <p:nvPr/>
      </p:nvGrpSpPr>
      <p:grpSpPr>
        <a:xfrm>
          <a:off x="0" y="0"/>
          <a:ext cx="0" cy="0"/>
          <a:chOff x="0" y="0"/>
          <a:chExt cx="0" cy="0"/>
        </a:xfrm>
      </p:grpSpPr>
      <p:pic>
        <p:nvPicPr>
          <p:cNvPr id="11" name="Picture Placeholder 22"/>
          <p:cNvPicPr>
            <a:picLocks noChangeAspect="1"/>
          </p:cNvPicPr>
          <p:nvPr userDrawn="1"/>
        </p:nvPicPr>
        <p:blipFill rotWithShape="1">
          <a:blip r:embed="rId2" cstate="screen">
            <a:extLst>
              <a:ext uri="{28A0092B-C50C-407E-A947-70E740481C1C}">
                <a14:useLocalDpi xmlns:a14="http://schemas.microsoft.com/office/drawing/2010/main"/>
              </a:ext>
            </a:extLst>
          </a:blip>
          <a:srcRect b="-201"/>
          <a:stretch/>
        </p:blipFill>
        <p:spPr>
          <a:xfrm>
            <a:off x="-13856" y="-27710"/>
            <a:ext cx="9171711" cy="6899565"/>
          </a:xfrm>
          <a:prstGeom prst="rect">
            <a:avLst/>
          </a:prstGeom>
        </p:spPr>
      </p:pic>
      <p:sp>
        <p:nvSpPr>
          <p:cNvPr id="15" name="Rectangle 14"/>
          <p:cNvSpPr/>
          <p:nvPr userDrawn="1"/>
        </p:nvSpPr>
        <p:spPr>
          <a:xfrm>
            <a:off x="-7221" y="0"/>
            <a:ext cx="9165075" cy="6858000"/>
          </a:xfrm>
          <a:prstGeom prst="rect">
            <a:avLst/>
          </a:prstGeom>
          <a:gradFill>
            <a:gsLst>
              <a:gs pos="0">
                <a:schemeClr val="accent1">
                  <a:alpha val="20000"/>
                </a:schemeClr>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6" name="Rectangle 15"/>
          <p:cNvSpPr/>
          <p:nvPr userDrawn="1"/>
        </p:nvSpPr>
        <p:spPr>
          <a:xfrm>
            <a:off x="-1" y="-38100"/>
            <a:ext cx="6739468" cy="6347842"/>
          </a:xfrm>
          <a:prstGeom prst="rect">
            <a:avLst/>
          </a:prstGeom>
          <a:solidFill>
            <a:schemeClr val="bg1">
              <a:alpha val="90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FF9C0656-D186-449F-A5E9-32C051E95917}"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14"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2672570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lokuvatausta violetti-pinkki">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9101" y="1738"/>
            <a:ext cx="8743950" cy="6856262"/>
          </a:xfrm>
          <a:prstGeom prst="rect">
            <a:avLst/>
          </a:prstGeom>
        </p:spPr>
      </p:pic>
      <p:sp>
        <p:nvSpPr>
          <p:cNvPr id="14" name="Rectangle 13"/>
          <p:cNvSpPr/>
          <p:nvPr userDrawn="1"/>
        </p:nvSpPr>
        <p:spPr>
          <a:xfrm>
            <a:off x="-7220" y="0"/>
            <a:ext cx="9170270" cy="6858000"/>
          </a:xfrm>
          <a:prstGeom prst="rect">
            <a:avLst/>
          </a:prstGeom>
          <a:gradFill>
            <a:gsLst>
              <a:gs pos="0">
                <a:schemeClr val="accent4">
                  <a:alpha val="10000"/>
                  <a:lumMod val="90000"/>
                  <a:lumOff val="10000"/>
                </a:schemeClr>
              </a:gs>
              <a:gs pos="100000">
                <a:schemeClr val="accent3"/>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6" name="Rectangle 15"/>
          <p:cNvSpPr/>
          <p:nvPr userDrawn="1"/>
        </p:nvSpPr>
        <p:spPr>
          <a:xfrm>
            <a:off x="-1" y="-38100"/>
            <a:ext cx="6739468" cy="6347842"/>
          </a:xfrm>
          <a:prstGeom prst="rect">
            <a:avLst/>
          </a:prstGeom>
          <a:solidFill>
            <a:schemeClr val="bg1">
              <a:alpha val="90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3F565A0E-AC29-4926-8BAB-902DD9FD4D68}"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15"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3885094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lokuvatausta oranssi-pinkki">
    <p:spTree>
      <p:nvGrpSpPr>
        <p:cNvPr id="1" name=""/>
        <p:cNvGrpSpPr/>
        <p:nvPr/>
      </p:nvGrpSpPr>
      <p:grpSpPr>
        <a:xfrm>
          <a:off x="0" y="0"/>
          <a:ext cx="0" cy="0"/>
          <a:chOff x="0" y="0"/>
          <a:chExt cx="0" cy="0"/>
        </a:xfrm>
      </p:grpSpPr>
      <p:pic>
        <p:nvPicPr>
          <p:cNvPr id="11" name="Picture Placeholder 6"/>
          <p:cNvPicPr>
            <a:picLocks noChangeAspect="1"/>
          </p:cNvPicPr>
          <p:nvPr userDrawn="1"/>
        </p:nvPicPr>
        <p:blipFill rotWithShape="1">
          <a:blip r:embed="rId2" cstate="screen">
            <a:extLst>
              <a:ext uri="{28A0092B-C50C-407E-A947-70E740481C1C}">
                <a14:useLocalDpi xmlns:a14="http://schemas.microsoft.com/office/drawing/2010/main"/>
              </a:ext>
            </a:extLst>
          </a:blip>
          <a:srcRect l="-37879"/>
          <a:stretch/>
        </p:blipFill>
        <p:spPr>
          <a:xfrm>
            <a:off x="-26460" y="0"/>
            <a:ext cx="9182101" cy="6872438"/>
          </a:xfrm>
          <a:prstGeom prst="rect">
            <a:avLst/>
          </a:prstGeom>
        </p:spPr>
      </p:pic>
      <p:sp>
        <p:nvSpPr>
          <p:cNvPr id="14" name="Rectangle 13"/>
          <p:cNvSpPr/>
          <p:nvPr/>
        </p:nvSpPr>
        <p:spPr>
          <a:xfrm>
            <a:off x="-26460" y="0"/>
            <a:ext cx="9182101" cy="6872438"/>
          </a:xfrm>
          <a:prstGeom prst="rect">
            <a:avLst/>
          </a:prstGeom>
          <a:gradFill>
            <a:gsLst>
              <a:gs pos="0">
                <a:schemeClr val="accent4">
                  <a:alpha val="29000"/>
                </a:schemeClr>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userDrawn="1"/>
        </p:nvSpPr>
        <p:spPr>
          <a:xfrm>
            <a:off x="-1" y="-38100"/>
            <a:ext cx="6739468" cy="6347842"/>
          </a:xfrm>
          <a:prstGeom prst="rect">
            <a:avLst/>
          </a:prstGeom>
          <a:solidFill>
            <a:schemeClr val="bg1">
              <a:alpha val="90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A96C4FB5-39D6-4B05-A7F8-6F7F2092ECAB}"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15"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144326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alokuvatausta oranssi-pinkki B">
    <p:spTree>
      <p:nvGrpSpPr>
        <p:cNvPr id="1" name=""/>
        <p:cNvGrpSpPr/>
        <p:nvPr/>
      </p:nvGrpSpPr>
      <p:grpSpPr>
        <a:xfrm>
          <a:off x="0" y="0"/>
          <a:ext cx="0" cy="0"/>
          <a:chOff x="0" y="0"/>
          <a:chExt cx="0" cy="0"/>
        </a:xfrm>
      </p:grpSpPr>
      <p:pic>
        <p:nvPicPr>
          <p:cNvPr id="11" name="Picture Placeholder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6001" y="-7432"/>
            <a:ext cx="8136466" cy="6871923"/>
          </a:xfrm>
          <a:prstGeom prst="rect">
            <a:avLst/>
          </a:prstGeom>
        </p:spPr>
      </p:pic>
      <p:sp>
        <p:nvSpPr>
          <p:cNvPr id="14" name="Rectangle 13"/>
          <p:cNvSpPr/>
          <p:nvPr/>
        </p:nvSpPr>
        <p:spPr>
          <a:xfrm>
            <a:off x="-26460" y="0"/>
            <a:ext cx="9178927" cy="6872438"/>
          </a:xfrm>
          <a:prstGeom prst="rect">
            <a:avLst/>
          </a:prstGeom>
          <a:gradFill>
            <a:gsLst>
              <a:gs pos="0">
                <a:schemeClr val="accent4">
                  <a:alpha val="29000"/>
                </a:schemeClr>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userDrawn="1"/>
        </p:nvSpPr>
        <p:spPr>
          <a:xfrm>
            <a:off x="-1" y="-38100"/>
            <a:ext cx="6739468" cy="6347842"/>
          </a:xfrm>
          <a:prstGeom prst="rect">
            <a:avLst/>
          </a:prstGeom>
          <a:solidFill>
            <a:schemeClr val="bg1">
              <a:alpha val="90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A96C4FB5-39D6-4B05-A7F8-6F7F2092ECAB}"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15"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138095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Nimilehti_kenno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299114" y="-773312"/>
            <a:ext cx="5894345" cy="3599390"/>
          </a:xfrm>
          <a:prstGeom prst="rect">
            <a:avLst/>
          </a:prstGeom>
          <a:effectLst>
            <a:reflection blurRad="6350" endPos="90000" dist="635000" dir="5400000" sy="-100000" algn="bl" rotWithShape="0"/>
          </a:effectLst>
        </p:spPr>
      </p:pic>
      <p:sp>
        <p:nvSpPr>
          <p:cNvPr id="3" name="Text Placeholder 2"/>
          <p:cNvSpPr>
            <a:spLocks noGrp="1"/>
          </p:cNvSpPr>
          <p:nvPr>
            <p:ph type="body" idx="1"/>
          </p:nvPr>
        </p:nvSpPr>
        <p:spPr>
          <a:xfrm>
            <a:off x="254587" y="4762500"/>
            <a:ext cx="8639999" cy="1327150"/>
          </a:xfrm>
        </p:spPr>
        <p:txBody>
          <a:bodyPr lIns="0" rIns="0"/>
          <a:lstStyle>
            <a:lvl1pPr marL="0" indent="0">
              <a:spcBef>
                <a:spcPts val="0"/>
              </a:spcBef>
              <a:spcAft>
                <a:spcPts val="0"/>
              </a:spcAft>
              <a:buNone/>
              <a:defRPr sz="2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54588" y="6470651"/>
            <a:ext cx="727546" cy="365125"/>
          </a:xfrm>
        </p:spPr>
        <p:txBody>
          <a:bodyPr lIns="0"/>
          <a:lstStyle>
            <a:lvl1pPr algn="l">
              <a:defRPr/>
            </a:lvl1pPr>
          </a:lstStyle>
          <a:p>
            <a:fld id="{C941E516-8889-48FE-87C8-FE37ACC7D2CF}" type="datetime1">
              <a:rPr lang="fi-FI" smtClean="0"/>
              <a:t>5.5.2017</a:t>
            </a:fld>
            <a:endParaRPr lang="fi-FI"/>
          </a:p>
        </p:txBody>
      </p:sp>
      <p:sp>
        <p:nvSpPr>
          <p:cNvPr id="5" name="Footer Placeholder 4"/>
          <p:cNvSpPr>
            <a:spLocks noGrp="1"/>
          </p:cNvSpPr>
          <p:nvPr>
            <p:ph type="ftr" sz="quarter" idx="11"/>
          </p:nvPr>
        </p:nvSpPr>
        <p:spPr>
          <a:xfrm>
            <a:off x="1075268" y="6470651"/>
            <a:ext cx="7374466" cy="365125"/>
          </a:xfrm>
        </p:spPr>
        <p:txBody>
          <a:bodyPr/>
          <a:lstStyle/>
          <a:p>
            <a:r>
              <a:rPr lang="fi-FI"/>
              <a:t>© Työterveyslaitos     |     Esittäjän Nimi     |     www.ttl.fi</a:t>
            </a:r>
          </a:p>
        </p:txBody>
      </p:sp>
      <p:sp>
        <p:nvSpPr>
          <p:cNvPr id="6" name="Slide Number Placeholder 5"/>
          <p:cNvSpPr>
            <a:spLocks noGrp="1"/>
          </p:cNvSpPr>
          <p:nvPr>
            <p:ph type="sldNum" sz="quarter" idx="12"/>
          </p:nvPr>
        </p:nvSpPr>
        <p:spPr>
          <a:xfrm>
            <a:off x="8542868" y="6470651"/>
            <a:ext cx="351719" cy="365125"/>
          </a:xfrm>
        </p:spPr>
        <p:txBody>
          <a:bodyPr/>
          <a:lstStyle/>
          <a:p>
            <a:fld id="{3B407329-9E1B-43BD-9D36-114B7703FEF8}" type="slidenum">
              <a:rPr lang="fi-FI" smtClean="0"/>
              <a:t>‹#›</a:t>
            </a:fld>
            <a:endParaRPr lang="fi-FI"/>
          </a:p>
        </p:txBody>
      </p:sp>
      <p:sp>
        <p:nvSpPr>
          <p:cNvPr id="2" name="Title 1"/>
          <p:cNvSpPr>
            <a:spLocks noGrp="1"/>
          </p:cNvSpPr>
          <p:nvPr>
            <p:ph type="title"/>
          </p:nvPr>
        </p:nvSpPr>
        <p:spPr>
          <a:xfrm>
            <a:off x="254587" y="1709739"/>
            <a:ext cx="8639999" cy="2852737"/>
          </a:xfrm>
        </p:spPr>
        <p:txBody>
          <a:bodyPr lIns="0" rIns="0" anchor="b"/>
          <a:lstStyle>
            <a:lvl1pPr>
              <a:defRPr sz="4800"/>
            </a:lvl1pPr>
          </a:lstStyle>
          <a:p>
            <a:r>
              <a:rPr lang="en-US"/>
              <a:t>Click to edit Master title style</a:t>
            </a:r>
            <a:endParaRPr lang="fi-FI"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083" y="460018"/>
            <a:ext cx="3044814" cy="1174808"/>
          </a:xfrm>
          <a:prstGeom prst="rect">
            <a:avLst/>
          </a:prstGeom>
        </p:spPr>
      </p:pic>
    </p:spTree>
    <p:extLst>
      <p:ext uri="{BB962C8B-B14F-4D97-AF65-F5344CB8AC3E}">
        <p14:creationId xmlns:p14="http://schemas.microsoft.com/office/powerpoint/2010/main" val="1697017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lokuvatausta oranssi-keltaine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516"/>
            <a:ext cx="9160933" cy="6869516"/>
          </a:xfrm>
          <a:prstGeom prst="rect">
            <a:avLst/>
          </a:prstGeom>
        </p:spPr>
      </p:pic>
      <p:sp>
        <p:nvSpPr>
          <p:cNvPr id="15" name="Rectangle 14"/>
          <p:cNvSpPr/>
          <p:nvPr userDrawn="1"/>
        </p:nvSpPr>
        <p:spPr>
          <a:xfrm>
            <a:off x="-9626" y="0"/>
            <a:ext cx="9170559" cy="6872438"/>
          </a:xfrm>
          <a:prstGeom prst="rect">
            <a:avLst/>
          </a:prstGeom>
          <a:gradFill>
            <a:gsLst>
              <a:gs pos="0">
                <a:schemeClr val="accent6">
                  <a:alpha val="0"/>
                  <a:lumMod val="50000"/>
                </a:schemeClr>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userDrawn="1"/>
        </p:nvSpPr>
        <p:spPr>
          <a:xfrm>
            <a:off x="-1" y="-38100"/>
            <a:ext cx="6739468" cy="6347842"/>
          </a:xfrm>
          <a:prstGeom prst="rect">
            <a:avLst/>
          </a:prstGeom>
          <a:solidFill>
            <a:schemeClr val="bg1">
              <a:alpha val="95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516"/>
            <a:ext cx="9160933" cy="6869516"/>
          </a:xfrm>
          <a:prstGeom prst="rect">
            <a:avLst/>
          </a:prstGeom>
        </p:spPr>
      </p:pic>
      <p:sp>
        <p:nvSpPr>
          <p:cNvPr id="14" name="Rectangle 13"/>
          <p:cNvSpPr/>
          <p:nvPr/>
        </p:nvSpPr>
        <p:spPr>
          <a:xfrm>
            <a:off x="-9626" y="0"/>
            <a:ext cx="9170559" cy="6872438"/>
          </a:xfrm>
          <a:prstGeom prst="rect">
            <a:avLst/>
          </a:prstGeom>
          <a:gradFill>
            <a:gsLst>
              <a:gs pos="0">
                <a:schemeClr val="accent6">
                  <a:alpha val="0"/>
                  <a:lumMod val="50000"/>
                </a:schemeClr>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userDrawn="1"/>
        </p:nvSpPr>
        <p:spPr>
          <a:xfrm>
            <a:off x="-1" y="-38100"/>
            <a:ext cx="6739468" cy="6347842"/>
          </a:xfrm>
          <a:prstGeom prst="rect">
            <a:avLst/>
          </a:prstGeom>
          <a:solidFill>
            <a:schemeClr val="bg1">
              <a:alpha val="95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DA9FF242-379A-458F-BE68-39CF35E1B694}"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19"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3088302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ksi tekstilaatikko ja pieni kuv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54842" y="1854200"/>
            <a:ext cx="3239126" cy="432276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fi-FI" dirty="0"/>
          </a:p>
        </p:txBody>
      </p:sp>
      <p:sp>
        <p:nvSpPr>
          <p:cNvPr id="5" name="Date Placeholder 4"/>
          <p:cNvSpPr>
            <a:spLocks noGrp="1"/>
          </p:cNvSpPr>
          <p:nvPr>
            <p:ph type="dt" sz="half" idx="10"/>
          </p:nvPr>
        </p:nvSpPr>
        <p:spPr/>
        <p:txBody>
          <a:bodyPr/>
          <a:lstStyle/>
          <a:p>
            <a:fld id="{E480B3AA-26EF-4456-B26F-EEFB2DA52E83}" type="datetime1">
              <a:rPr lang="fi-FI" smtClean="0"/>
              <a:t>5.5.2017</a:t>
            </a:fld>
            <a:endParaRPr lang="fi-FI"/>
          </a:p>
        </p:txBody>
      </p:sp>
      <p:sp>
        <p:nvSpPr>
          <p:cNvPr id="6" name="Footer Placeholder 5"/>
          <p:cNvSpPr>
            <a:spLocks noGrp="1"/>
          </p:cNvSpPr>
          <p:nvPr>
            <p:ph type="ftr" sz="quarter" idx="11"/>
          </p:nvPr>
        </p:nvSpPr>
        <p:spPr/>
        <p:txBody>
          <a:bodyPr/>
          <a:lstStyle/>
          <a:p>
            <a:r>
              <a:rPr lang="fi-FI"/>
              <a:t>© Työterveyslaitos     |     Esittäjän Nimi     |     www.ttl.fi</a:t>
            </a:r>
          </a:p>
        </p:txBody>
      </p:sp>
      <p:sp>
        <p:nvSpPr>
          <p:cNvPr id="7" name="Slide Number Placeholder 6"/>
          <p:cNvSpPr>
            <a:spLocks noGrp="1"/>
          </p:cNvSpPr>
          <p:nvPr>
            <p:ph type="sldNum" sz="quarter" idx="12"/>
          </p:nvPr>
        </p:nvSpPr>
        <p:spPr>
          <a:xfrm>
            <a:off x="8542866" y="6470651"/>
            <a:ext cx="351103" cy="365125"/>
          </a:xfrm>
        </p:spPr>
        <p:txBody>
          <a:bodyPr/>
          <a:lstStyle/>
          <a:p>
            <a:fld id="{3B407329-9E1B-43BD-9D36-114B7703FEF8}" type="slidenum">
              <a:rPr lang="fi-FI" smtClean="0"/>
              <a:t>‹#›</a:t>
            </a:fld>
            <a:endParaRPr lang="fi-FI"/>
          </a:p>
        </p:txBody>
      </p:sp>
      <p:sp>
        <p:nvSpPr>
          <p:cNvPr id="8" name="Title 1"/>
          <p:cNvSpPr>
            <a:spLocks noGrp="1"/>
          </p:cNvSpPr>
          <p:nvPr>
            <p:ph type="title"/>
          </p:nvPr>
        </p:nvSpPr>
        <p:spPr>
          <a:xfrm>
            <a:off x="250031" y="365126"/>
            <a:ext cx="8643936" cy="1260000"/>
          </a:xfrm>
        </p:spPr>
        <p:txBody>
          <a:bodyPr/>
          <a:lstStyle/>
          <a:p>
            <a:r>
              <a:rPr lang="en-US"/>
              <a:t>Click to edit Master title style</a:t>
            </a:r>
            <a:endParaRPr lang="fi-FI" dirty="0"/>
          </a:p>
        </p:txBody>
      </p:sp>
      <p:sp>
        <p:nvSpPr>
          <p:cNvPr id="9" name="Content Placeholder 2"/>
          <p:cNvSpPr>
            <a:spLocks noGrp="1"/>
          </p:cNvSpPr>
          <p:nvPr>
            <p:ph sz="half" idx="13"/>
          </p:nvPr>
        </p:nvSpPr>
        <p:spPr>
          <a:xfrm>
            <a:off x="250032" y="1700213"/>
            <a:ext cx="5242384"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04445248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Yksi tekstilaatikko_2 palstaa_kenn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10"/>
          </p:nvPr>
        </p:nvSpPr>
        <p:spPr/>
        <p:txBody>
          <a:bodyPr/>
          <a:lstStyle/>
          <a:p>
            <a:fld id="{04F8970B-5A3F-40BC-AD3B-91719CD4676F}" type="datetime1">
              <a:rPr lang="fi-FI" smtClean="0"/>
              <a:t>5.5.2017</a:t>
            </a:fld>
            <a:endParaRPr lang="fi-FI"/>
          </a:p>
        </p:txBody>
      </p:sp>
      <p:sp>
        <p:nvSpPr>
          <p:cNvPr id="5" name="Footer Placeholder 4"/>
          <p:cNvSpPr>
            <a:spLocks noGrp="1"/>
          </p:cNvSpPr>
          <p:nvPr>
            <p:ph type="ftr" sz="quarter" idx="11"/>
          </p:nvPr>
        </p:nvSpPr>
        <p:spPr/>
        <p:txBody>
          <a:body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p>
            <a:fld id="{3B407329-9E1B-43BD-9D36-114B7703FEF8}" type="slidenum">
              <a:rPr lang="fi-FI" smtClean="0"/>
              <a:t>‹#›</a:t>
            </a:fld>
            <a:endParaRPr lang="fi-FI"/>
          </a:p>
        </p:txBody>
      </p:sp>
      <p:pic>
        <p:nvPicPr>
          <p:cNvPr id="8" name="Picture 7"/>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299114" y="-773312"/>
            <a:ext cx="5894345" cy="3599390"/>
          </a:xfrm>
          <a:prstGeom prst="rect">
            <a:avLst/>
          </a:prstGeom>
          <a:effectLst>
            <a:reflection blurRad="6350" endPos="90000" dist="635000" dir="5400000" sy="-100000" algn="bl" rotWithShape="0"/>
          </a:effectLst>
        </p:spPr>
      </p:pic>
    </p:spTree>
    <p:extLst>
      <p:ext uri="{BB962C8B-B14F-4D97-AF65-F5344CB8AC3E}">
        <p14:creationId xmlns:p14="http://schemas.microsoft.com/office/powerpoint/2010/main" val="2341973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Yksi tekstilaatikko_2 palstaa_liikemerkki">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98557" y="373592"/>
            <a:ext cx="5745443" cy="6501342"/>
          </a:xfrm>
          <a:prstGeom prst="rect">
            <a:avLst/>
          </a:prstGeom>
        </p:spPr>
      </p:pic>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10"/>
          </p:nvPr>
        </p:nvSpPr>
        <p:spPr/>
        <p:txBody>
          <a:bodyPr/>
          <a:lstStyle/>
          <a:p>
            <a:fld id="{303E007B-9534-4F55-BF25-A244C8CB2326}" type="datetime1">
              <a:rPr lang="fi-FI" smtClean="0"/>
              <a:t>5.5.2017</a:t>
            </a:fld>
            <a:endParaRPr lang="fi-FI"/>
          </a:p>
        </p:txBody>
      </p:sp>
      <p:sp>
        <p:nvSpPr>
          <p:cNvPr id="5" name="Footer Placeholder 4"/>
          <p:cNvSpPr>
            <a:spLocks noGrp="1"/>
          </p:cNvSpPr>
          <p:nvPr>
            <p:ph type="ftr" sz="quarter" idx="11"/>
          </p:nvPr>
        </p:nvSpPr>
        <p:spPr/>
        <p:txBody>
          <a:body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p>
            <a:fld id="{3B407329-9E1B-43BD-9D36-114B7703FEF8}" type="slidenum">
              <a:rPr lang="fi-FI" smtClean="0"/>
              <a:t>‹#›</a:t>
            </a:fld>
            <a:endParaRPr lang="fi-FI"/>
          </a:p>
        </p:txBody>
      </p:sp>
    </p:spTree>
    <p:extLst>
      <p:ext uri="{BB962C8B-B14F-4D97-AF65-F5344CB8AC3E}">
        <p14:creationId xmlns:p14="http://schemas.microsoft.com/office/powerpoint/2010/main" val="2782051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Yksi tekstilaatikko_2 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10"/>
          </p:nvPr>
        </p:nvSpPr>
        <p:spPr/>
        <p:txBody>
          <a:bodyPr/>
          <a:lstStyle/>
          <a:p>
            <a:fld id="{85CC5125-7769-4EC8-A61C-EE1971EF683D}" type="datetime1">
              <a:rPr lang="fi-FI" smtClean="0"/>
              <a:t>5.5.2017</a:t>
            </a:fld>
            <a:endParaRPr lang="fi-FI"/>
          </a:p>
        </p:txBody>
      </p:sp>
      <p:sp>
        <p:nvSpPr>
          <p:cNvPr id="5" name="Footer Placeholder 4"/>
          <p:cNvSpPr>
            <a:spLocks noGrp="1"/>
          </p:cNvSpPr>
          <p:nvPr>
            <p:ph type="ftr" sz="quarter" idx="11"/>
          </p:nvPr>
        </p:nvSpPr>
        <p:spPr/>
        <p:txBody>
          <a:body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p>
            <a:fld id="{3B407329-9E1B-43BD-9D36-114B7703FEF8}" type="slidenum">
              <a:rPr lang="fi-FI" smtClean="0"/>
              <a:t>‹#›</a:t>
            </a:fld>
            <a:endParaRPr lang="fi-FI"/>
          </a:p>
        </p:txBody>
      </p:sp>
    </p:spTree>
    <p:extLst>
      <p:ext uri="{BB962C8B-B14F-4D97-AF65-F5344CB8AC3E}">
        <p14:creationId xmlns:p14="http://schemas.microsoft.com/office/powerpoint/2010/main" val="1702308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Kaksi laatikkoa_kenn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299114" y="-773312"/>
            <a:ext cx="5894345" cy="3599390"/>
          </a:xfrm>
          <a:prstGeom prst="rect">
            <a:avLst/>
          </a:prstGeom>
          <a:effectLst>
            <a:reflection blurRad="6350" endPos="90000" dist="635000" dir="5400000" sy="-100000" algn="bl" rotWithShape="0"/>
          </a:effectLst>
        </p:spPr>
      </p:pic>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250032" y="1700213"/>
            <a:ext cx="4140000"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754587" y="1700213"/>
            <a:ext cx="4140000"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AA1D9FFC-93DB-41A9-BB6E-9692E750866B}" type="datetime1">
              <a:rPr lang="fi-FI" smtClean="0"/>
              <a:t>5.5.2017</a:t>
            </a:fld>
            <a:endParaRPr lang="fi-FI"/>
          </a:p>
        </p:txBody>
      </p:sp>
      <p:sp>
        <p:nvSpPr>
          <p:cNvPr id="6" name="Footer Placeholder 5"/>
          <p:cNvSpPr>
            <a:spLocks noGrp="1"/>
          </p:cNvSpPr>
          <p:nvPr>
            <p:ph type="ftr" sz="quarter" idx="11"/>
          </p:nvPr>
        </p:nvSpPr>
        <p:spPr/>
        <p:txBody>
          <a:bodyPr/>
          <a:lstStyle/>
          <a:p>
            <a:r>
              <a:rPr lang="fi-FI"/>
              <a:t>© Työterveyslaitos     |     Esittäjän Nimi     |     www.ttl.fi</a:t>
            </a:r>
          </a:p>
        </p:txBody>
      </p:sp>
      <p:sp>
        <p:nvSpPr>
          <p:cNvPr id="7" name="Slide Number Placeholder 6"/>
          <p:cNvSpPr>
            <a:spLocks noGrp="1"/>
          </p:cNvSpPr>
          <p:nvPr>
            <p:ph type="sldNum" sz="quarter" idx="12"/>
          </p:nvPr>
        </p:nvSpPr>
        <p:spPr>
          <a:xfrm>
            <a:off x="8542866" y="6470651"/>
            <a:ext cx="358247" cy="365125"/>
          </a:xfrm>
        </p:spPr>
        <p:txBody>
          <a:bodyPr/>
          <a:lstStyle/>
          <a:p>
            <a:fld id="{3B407329-9E1B-43BD-9D36-114B7703FEF8}" type="slidenum">
              <a:rPr lang="fi-FI" smtClean="0"/>
              <a:t>‹#›</a:t>
            </a:fld>
            <a:endParaRPr lang="fi-FI"/>
          </a:p>
        </p:txBody>
      </p:sp>
    </p:spTree>
    <p:extLst>
      <p:ext uri="{BB962C8B-B14F-4D97-AF65-F5344CB8AC3E}">
        <p14:creationId xmlns:p14="http://schemas.microsoft.com/office/powerpoint/2010/main" val="80167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laatikkoa_liikemerkki">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98557" y="373592"/>
            <a:ext cx="5745443" cy="6501342"/>
          </a:xfrm>
          <a:prstGeom prst="rect">
            <a:avLst/>
          </a:prstGeom>
        </p:spPr>
      </p:pic>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250032" y="1700213"/>
            <a:ext cx="4140000"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754587" y="1700213"/>
            <a:ext cx="4140000"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C2CB3347-7997-4E46-B58E-289C5A6AA447}" type="datetime1">
              <a:rPr lang="fi-FI" smtClean="0"/>
              <a:t>5.5.2017</a:t>
            </a:fld>
            <a:endParaRPr lang="fi-FI"/>
          </a:p>
        </p:txBody>
      </p:sp>
      <p:sp>
        <p:nvSpPr>
          <p:cNvPr id="6" name="Footer Placeholder 5"/>
          <p:cNvSpPr>
            <a:spLocks noGrp="1"/>
          </p:cNvSpPr>
          <p:nvPr>
            <p:ph type="ftr" sz="quarter" idx="11"/>
          </p:nvPr>
        </p:nvSpPr>
        <p:spPr/>
        <p:txBody>
          <a:bodyPr/>
          <a:lstStyle/>
          <a:p>
            <a:r>
              <a:rPr lang="fi-FI"/>
              <a:t>© Työterveyslaitos     |     Esittäjän Nimi     |     www.ttl.fi</a:t>
            </a:r>
          </a:p>
        </p:txBody>
      </p:sp>
      <p:sp>
        <p:nvSpPr>
          <p:cNvPr id="7" name="Slide Number Placeholder 6"/>
          <p:cNvSpPr>
            <a:spLocks noGrp="1"/>
          </p:cNvSpPr>
          <p:nvPr>
            <p:ph type="sldNum" sz="quarter" idx="12"/>
          </p:nvPr>
        </p:nvSpPr>
        <p:spPr>
          <a:xfrm>
            <a:off x="8542866" y="6470651"/>
            <a:ext cx="358247" cy="365125"/>
          </a:xfrm>
        </p:spPr>
        <p:txBody>
          <a:bodyPr/>
          <a:lstStyle/>
          <a:p>
            <a:fld id="{3B407329-9E1B-43BD-9D36-114B7703FEF8}" type="slidenum">
              <a:rPr lang="fi-FI" smtClean="0"/>
              <a:t>‹#›</a:t>
            </a:fld>
            <a:endParaRPr lang="fi-FI"/>
          </a:p>
        </p:txBody>
      </p:sp>
    </p:spTree>
    <p:extLst>
      <p:ext uri="{BB962C8B-B14F-4D97-AF65-F5344CB8AC3E}">
        <p14:creationId xmlns:p14="http://schemas.microsoft.com/office/powerpoint/2010/main" val="2361935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Kaksi laati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250032" y="1700213"/>
            <a:ext cx="4140000"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754587" y="1700213"/>
            <a:ext cx="4140000"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8E785CCA-EB4B-48BB-8295-33161C5538D7}" type="datetime1">
              <a:rPr lang="fi-FI" smtClean="0"/>
              <a:t>5.5.2017</a:t>
            </a:fld>
            <a:endParaRPr lang="fi-FI"/>
          </a:p>
        </p:txBody>
      </p:sp>
      <p:sp>
        <p:nvSpPr>
          <p:cNvPr id="6" name="Footer Placeholder 5"/>
          <p:cNvSpPr>
            <a:spLocks noGrp="1"/>
          </p:cNvSpPr>
          <p:nvPr>
            <p:ph type="ftr" sz="quarter" idx="11"/>
          </p:nvPr>
        </p:nvSpPr>
        <p:spPr/>
        <p:txBody>
          <a:bodyPr/>
          <a:lstStyle/>
          <a:p>
            <a:r>
              <a:rPr lang="fi-FI"/>
              <a:t>© Työterveyslaitos     |     Esittäjän Nimi     |     www.ttl.fi</a:t>
            </a:r>
          </a:p>
        </p:txBody>
      </p:sp>
      <p:sp>
        <p:nvSpPr>
          <p:cNvPr id="7" name="Slide Number Placeholder 6"/>
          <p:cNvSpPr>
            <a:spLocks noGrp="1"/>
          </p:cNvSpPr>
          <p:nvPr>
            <p:ph type="sldNum" sz="quarter" idx="12"/>
          </p:nvPr>
        </p:nvSpPr>
        <p:spPr>
          <a:xfrm>
            <a:off x="8542866" y="6470651"/>
            <a:ext cx="358247" cy="365125"/>
          </a:xfrm>
        </p:spPr>
        <p:txBody>
          <a:bodyPr/>
          <a:lstStyle/>
          <a:p>
            <a:fld id="{3B407329-9E1B-43BD-9D36-114B7703FEF8}" type="slidenum">
              <a:rPr lang="fi-FI" smtClean="0"/>
              <a:t>‹#›</a:t>
            </a:fld>
            <a:endParaRPr lang="fi-FI"/>
          </a:p>
        </p:txBody>
      </p:sp>
    </p:spTree>
    <p:extLst>
      <p:ext uri="{BB962C8B-B14F-4D97-AF65-F5344CB8AC3E}">
        <p14:creationId xmlns:p14="http://schemas.microsoft.com/office/powerpoint/2010/main" val="2305352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ksi laatikkoa_alaotsikot_kenno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299114" y="-773312"/>
            <a:ext cx="5894345" cy="3599390"/>
          </a:xfrm>
          <a:prstGeom prst="rect">
            <a:avLst/>
          </a:prstGeom>
          <a:effectLst>
            <a:reflection blurRad="6350" endPos="90000" dist="635000" dir="5400000" sy="-100000" algn="bl" rotWithShape="0"/>
          </a:effectLst>
        </p:spPr>
      </p:pic>
      <p:sp>
        <p:nvSpPr>
          <p:cNvPr id="2" name="Title 1"/>
          <p:cNvSpPr>
            <a:spLocks noGrp="1"/>
          </p:cNvSpPr>
          <p:nvPr>
            <p:ph type="title"/>
          </p:nvPr>
        </p:nvSpPr>
        <p:spPr>
          <a:xfrm>
            <a:off x="250032" y="365126"/>
            <a:ext cx="8640000" cy="1260000"/>
          </a:xfrm>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250032" y="2558920"/>
            <a:ext cx="4140000" cy="3630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p:cNvSpPr>
            <a:spLocks noGrp="1"/>
          </p:cNvSpPr>
          <p:nvPr>
            <p:ph type="dt" sz="half" idx="10"/>
          </p:nvPr>
        </p:nvSpPr>
        <p:spPr/>
        <p:txBody>
          <a:bodyPr/>
          <a:lstStyle/>
          <a:p>
            <a:fld id="{9F439875-7D15-43DD-92D4-18D23A701BD5}" type="datetime1">
              <a:rPr lang="fi-FI" smtClean="0"/>
              <a:t>5.5.2017</a:t>
            </a:fld>
            <a:endParaRPr lang="fi-FI"/>
          </a:p>
        </p:txBody>
      </p:sp>
      <p:sp>
        <p:nvSpPr>
          <p:cNvPr id="8" name="Footer Placeholder 7"/>
          <p:cNvSpPr>
            <a:spLocks noGrp="1"/>
          </p:cNvSpPr>
          <p:nvPr>
            <p:ph type="ftr" sz="quarter" idx="11"/>
          </p:nvPr>
        </p:nvSpPr>
        <p:spPr/>
        <p:txBody>
          <a:bodyPr/>
          <a:lstStyle/>
          <a:p>
            <a:r>
              <a:rPr lang="fi-FI"/>
              <a:t>© Työterveyslaitos     |     Esittäjän Nimi     |     www.ttl.fi</a:t>
            </a:r>
          </a:p>
        </p:txBody>
      </p:sp>
      <p:sp>
        <p:nvSpPr>
          <p:cNvPr id="9" name="Slide Number Placeholder 8"/>
          <p:cNvSpPr>
            <a:spLocks noGrp="1"/>
          </p:cNvSpPr>
          <p:nvPr>
            <p:ph type="sldNum" sz="quarter" idx="12"/>
          </p:nvPr>
        </p:nvSpPr>
        <p:spPr>
          <a:xfrm>
            <a:off x="8542866" y="6470651"/>
            <a:ext cx="347166" cy="365125"/>
          </a:xfrm>
        </p:spPr>
        <p:txBody>
          <a:bodyPr/>
          <a:lstStyle/>
          <a:p>
            <a:fld id="{3B407329-9E1B-43BD-9D36-114B7703FEF8}" type="slidenum">
              <a:rPr lang="fi-FI" smtClean="0"/>
              <a:t>‹#›</a:t>
            </a:fld>
            <a:endParaRPr lang="fi-FI"/>
          </a:p>
        </p:txBody>
      </p:sp>
      <p:sp>
        <p:nvSpPr>
          <p:cNvPr id="12" name="Content Placeholder 2"/>
          <p:cNvSpPr>
            <a:spLocks noGrp="1"/>
          </p:cNvSpPr>
          <p:nvPr>
            <p:ph sz="half" idx="13"/>
          </p:nvPr>
        </p:nvSpPr>
        <p:spPr>
          <a:xfrm>
            <a:off x="250033" y="1802920"/>
            <a:ext cx="4140000" cy="756000"/>
          </a:xfrm>
        </p:spPr>
        <p:txBody>
          <a:bodyPr/>
          <a:lstStyle>
            <a:lvl1pPr marL="0" indent="0">
              <a:lnSpc>
                <a:spcPct val="90000"/>
              </a:lnSpc>
              <a:spcBef>
                <a:spcPts val="0"/>
              </a:spcBef>
              <a:buNone/>
              <a:defRPr>
                <a:solidFill>
                  <a:schemeClr val="tx2"/>
                </a:solidFill>
                <a:latin typeface="Segoe UI Semibold" panose="020B0702040204020203" pitchFamily="34" charset="0"/>
                <a:cs typeface="Segoe UI Semibold" panose="020B0702040204020203"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Click to edit Master text styles</a:t>
            </a:r>
          </a:p>
        </p:txBody>
      </p:sp>
      <p:sp>
        <p:nvSpPr>
          <p:cNvPr id="11" name="Content Placeholder 3"/>
          <p:cNvSpPr>
            <a:spLocks noGrp="1"/>
          </p:cNvSpPr>
          <p:nvPr>
            <p:ph sz="half" idx="14"/>
          </p:nvPr>
        </p:nvSpPr>
        <p:spPr>
          <a:xfrm>
            <a:off x="4750032" y="2558920"/>
            <a:ext cx="4140000" cy="3630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5" name="Content Placeholder 2"/>
          <p:cNvSpPr>
            <a:spLocks noGrp="1"/>
          </p:cNvSpPr>
          <p:nvPr>
            <p:ph sz="half" idx="15"/>
          </p:nvPr>
        </p:nvSpPr>
        <p:spPr>
          <a:xfrm>
            <a:off x="4750033" y="1802920"/>
            <a:ext cx="4140000" cy="756000"/>
          </a:xfrm>
        </p:spPr>
        <p:txBody>
          <a:bodyPr/>
          <a:lstStyle>
            <a:lvl1pPr marL="0" indent="0">
              <a:lnSpc>
                <a:spcPct val="90000"/>
              </a:lnSpc>
              <a:spcBef>
                <a:spcPts val="0"/>
              </a:spcBef>
              <a:buNone/>
              <a:defRPr>
                <a:solidFill>
                  <a:schemeClr val="tx2"/>
                </a:solidFill>
                <a:latin typeface="Segoe UI Semibold" panose="020B0702040204020203" pitchFamily="34" charset="0"/>
                <a:cs typeface="Segoe UI Semibold" panose="020B0702040204020203"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Click to edit Master text styles</a:t>
            </a:r>
          </a:p>
        </p:txBody>
      </p:sp>
    </p:spTree>
    <p:extLst>
      <p:ext uri="{BB962C8B-B14F-4D97-AF65-F5344CB8AC3E}">
        <p14:creationId xmlns:p14="http://schemas.microsoft.com/office/powerpoint/2010/main" val="19557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ksi laatikkoa_alaotsikot_liikemerkki">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98557" y="373592"/>
            <a:ext cx="5745443" cy="6501342"/>
          </a:xfrm>
          <a:prstGeom prst="rect">
            <a:avLst/>
          </a:prstGeom>
        </p:spPr>
      </p:pic>
      <p:sp>
        <p:nvSpPr>
          <p:cNvPr id="2" name="Title 1"/>
          <p:cNvSpPr>
            <a:spLocks noGrp="1"/>
          </p:cNvSpPr>
          <p:nvPr>
            <p:ph type="title"/>
          </p:nvPr>
        </p:nvSpPr>
        <p:spPr>
          <a:xfrm>
            <a:off x="250032" y="365126"/>
            <a:ext cx="8640000" cy="1260000"/>
          </a:xfrm>
        </p:spPr>
        <p:txBody>
          <a:bodyPr/>
          <a:lstStyle>
            <a:lvl1pPr>
              <a:defRPr/>
            </a:lvl1pPr>
          </a:lstStyle>
          <a:p>
            <a:r>
              <a:rPr lang="en-US"/>
              <a:t>Click to edit Master title style</a:t>
            </a:r>
            <a:endParaRPr lang="fi-FI" dirty="0"/>
          </a:p>
        </p:txBody>
      </p:sp>
      <p:sp>
        <p:nvSpPr>
          <p:cNvPr id="7" name="Date Placeholder 6"/>
          <p:cNvSpPr>
            <a:spLocks noGrp="1"/>
          </p:cNvSpPr>
          <p:nvPr>
            <p:ph type="dt" sz="half" idx="10"/>
          </p:nvPr>
        </p:nvSpPr>
        <p:spPr/>
        <p:txBody>
          <a:bodyPr/>
          <a:lstStyle/>
          <a:p>
            <a:fld id="{A72E3952-93E7-4E70-9BAF-F138B2B7ADF1}" type="datetime1">
              <a:rPr lang="fi-FI" smtClean="0"/>
              <a:t>5.5.2017</a:t>
            </a:fld>
            <a:endParaRPr lang="fi-FI"/>
          </a:p>
        </p:txBody>
      </p:sp>
      <p:sp>
        <p:nvSpPr>
          <p:cNvPr id="8" name="Footer Placeholder 7"/>
          <p:cNvSpPr>
            <a:spLocks noGrp="1"/>
          </p:cNvSpPr>
          <p:nvPr>
            <p:ph type="ftr" sz="quarter" idx="11"/>
          </p:nvPr>
        </p:nvSpPr>
        <p:spPr/>
        <p:txBody>
          <a:bodyPr/>
          <a:lstStyle/>
          <a:p>
            <a:r>
              <a:rPr lang="fi-FI"/>
              <a:t>© Työterveyslaitos     |     Esittäjän Nimi     |     www.ttl.fi</a:t>
            </a:r>
          </a:p>
        </p:txBody>
      </p:sp>
      <p:sp>
        <p:nvSpPr>
          <p:cNvPr id="9" name="Slide Number Placeholder 8"/>
          <p:cNvSpPr>
            <a:spLocks noGrp="1"/>
          </p:cNvSpPr>
          <p:nvPr>
            <p:ph type="sldNum" sz="quarter" idx="12"/>
          </p:nvPr>
        </p:nvSpPr>
        <p:spPr>
          <a:xfrm>
            <a:off x="8542866" y="6470651"/>
            <a:ext cx="347166" cy="365125"/>
          </a:xfrm>
        </p:spPr>
        <p:txBody>
          <a:bodyPr/>
          <a:lstStyle/>
          <a:p>
            <a:fld id="{3B407329-9E1B-43BD-9D36-114B7703FEF8}" type="slidenum">
              <a:rPr lang="fi-FI" smtClean="0"/>
              <a:t>‹#›</a:t>
            </a:fld>
            <a:endParaRPr lang="fi-FI"/>
          </a:p>
        </p:txBody>
      </p:sp>
      <p:sp>
        <p:nvSpPr>
          <p:cNvPr id="11" name="Content Placeholder 3"/>
          <p:cNvSpPr>
            <a:spLocks noGrp="1"/>
          </p:cNvSpPr>
          <p:nvPr>
            <p:ph sz="half" idx="2"/>
          </p:nvPr>
        </p:nvSpPr>
        <p:spPr>
          <a:xfrm>
            <a:off x="250032" y="2558920"/>
            <a:ext cx="4140000" cy="3630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Content Placeholder 2"/>
          <p:cNvSpPr>
            <a:spLocks noGrp="1"/>
          </p:cNvSpPr>
          <p:nvPr>
            <p:ph sz="half" idx="13"/>
          </p:nvPr>
        </p:nvSpPr>
        <p:spPr>
          <a:xfrm>
            <a:off x="250033" y="1802920"/>
            <a:ext cx="4140000" cy="756000"/>
          </a:xfrm>
        </p:spPr>
        <p:txBody>
          <a:bodyPr/>
          <a:lstStyle>
            <a:lvl1pPr marL="0" indent="0">
              <a:lnSpc>
                <a:spcPct val="90000"/>
              </a:lnSpc>
              <a:spcBef>
                <a:spcPts val="0"/>
              </a:spcBef>
              <a:buNone/>
              <a:defRPr>
                <a:solidFill>
                  <a:schemeClr val="tx2"/>
                </a:solidFill>
                <a:latin typeface="Segoe UI Semibold" panose="020B0702040204020203" pitchFamily="34" charset="0"/>
                <a:cs typeface="Segoe UI Semibold" panose="020B0702040204020203"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Click to edit Master text styles</a:t>
            </a:r>
          </a:p>
        </p:txBody>
      </p:sp>
      <p:sp>
        <p:nvSpPr>
          <p:cNvPr id="18" name="Content Placeholder 3"/>
          <p:cNvSpPr>
            <a:spLocks noGrp="1"/>
          </p:cNvSpPr>
          <p:nvPr>
            <p:ph sz="half" idx="14"/>
          </p:nvPr>
        </p:nvSpPr>
        <p:spPr>
          <a:xfrm>
            <a:off x="4750032" y="2558920"/>
            <a:ext cx="4140000" cy="3630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9" name="Content Placeholder 2"/>
          <p:cNvSpPr>
            <a:spLocks noGrp="1"/>
          </p:cNvSpPr>
          <p:nvPr>
            <p:ph sz="half" idx="15"/>
          </p:nvPr>
        </p:nvSpPr>
        <p:spPr>
          <a:xfrm>
            <a:off x="4750033" y="1802920"/>
            <a:ext cx="4140000" cy="756000"/>
          </a:xfrm>
        </p:spPr>
        <p:txBody>
          <a:bodyPr/>
          <a:lstStyle>
            <a:lvl1pPr marL="0" indent="0">
              <a:lnSpc>
                <a:spcPct val="90000"/>
              </a:lnSpc>
              <a:spcBef>
                <a:spcPts val="0"/>
              </a:spcBef>
              <a:buNone/>
              <a:defRPr>
                <a:solidFill>
                  <a:schemeClr val="tx2"/>
                </a:solidFill>
                <a:latin typeface="Segoe UI Semibold" panose="020B0702040204020203" pitchFamily="34" charset="0"/>
                <a:cs typeface="Segoe UI Semibold" panose="020B0702040204020203"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Click to edit Master text styles</a:t>
            </a:r>
          </a:p>
        </p:txBody>
      </p:sp>
    </p:spTree>
    <p:extLst>
      <p:ext uri="{BB962C8B-B14F-4D97-AF65-F5344CB8AC3E}">
        <p14:creationId xmlns:p14="http://schemas.microsoft.com/office/powerpoint/2010/main" val="251588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imilehti_liikemerkki">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98557" y="373592"/>
            <a:ext cx="5745443" cy="6501342"/>
          </a:xfrm>
          <a:prstGeom prst="rect">
            <a:avLst/>
          </a:prstGeom>
        </p:spPr>
      </p:pic>
      <p:sp>
        <p:nvSpPr>
          <p:cNvPr id="4" name="Date Placeholder 3"/>
          <p:cNvSpPr>
            <a:spLocks noGrp="1"/>
          </p:cNvSpPr>
          <p:nvPr>
            <p:ph type="dt" sz="half" idx="10"/>
          </p:nvPr>
        </p:nvSpPr>
        <p:spPr>
          <a:xfrm>
            <a:off x="254588" y="6470651"/>
            <a:ext cx="719079" cy="365125"/>
          </a:xfrm>
        </p:spPr>
        <p:txBody>
          <a:bodyPr/>
          <a:lstStyle>
            <a:lvl1pPr algn="l">
              <a:defRPr/>
            </a:lvl1pPr>
          </a:lstStyle>
          <a:p>
            <a:fld id="{F6D48180-3049-45CD-A653-34C9A8E5462C}" type="datetime1">
              <a:rPr lang="fi-FI" smtClean="0"/>
              <a:t>5.5.2017</a:t>
            </a:fld>
            <a:endParaRPr lang="fi-FI"/>
          </a:p>
        </p:txBody>
      </p:sp>
      <p:sp>
        <p:nvSpPr>
          <p:cNvPr id="5" name="Footer Placeholder 4"/>
          <p:cNvSpPr>
            <a:spLocks noGrp="1"/>
          </p:cNvSpPr>
          <p:nvPr>
            <p:ph type="ftr" sz="quarter" idx="11"/>
          </p:nvPr>
        </p:nvSpPr>
        <p:spPr>
          <a:xfrm>
            <a:off x="1066800" y="6470651"/>
            <a:ext cx="7382933" cy="365125"/>
          </a:xfrm>
        </p:spPr>
        <p:txBody>
          <a:bodyPr/>
          <a:lstStyle/>
          <a:p>
            <a:r>
              <a:rPr lang="fi-FI"/>
              <a:t>© Työterveyslaitos     |     Esittäjän Nimi     |     www.ttl.fi</a:t>
            </a:r>
          </a:p>
        </p:txBody>
      </p:sp>
      <p:sp>
        <p:nvSpPr>
          <p:cNvPr id="6" name="Slide Number Placeholder 5"/>
          <p:cNvSpPr>
            <a:spLocks noGrp="1"/>
          </p:cNvSpPr>
          <p:nvPr>
            <p:ph type="sldNum" sz="quarter" idx="12"/>
          </p:nvPr>
        </p:nvSpPr>
        <p:spPr>
          <a:xfrm>
            <a:off x="8542867" y="6470651"/>
            <a:ext cx="351720" cy="365125"/>
          </a:xfrm>
        </p:spPr>
        <p:txBody>
          <a:bodyPr/>
          <a:lstStyle/>
          <a:p>
            <a:fld id="{3B407329-9E1B-43BD-9D36-114B7703FEF8}" type="slidenum">
              <a:rPr lang="fi-FI" smtClean="0"/>
              <a:t>‹#›</a:t>
            </a:fld>
            <a:endParaRPr lang="fi-FI"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083" y="460018"/>
            <a:ext cx="3044814" cy="1174808"/>
          </a:xfrm>
          <a:prstGeom prst="rect">
            <a:avLst/>
          </a:prstGeom>
        </p:spPr>
      </p:pic>
      <p:sp>
        <p:nvSpPr>
          <p:cNvPr id="9" name="Text Placeholder 2"/>
          <p:cNvSpPr>
            <a:spLocks noGrp="1"/>
          </p:cNvSpPr>
          <p:nvPr>
            <p:ph type="body" idx="1"/>
          </p:nvPr>
        </p:nvSpPr>
        <p:spPr>
          <a:xfrm>
            <a:off x="254587" y="4762500"/>
            <a:ext cx="8639999" cy="1327150"/>
          </a:xfrm>
        </p:spPr>
        <p:txBody>
          <a:bodyPr lIns="0" rIns="0"/>
          <a:lstStyle>
            <a:lvl1pPr marL="0" indent="0">
              <a:spcBef>
                <a:spcPts val="0"/>
              </a:spcBef>
              <a:spcAft>
                <a:spcPts val="0"/>
              </a:spcAft>
              <a:buNone/>
              <a:defRPr sz="2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2" name="Title 1"/>
          <p:cNvSpPr>
            <a:spLocks noGrp="1"/>
          </p:cNvSpPr>
          <p:nvPr>
            <p:ph type="title"/>
          </p:nvPr>
        </p:nvSpPr>
        <p:spPr>
          <a:xfrm>
            <a:off x="254587" y="1709739"/>
            <a:ext cx="8639999" cy="2852737"/>
          </a:xfrm>
        </p:spPr>
        <p:txBody>
          <a:bodyPr lIns="0" rIns="0" anchor="b"/>
          <a:lstStyle>
            <a:lvl1pPr>
              <a:defRPr sz="4800"/>
            </a:lvl1pPr>
          </a:lstStyle>
          <a:p>
            <a:r>
              <a:rPr lang="en-US"/>
              <a:t>Click to edit Master title style</a:t>
            </a:r>
            <a:endParaRPr lang="fi-FI" dirty="0"/>
          </a:p>
        </p:txBody>
      </p:sp>
    </p:spTree>
    <p:extLst>
      <p:ext uri="{BB962C8B-B14F-4D97-AF65-F5344CB8AC3E}">
        <p14:creationId xmlns:p14="http://schemas.microsoft.com/office/powerpoint/2010/main" val="599174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ksi laatikkoa ja alaotsikot">
    <p:spTree>
      <p:nvGrpSpPr>
        <p:cNvPr id="1" name=""/>
        <p:cNvGrpSpPr/>
        <p:nvPr/>
      </p:nvGrpSpPr>
      <p:grpSpPr>
        <a:xfrm>
          <a:off x="0" y="0"/>
          <a:ext cx="0" cy="0"/>
          <a:chOff x="0" y="0"/>
          <a:chExt cx="0" cy="0"/>
        </a:xfrm>
      </p:grpSpPr>
      <p:sp>
        <p:nvSpPr>
          <p:cNvPr id="2" name="Title 1"/>
          <p:cNvSpPr>
            <a:spLocks noGrp="1"/>
          </p:cNvSpPr>
          <p:nvPr>
            <p:ph type="title"/>
          </p:nvPr>
        </p:nvSpPr>
        <p:spPr>
          <a:xfrm>
            <a:off x="250032" y="365126"/>
            <a:ext cx="8640000" cy="1260000"/>
          </a:xfrm>
        </p:spPr>
        <p:txBody>
          <a:bodyPr/>
          <a:lstStyle>
            <a:lvl1pPr>
              <a:defRPr/>
            </a:lvl1pPr>
          </a:lstStyle>
          <a:p>
            <a:r>
              <a:rPr lang="en-US"/>
              <a:t>Click to edit Master title style</a:t>
            </a:r>
            <a:endParaRPr lang="fi-FI" dirty="0"/>
          </a:p>
        </p:txBody>
      </p:sp>
      <p:sp>
        <p:nvSpPr>
          <p:cNvPr id="7" name="Date Placeholder 6"/>
          <p:cNvSpPr>
            <a:spLocks noGrp="1"/>
          </p:cNvSpPr>
          <p:nvPr>
            <p:ph type="dt" sz="half" idx="10"/>
          </p:nvPr>
        </p:nvSpPr>
        <p:spPr/>
        <p:txBody>
          <a:bodyPr/>
          <a:lstStyle/>
          <a:p>
            <a:fld id="{4CBC1198-F711-4A61-955C-C106D58BFD89}" type="datetime1">
              <a:rPr lang="fi-FI" smtClean="0"/>
              <a:t>5.5.2017</a:t>
            </a:fld>
            <a:endParaRPr lang="fi-FI"/>
          </a:p>
        </p:txBody>
      </p:sp>
      <p:sp>
        <p:nvSpPr>
          <p:cNvPr id="8" name="Footer Placeholder 7"/>
          <p:cNvSpPr>
            <a:spLocks noGrp="1"/>
          </p:cNvSpPr>
          <p:nvPr>
            <p:ph type="ftr" sz="quarter" idx="11"/>
          </p:nvPr>
        </p:nvSpPr>
        <p:spPr/>
        <p:txBody>
          <a:bodyPr/>
          <a:lstStyle/>
          <a:p>
            <a:r>
              <a:rPr lang="fi-FI"/>
              <a:t>© Työterveyslaitos     |     Esittäjän Nimi     |     www.ttl.fi</a:t>
            </a:r>
          </a:p>
        </p:txBody>
      </p:sp>
      <p:sp>
        <p:nvSpPr>
          <p:cNvPr id="9" name="Slide Number Placeholder 8"/>
          <p:cNvSpPr>
            <a:spLocks noGrp="1"/>
          </p:cNvSpPr>
          <p:nvPr>
            <p:ph type="sldNum" sz="quarter" idx="12"/>
          </p:nvPr>
        </p:nvSpPr>
        <p:spPr>
          <a:xfrm>
            <a:off x="8542866" y="6470651"/>
            <a:ext cx="347166" cy="365125"/>
          </a:xfrm>
        </p:spPr>
        <p:txBody>
          <a:bodyPr/>
          <a:lstStyle/>
          <a:p>
            <a:fld id="{3B407329-9E1B-43BD-9D36-114B7703FEF8}" type="slidenum">
              <a:rPr lang="fi-FI" smtClean="0"/>
              <a:t>‹#›</a:t>
            </a:fld>
            <a:endParaRPr lang="fi-FI"/>
          </a:p>
        </p:txBody>
      </p:sp>
      <p:sp>
        <p:nvSpPr>
          <p:cNvPr id="11" name="Content Placeholder 3"/>
          <p:cNvSpPr>
            <a:spLocks noGrp="1"/>
          </p:cNvSpPr>
          <p:nvPr>
            <p:ph sz="half" idx="2"/>
          </p:nvPr>
        </p:nvSpPr>
        <p:spPr>
          <a:xfrm>
            <a:off x="250032" y="2558920"/>
            <a:ext cx="4140000" cy="3630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5" name="Content Placeholder 2"/>
          <p:cNvSpPr>
            <a:spLocks noGrp="1"/>
          </p:cNvSpPr>
          <p:nvPr>
            <p:ph sz="half" idx="13"/>
          </p:nvPr>
        </p:nvSpPr>
        <p:spPr>
          <a:xfrm>
            <a:off x="250033" y="1802920"/>
            <a:ext cx="4140000" cy="756000"/>
          </a:xfrm>
        </p:spPr>
        <p:txBody>
          <a:bodyPr/>
          <a:lstStyle>
            <a:lvl1pPr marL="0" indent="0">
              <a:lnSpc>
                <a:spcPct val="90000"/>
              </a:lnSpc>
              <a:spcBef>
                <a:spcPts val="0"/>
              </a:spcBef>
              <a:buNone/>
              <a:defRPr>
                <a:solidFill>
                  <a:schemeClr val="tx2"/>
                </a:solidFill>
                <a:latin typeface="Segoe UI Semibold" panose="020B0702040204020203" pitchFamily="34" charset="0"/>
                <a:cs typeface="Segoe UI Semibold" panose="020B0702040204020203"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Click to edit Master text styles</a:t>
            </a:r>
          </a:p>
        </p:txBody>
      </p:sp>
      <p:sp>
        <p:nvSpPr>
          <p:cNvPr id="16" name="Content Placeholder 3"/>
          <p:cNvSpPr>
            <a:spLocks noGrp="1"/>
          </p:cNvSpPr>
          <p:nvPr>
            <p:ph sz="half" idx="14"/>
          </p:nvPr>
        </p:nvSpPr>
        <p:spPr>
          <a:xfrm>
            <a:off x="4750032" y="2558920"/>
            <a:ext cx="4140000" cy="3630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Content Placeholder 2"/>
          <p:cNvSpPr>
            <a:spLocks noGrp="1"/>
          </p:cNvSpPr>
          <p:nvPr>
            <p:ph sz="half" idx="15"/>
          </p:nvPr>
        </p:nvSpPr>
        <p:spPr>
          <a:xfrm>
            <a:off x="4750033" y="1802920"/>
            <a:ext cx="4140000" cy="756000"/>
          </a:xfrm>
        </p:spPr>
        <p:txBody>
          <a:bodyPr/>
          <a:lstStyle>
            <a:lvl1pPr marL="0" indent="0">
              <a:lnSpc>
                <a:spcPct val="90000"/>
              </a:lnSpc>
              <a:spcBef>
                <a:spcPts val="0"/>
              </a:spcBef>
              <a:buNone/>
              <a:defRPr>
                <a:solidFill>
                  <a:schemeClr val="tx2"/>
                </a:solidFill>
                <a:latin typeface="Segoe UI Semibold" panose="020B0702040204020203" pitchFamily="34" charset="0"/>
                <a:cs typeface="Segoe UI Semibold" panose="020B0702040204020203"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Click to edit Master text styles</a:t>
            </a:r>
          </a:p>
        </p:txBody>
      </p:sp>
    </p:spTree>
    <p:extLst>
      <p:ext uri="{BB962C8B-B14F-4D97-AF65-F5344CB8AC3E}">
        <p14:creationId xmlns:p14="http://schemas.microsoft.com/office/powerpoint/2010/main" val="4099957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096FD7BF-D50A-4548-B30A-3700EA695CDF}" type="datetime1">
              <a:rPr lang="fi-FI" smtClean="0"/>
              <a:t>5.5.2017</a:t>
            </a:fld>
            <a:endParaRPr lang="fi-FI"/>
          </a:p>
        </p:txBody>
      </p:sp>
      <p:sp>
        <p:nvSpPr>
          <p:cNvPr id="4" name="Footer Placeholder 3"/>
          <p:cNvSpPr>
            <a:spLocks noGrp="1"/>
          </p:cNvSpPr>
          <p:nvPr>
            <p:ph type="ftr" sz="quarter" idx="11"/>
          </p:nvPr>
        </p:nvSpPr>
        <p:spPr/>
        <p:txBody>
          <a:bodyPr/>
          <a:lstStyle/>
          <a:p>
            <a:r>
              <a:rPr lang="fi-FI"/>
              <a:t>© Työterveyslaitos     |     Esittäjän Nimi     |     www.ttl.fi</a:t>
            </a:r>
          </a:p>
        </p:txBody>
      </p:sp>
      <p:sp>
        <p:nvSpPr>
          <p:cNvPr id="5" name="Slide Number Placeholder 4"/>
          <p:cNvSpPr>
            <a:spLocks noGrp="1"/>
          </p:cNvSpPr>
          <p:nvPr>
            <p:ph type="sldNum" sz="quarter" idx="12"/>
          </p:nvPr>
        </p:nvSpPr>
        <p:spPr>
          <a:xfrm>
            <a:off x="8542866" y="6470651"/>
            <a:ext cx="351103" cy="365125"/>
          </a:xfrm>
        </p:spPr>
        <p:txBody>
          <a:bodyPr/>
          <a:lstStyle/>
          <a:p>
            <a:fld id="{3B407329-9E1B-43BD-9D36-114B7703FEF8}" type="slidenum">
              <a:rPr lang="fi-FI" smtClean="0"/>
              <a:t>‹#›</a:t>
            </a:fld>
            <a:endParaRPr lang="fi-FI"/>
          </a:p>
        </p:txBody>
      </p:sp>
    </p:spTree>
    <p:extLst>
      <p:ext uri="{BB962C8B-B14F-4D97-AF65-F5344CB8AC3E}">
        <p14:creationId xmlns:p14="http://schemas.microsoft.com/office/powerpoint/2010/main" val="3377973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3EB08-9B96-48D5-9542-F63D8F53FF2A}" type="datetime1">
              <a:rPr lang="fi-FI" smtClean="0"/>
              <a:t>5.5.2017</a:t>
            </a:fld>
            <a:endParaRPr lang="fi-FI"/>
          </a:p>
        </p:txBody>
      </p:sp>
      <p:sp>
        <p:nvSpPr>
          <p:cNvPr id="3" name="Footer Placeholder 2"/>
          <p:cNvSpPr>
            <a:spLocks noGrp="1"/>
          </p:cNvSpPr>
          <p:nvPr>
            <p:ph type="ftr" sz="quarter" idx="11"/>
          </p:nvPr>
        </p:nvSpPr>
        <p:spPr/>
        <p:txBody>
          <a:bodyPr/>
          <a:lstStyle/>
          <a:p>
            <a:r>
              <a:rPr lang="fi-FI"/>
              <a:t>© Työterveyslaitos     |     Esittäjän Nimi     |     www.ttl.fi</a:t>
            </a:r>
          </a:p>
        </p:txBody>
      </p:sp>
      <p:sp>
        <p:nvSpPr>
          <p:cNvPr id="4" name="Slide Number Placeholder 3"/>
          <p:cNvSpPr>
            <a:spLocks noGrp="1"/>
          </p:cNvSpPr>
          <p:nvPr>
            <p:ph type="sldNum" sz="quarter" idx="12"/>
          </p:nvPr>
        </p:nvSpPr>
        <p:spPr>
          <a:xfrm>
            <a:off x="8542866" y="6470651"/>
            <a:ext cx="351103" cy="365125"/>
          </a:xfrm>
        </p:spPr>
        <p:txBody>
          <a:bodyPr/>
          <a:lstStyle/>
          <a:p>
            <a:fld id="{3B407329-9E1B-43BD-9D36-114B7703FEF8}" type="slidenum">
              <a:rPr lang="fi-FI" smtClean="0"/>
              <a:t>‹#›</a:t>
            </a:fld>
            <a:endParaRPr lang="fi-FI"/>
          </a:p>
        </p:txBody>
      </p:sp>
    </p:spTree>
    <p:extLst>
      <p:ext uri="{BB962C8B-B14F-4D97-AF65-F5344CB8AC3E}">
        <p14:creationId xmlns:p14="http://schemas.microsoft.com/office/powerpoint/2010/main" val="331992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Yksi tekstilaatikko_kenn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10"/>
          </p:nvPr>
        </p:nvSpPr>
        <p:spPr/>
        <p:txBody>
          <a:bodyPr/>
          <a:lstStyle/>
          <a:p>
            <a:fld id="{63C098F4-4904-4B04-BD05-29CEE8726E95}" type="datetime1">
              <a:rPr lang="fi-FI" smtClean="0"/>
              <a:t>5.5.2017</a:t>
            </a:fld>
            <a:endParaRPr lang="fi-FI"/>
          </a:p>
        </p:txBody>
      </p:sp>
      <p:sp>
        <p:nvSpPr>
          <p:cNvPr id="5" name="Footer Placeholder 4"/>
          <p:cNvSpPr>
            <a:spLocks noGrp="1"/>
          </p:cNvSpPr>
          <p:nvPr>
            <p:ph type="ftr" sz="quarter" idx="11"/>
          </p:nvPr>
        </p:nvSpPr>
        <p:spPr/>
        <p:txBody>
          <a:body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p>
            <a:fld id="{3B407329-9E1B-43BD-9D36-114B7703FEF8}" type="slidenum">
              <a:rPr lang="fi-FI" smtClean="0"/>
              <a:t>‹#›</a:t>
            </a:fld>
            <a:endParaRPr lang="fi-FI"/>
          </a:p>
        </p:txBody>
      </p:sp>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299114" y="-773312"/>
            <a:ext cx="5894345" cy="3599390"/>
          </a:xfrm>
          <a:prstGeom prst="rect">
            <a:avLst/>
          </a:prstGeom>
          <a:effectLst>
            <a:reflection blurRad="6350" endPos="90000" dist="635000" dir="5400000" sy="-100000" algn="bl" rotWithShape="0"/>
          </a:effectLst>
        </p:spPr>
      </p:pic>
    </p:spTree>
    <p:extLst>
      <p:ext uri="{BB962C8B-B14F-4D97-AF65-F5344CB8AC3E}">
        <p14:creationId xmlns:p14="http://schemas.microsoft.com/office/powerpoint/2010/main" val="188867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Yksi tekstilaatikko_liikemerkki">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98557" y="373592"/>
            <a:ext cx="5745443" cy="6501342"/>
          </a:xfrm>
          <a:prstGeom prst="rect">
            <a:avLst/>
          </a:prstGeom>
        </p:spPr>
      </p:pic>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10"/>
          </p:nvPr>
        </p:nvSpPr>
        <p:spPr/>
        <p:txBody>
          <a:bodyPr/>
          <a:lstStyle/>
          <a:p>
            <a:fld id="{A4182B6C-BF95-4E73-8D17-D91907408B94}" type="datetime1">
              <a:rPr lang="fi-FI" smtClean="0"/>
              <a:t>5.5.2017</a:t>
            </a:fld>
            <a:endParaRPr lang="fi-FI"/>
          </a:p>
        </p:txBody>
      </p:sp>
      <p:sp>
        <p:nvSpPr>
          <p:cNvPr id="5" name="Footer Placeholder 4"/>
          <p:cNvSpPr>
            <a:spLocks noGrp="1"/>
          </p:cNvSpPr>
          <p:nvPr>
            <p:ph type="ftr" sz="quarter" idx="11"/>
          </p:nvPr>
        </p:nvSpPr>
        <p:spPr/>
        <p:txBody>
          <a:body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p>
            <a:fld id="{3B407329-9E1B-43BD-9D36-114B7703FEF8}" type="slidenum">
              <a:rPr lang="fi-FI" smtClean="0"/>
              <a:t>‹#›</a:t>
            </a:fld>
            <a:endParaRPr lang="fi-FI"/>
          </a:p>
        </p:txBody>
      </p:sp>
    </p:spTree>
    <p:extLst>
      <p:ext uri="{BB962C8B-B14F-4D97-AF65-F5344CB8AC3E}">
        <p14:creationId xmlns:p14="http://schemas.microsoft.com/office/powerpoint/2010/main" val="386385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ksi tekstilaat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Date Placeholder 3"/>
          <p:cNvSpPr>
            <a:spLocks noGrp="1"/>
          </p:cNvSpPr>
          <p:nvPr>
            <p:ph type="dt" sz="half" idx="10"/>
          </p:nvPr>
        </p:nvSpPr>
        <p:spPr/>
        <p:txBody>
          <a:bodyPr/>
          <a:lstStyle/>
          <a:p>
            <a:fld id="{EF270AA8-E209-45F2-A020-95956779B68A}" type="datetime1">
              <a:rPr lang="fi-FI" smtClean="0"/>
              <a:t>5.5.2017</a:t>
            </a:fld>
            <a:endParaRPr lang="fi-FI"/>
          </a:p>
        </p:txBody>
      </p:sp>
      <p:sp>
        <p:nvSpPr>
          <p:cNvPr id="5" name="Footer Placeholder 4"/>
          <p:cNvSpPr>
            <a:spLocks noGrp="1"/>
          </p:cNvSpPr>
          <p:nvPr>
            <p:ph type="ftr" sz="quarter" idx="11"/>
          </p:nvPr>
        </p:nvSpPr>
        <p:spPr/>
        <p:txBody>
          <a:body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p>
            <a:fld id="{3B407329-9E1B-43BD-9D36-114B7703FEF8}" type="slidenum">
              <a:rPr lang="fi-FI" smtClean="0"/>
              <a:t>‹#›</a:t>
            </a:fld>
            <a:endParaRPr lang="fi-FI"/>
          </a:p>
        </p:txBody>
      </p:sp>
      <p:sp>
        <p:nvSpPr>
          <p:cNvPr id="7" name="Content Placeholder 2"/>
          <p:cNvSpPr>
            <a:spLocks noGrp="1"/>
          </p:cNvSpPr>
          <p:nvPr>
            <p:ph idx="1"/>
          </p:nvPr>
        </p:nvSpPr>
        <p:spPr>
          <a:xfrm>
            <a:off x="250032" y="1700213"/>
            <a:ext cx="8644555"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408982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ukuväritausta_kennot">
    <p:spTree>
      <p:nvGrpSpPr>
        <p:cNvPr id="1" name=""/>
        <p:cNvGrpSpPr/>
        <p:nvPr/>
      </p:nvGrpSpPr>
      <p:grpSpPr>
        <a:xfrm>
          <a:off x="0" y="0"/>
          <a:ext cx="0" cy="0"/>
          <a:chOff x="0" y="0"/>
          <a:chExt cx="0" cy="0"/>
        </a:xfrm>
      </p:grpSpPr>
      <p:sp>
        <p:nvSpPr>
          <p:cNvPr id="7" name="Rectangle 6"/>
          <p:cNvSpPr/>
          <p:nvPr userDrawn="1"/>
        </p:nvSpPr>
        <p:spPr>
          <a:xfrm>
            <a:off x="0" y="0"/>
            <a:ext cx="9144000" cy="6872438"/>
          </a:xfrm>
          <a:prstGeom prst="rect">
            <a:avLst/>
          </a:prstGeom>
          <a:gradFill>
            <a:gsLst>
              <a:gs pos="0">
                <a:schemeClr val="accent2">
                  <a:lumMod val="100000"/>
                  <a:alpha val="25000"/>
                </a:schemeClr>
              </a:gs>
              <a:gs pos="9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p:cNvSpPr/>
          <p:nvPr userDrawn="1"/>
        </p:nvSpPr>
        <p:spPr>
          <a:xfrm>
            <a:off x="-1" y="-38100"/>
            <a:ext cx="6739468" cy="6347842"/>
          </a:xfrm>
          <a:prstGeom prst="rect">
            <a:avLst/>
          </a:prstGeom>
          <a:solidFill>
            <a:schemeClr val="bg1">
              <a:alpha val="95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99114" y="-773312"/>
            <a:ext cx="5894345" cy="3602438"/>
          </a:xfrm>
          <a:prstGeom prst="rect">
            <a:avLst/>
          </a:prstGeom>
          <a:effectLst>
            <a:reflection blurRad="6350" stA="50000" endA="300" endPos="90000" dist="635000" dir="5400000" sy="-100000" algn="bl" rotWithShape="0"/>
          </a:effec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1E8AA325-4AC6-4E39-9B26-82C767AAF903}"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sp>
        <p:nvSpPr>
          <p:cNvPr id="11"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
        <p:nvSpPr>
          <p:cNvPr id="13"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829059044"/>
      </p:ext>
    </p:extLst>
  </p:cSld>
  <p:clrMapOvr>
    <a:masterClrMapping/>
  </p:clrMapOvr>
  <p:extLst mod="1">
    <p:ext uri="{DCECCB84-F9BA-43D5-87BE-67443E8EF086}">
      <p15:sldGuideLst xmlns:p15="http://schemas.microsoft.com/office/powerpoint/2012/main">
        <p15:guide id="1" pos="412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ukuväritausta_kennot_B">
    <p:spTree>
      <p:nvGrpSpPr>
        <p:cNvPr id="1" name=""/>
        <p:cNvGrpSpPr/>
        <p:nvPr/>
      </p:nvGrpSpPr>
      <p:grpSpPr>
        <a:xfrm>
          <a:off x="0" y="0"/>
          <a:ext cx="0" cy="0"/>
          <a:chOff x="0" y="0"/>
          <a:chExt cx="0" cy="0"/>
        </a:xfrm>
      </p:grpSpPr>
      <p:sp>
        <p:nvSpPr>
          <p:cNvPr id="12" name="Rectangle 11"/>
          <p:cNvSpPr/>
          <p:nvPr userDrawn="1"/>
        </p:nvSpPr>
        <p:spPr>
          <a:xfrm>
            <a:off x="0" y="0"/>
            <a:ext cx="9144000" cy="6872438"/>
          </a:xfrm>
          <a:prstGeom prst="rect">
            <a:avLst/>
          </a:prstGeom>
          <a:gradFill>
            <a:gsLst>
              <a:gs pos="0">
                <a:schemeClr val="accent1"/>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Rectangle 12"/>
          <p:cNvSpPr/>
          <p:nvPr userDrawn="1"/>
        </p:nvSpPr>
        <p:spPr>
          <a:xfrm>
            <a:off x="-1" y="-38100"/>
            <a:ext cx="6739468" cy="6347842"/>
          </a:xfrm>
          <a:prstGeom prst="rect">
            <a:avLst/>
          </a:prstGeom>
          <a:solidFill>
            <a:schemeClr val="bg1">
              <a:alpha val="95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99114" y="-773312"/>
            <a:ext cx="5894345" cy="3602438"/>
          </a:xfrm>
          <a:prstGeom prst="rect">
            <a:avLst/>
          </a:prstGeom>
          <a:effectLst>
            <a:reflection blurRad="6350" stA="50000" endA="300" endPos="90000" dist="635000" dir="5400000" sy="-100000" algn="bl" rotWithShape="0"/>
          </a:effectLst>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C5A6AB79-9AF0-4269-A222-315E31C49AD6}"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sp>
        <p:nvSpPr>
          <p:cNvPr id="14"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365588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ukuväritausta_liikemerkki">
    <p:spTree>
      <p:nvGrpSpPr>
        <p:cNvPr id="1" name=""/>
        <p:cNvGrpSpPr/>
        <p:nvPr/>
      </p:nvGrpSpPr>
      <p:grpSpPr>
        <a:xfrm>
          <a:off x="0" y="0"/>
          <a:ext cx="0" cy="0"/>
          <a:chOff x="0" y="0"/>
          <a:chExt cx="0" cy="0"/>
        </a:xfrm>
      </p:grpSpPr>
      <p:sp>
        <p:nvSpPr>
          <p:cNvPr id="7" name="Rectangle 6"/>
          <p:cNvSpPr/>
          <p:nvPr userDrawn="1"/>
        </p:nvSpPr>
        <p:spPr>
          <a:xfrm>
            <a:off x="0" y="0"/>
            <a:ext cx="9144000" cy="6872438"/>
          </a:xfrm>
          <a:prstGeom prst="rect">
            <a:avLst/>
          </a:prstGeom>
          <a:gradFill>
            <a:gsLst>
              <a:gs pos="0">
                <a:schemeClr val="accent2">
                  <a:lumMod val="100000"/>
                  <a:alpha val="25000"/>
                </a:schemeClr>
              </a:gs>
              <a:gs pos="9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8557" y="373592"/>
            <a:ext cx="5745443" cy="6501341"/>
          </a:xfrm>
          <a:prstGeom prst="rect">
            <a:avLst/>
          </a:prstGeom>
        </p:spPr>
      </p:pic>
      <p:sp>
        <p:nvSpPr>
          <p:cNvPr id="14" name="Rectangle 13"/>
          <p:cNvSpPr/>
          <p:nvPr userDrawn="1"/>
        </p:nvSpPr>
        <p:spPr>
          <a:xfrm>
            <a:off x="-1" y="-38100"/>
            <a:ext cx="6739468" cy="6347842"/>
          </a:xfrm>
          <a:prstGeom prst="rect">
            <a:avLst/>
          </a:prstGeom>
          <a:solidFill>
            <a:schemeClr val="bg1">
              <a:alpha val="95000"/>
            </a:schemeClr>
          </a:solidFill>
          <a:ln>
            <a:noFill/>
          </a:ln>
          <a:effectLst>
            <a:outerShdw blurRad="50800" dist="38100" dir="2700000" algn="tl" rotWithShape="0">
              <a:schemeClr val="tx1">
                <a:lumMod val="50000"/>
                <a:lumOff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27" y="6331968"/>
            <a:ext cx="1332000" cy="513937"/>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8AC9A0B0-E3D4-4D13-8F2B-674F69D827E5}" type="datetime1">
              <a:rPr lang="fi-FI" smtClean="0"/>
              <a:t>5.5.2017</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 Työterveyslaitos     |     Esittäjän Nimi     |     www.ttl.fi</a:t>
            </a:r>
          </a:p>
        </p:txBody>
      </p:sp>
      <p:sp>
        <p:nvSpPr>
          <p:cNvPr id="6" name="Slide Number Placeholder 5"/>
          <p:cNvSpPr>
            <a:spLocks noGrp="1"/>
          </p:cNvSpPr>
          <p:nvPr>
            <p:ph type="sldNum" sz="quarter" idx="12"/>
          </p:nvPr>
        </p:nvSpPr>
        <p:spPr>
          <a:xfrm>
            <a:off x="8542866" y="6470651"/>
            <a:ext cx="358247" cy="365125"/>
          </a:xfrm>
        </p:spPr>
        <p:txBody>
          <a:bodyPr/>
          <a:lstStyle>
            <a:lvl1pPr>
              <a:defRPr>
                <a:solidFill>
                  <a:schemeClr val="bg1"/>
                </a:solidFill>
              </a:defRPr>
            </a:lvl1pPr>
          </a:lstStyle>
          <a:p>
            <a:fld id="{3B407329-9E1B-43BD-9D36-114B7703FEF8}" type="slidenum">
              <a:rPr lang="fi-FI" smtClean="0"/>
              <a:pPr/>
              <a:t>‹#›</a:t>
            </a:fld>
            <a:endParaRPr lang="fi-FI"/>
          </a:p>
        </p:txBody>
      </p:sp>
      <p:sp>
        <p:nvSpPr>
          <p:cNvPr id="12" name="Content Placeholder 2"/>
          <p:cNvSpPr>
            <a:spLocks noGrp="1"/>
          </p:cNvSpPr>
          <p:nvPr>
            <p:ph idx="1"/>
          </p:nvPr>
        </p:nvSpPr>
        <p:spPr>
          <a:xfrm>
            <a:off x="250032" y="1700213"/>
            <a:ext cx="6301581" cy="447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5" name="Title 1"/>
          <p:cNvSpPr>
            <a:spLocks noGrp="1"/>
          </p:cNvSpPr>
          <p:nvPr>
            <p:ph type="title"/>
          </p:nvPr>
        </p:nvSpPr>
        <p:spPr>
          <a:xfrm>
            <a:off x="250032" y="365126"/>
            <a:ext cx="6301581" cy="1260000"/>
          </a:xfrm>
        </p:spPr>
        <p:txBody>
          <a:bodyPr/>
          <a:lstStyle/>
          <a:p>
            <a:r>
              <a:rPr lang="en-US"/>
              <a:t>Click to edit Master title style</a:t>
            </a:r>
            <a:endParaRPr lang="fi-FI" dirty="0"/>
          </a:p>
        </p:txBody>
      </p:sp>
    </p:spTree>
    <p:extLst>
      <p:ext uri="{BB962C8B-B14F-4D97-AF65-F5344CB8AC3E}">
        <p14:creationId xmlns:p14="http://schemas.microsoft.com/office/powerpoint/2010/main" val="288779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032" y="365126"/>
            <a:ext cx="8644555" cy="1260000"/>
          </a:xfrm>
          <a:prstGeom prst="rect">
            <a:avLst/>
          </a:prstGeom>
        </p:spPr>
        <p:txBody>
          <a:bodyPr vert="horz" lIns="0" tIns="45720" rIns="91440" bIns="45720" rtlCol="0" anchor="ctr">
            <a:noAutofit/>
          </a:bodyPr>
          <a:lstStyle/>
          <a:p>
            <a:r>
              <a:rPr lang="en-US"/>
              <a:t>Click to edit Master title style</a:t>
            </a:r>
            <a:endParaRPr lang="fi-FI" dirty="0"/>
          </a:p>
        </p:txBody>
      </p:sp>
      <p:sp>
        <p:nvSpPr>
          <p:cNvPr id="3" name="Text Placeholder 2"/>
          <p:cNvSpPr>
            <a:spLocks noGrp="1"/>
          </p:cNvSpPr>
          <p:nvPr>
            <p:ph type="body" idx="1"/>
          </p:nvPr>
        </p:nvSpPr>
        <p:spPr>
          <a:xfrm>
            <a:off x="250032" y="1700213"/>
            <a:ext cx="8644555" cy="4476750"/>
          </a:xfrm>
          <a:prstGeom prst="rect">
            <a:avLst/>
          </a:prstGeom>
        </p:spPr>
        <p:txBody>
          <a:bodyPr vert="horz" lIns="3600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2"/>
          </p:nvPr>
        </p:nvSpPr>
        <p:spPr>
          <a:xfrm>
            <a:off x="628651" y="6470651"/>
            <a:ext cx="1615016" cy="365125"/>
          </a:xfrm>
          <a:prstGeom prst="rect">
            <a:avLst/>
          </a:prstGeom>
        </p:spPr>
        <p:txBody>
          <a:bodyPr vert="horz" lIns="0" tIns="45720" rIns="0" bIns="45720" rtlCol="0" anchor="b"/>
          <a:lstStyle>
            <a:lvl1pPr algn="r">
              <a:defRPr sz="900">
                <a:solidFill>
                  <a:srgbClr val="003B81"/>
                </a:solidFill>
                <a:latin typeface="Segoe UI Semibold" panose="020B0702040204020203" pitchFamily="34" charset="0"/>
                <a:cs typeface="Segoe UI Semibold" panose="020B0702040204020203" pitchFamily="34" charset="0"/>
              </a:defRPr>
            </a:lvl1pPr>
          </a:lstStyle>
          <a:p>
            <a:fld id="{E4A8D35B-0934-430E-93AC-13A7ACAFF61C}" type="datetime1">
              <a:rPr lang="fi-FI" smtClean="0"/>
              <a:t>5.5.2017</a:t>
            </a:fld>
            <a:endParaRPr lang="fi-FI" dirty="0"/>
          </a:p>
        </p:txBody>
      </p:sp>
      <p:sp>
        <p:nvSpPr>
          <p:cNvPr id="5" name="Footer Placeholder 4"/>
          <p:cNvSpPr>
            <a:spLocks noGrp="1"/>
          </p:cNvSpPr>
          <p:nvPr>
            <p:ph type="ftr" sz="quarter" idx="3"/>
          </p:nvPr>
        </p:nvSpPr>
        <p:spPr>
          <a:xfrm>
            <a:off x="2336800" y="6470651"/>
            <a:ext cx="6112933" cy="365125"/>
          </a:xfrm>
          <a:prstGeom prst="rect">
            <a:avLst/>
          </a:prstGeom>
        </p:spPr>
        <p:txBody>
          <a:bodyPr vert="horz" lIns="72000" tIns="45720" rIns="72000" bIns="45720" rtlCol="0" anchor="b"/>
          <a:lstStyle>
            <a:lvl1pPr algn="ctr">
              <a:defRPr sz="900">
                <a:solidFill>
                  <a:srgbClr val="003B81"/>
                </a:solidFill>
                <a:latin typeface="Segoe UI Semibold" panose="020B0702040204020203" pitchFamily="34" charset="0"/>
                <a:cs typeface="Segoe UI Semibold" panose="020B0702040204020203" pitchFamily="34" charset="0"/>
              </a:defRPr>
            </a:lvl1pPr>
          </a:lstStyle>
          <a:p>
            <a:r>
              <a:rPr lang="fi-FI"/>
              <a:t>© Työterveyslaitos     |     Esittäjän Nimi     |     www.ttl.fi</a:t>
            </a:r>
            <a:endParaRPr lang="fi-FI" dirty="0"/>
          </a:p>
        </p:txBody>
      </p:sp>
      <p:sp>
        <p:nvSpPr>
          <p:cNvPr id="6" name="Slide Number Placeholder 5"/>
          <p:cNvSpPr>
            <a:spLocks noGrp="1"/>
          </p:cNvSpPr>
          <p:nvPr>
            <p:ph type="sldNum" sz="quarter" idx="4"/>
          </p:nvPr>
        </p:nvSpPr>
        <p:spPr>
          <a:xfrm>
            <a:off x="8542867" y="6470651"/>
            <a:ext cx="351720" cy="365125"/>
          </a:xfrm>
          <a:prstGeom prst="rect">
            <a:avLst/>
          </a:prstGeom>
        </p:spPr>
        <p:txBody>
          <a:bodyPr vert="horz" lIns="0" tIns="45720" rIns="0" bIns="45720" rtlCol="0" anchor="b"/>
          <a:lstStyle>
            <a:lvl1pPr algn="r">
              <a:defRPr sz="900">
                <a:solidFill>
                  <a:srgbClr val="003B81"/>
                </a:solidFill>
                <a:latin typeface="Segoe UI Semibold" panose="020B0702040204020203" pitchFamily="34" charset="0"/>
                <a:cs typeface="Segoe UI Semibold" panose="020B0702040204020203" pitchFamily="34" charset="0"/>
              </a:defRPr>
            </a:lvl1pPr>
          </a:lstStyle>
          <a:p>
            <a:fld id="{3B407329-9E1B-43BD-9D36-114B7703FEF8}" type="slidenum">
              <a:rPr lang="fi-FI" smtClean="0"/>
              <a:pPr/>
              <a:t>‹#›</a:t>
            </a:fld>
            <a:endParaRPr lang="fi-FI"/>
          </a:p>
        </p:txBody>
      </p:sp>
      <p:pic>
        <p:nvPicPr>
          <p:cNvPr id="8" name="Picture 7"/>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87727" y="6331967"/>
            <a:ext cx="1332000" cy="513938"/>
          </a:xfrm>
          <a:prstGeom prst="rect">
            <a:avLst/>
          </a:prstGeom>
        </p:spPr>
      </p:pic>
    </p:spTree>
    <p:extLst>
      <p:ext uri="{BB962C8B-B14F-4D97-AF65-F5344CB8AC3E}">
        <p14:creationId xmlns:p14="http://schemas.microsoft.com/office/powerpoint/2010/main" val="379384455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29" r:id="rId12"/>
    <p:sldLayoutId id="2147483710" r:id="rId13"/>
    <p:sldLayoutId id="2147483711" r:id="rId14"/>
    <p:sldLayoutId id="2147483712" r:id="rId15"/>
    <p:sldLayoutId id="2147483728" r:id="rId16"/>
    <p:sldLayoutId id="2147483713" r:id="rId17"/>
    <p:sldLayoutId id="2147483714" r:id="rId18"/>
    <p:sldLayoutId id="2147483730" r:id="rId19"/>
    <p:sldLayoutId id="2147483715" r:id="rId20"/>
    <p:sldLayoutId id="2147483719" r:id="rId21"/>
    <p:sldLayoutId id="2147483717" r:id="rId22"/>
    <p:sldLayoutId id="2147483718" r:id="rId23"/>
    <p:sldLayoutId id="2147483716" r:id="rId24"/>
    <p:sldLayoutId id="2147483724" r:id="rId25"/>
    <p:sldLayoutId id="2147483725" r:id="rId26"/>
    <p:sldLayoutId id="2147483720" r:id="rId27"/>
    <p:sldLayoutId id="2147483726" r:id="rId28"/>
    <p:sldLayoutId id="2147483727" r:id="rId29"/>
    <p:sldLayoutId id="2147483721" r:id="rId30"/>
    <p:sldLayoutId id="2147483722" r:id="rId31"/>
    <p:sldLayoutId id="2147483723" r:id="rId32"/>
  </p:sldLayoutIdLst>
  <p:hf hdr="0"/>
  <p:txStyles>
    <p:titleStyle>
      <a:lvl1pPr algn="l" defTabSz="685800" rtl="0" eaLnBrk="1" latinLnBrk="0" hangingPunct="1">
        <a:lnSpc>
          <a:spcPct val="90000"/>
        </a:lnSpc>
        <a:spcBef>
          <a:spcPts val="0"/>
        </a:spcBef>
        <a:buNone/>
        <a:defRPr sz="4400" kern="1200">
          <a:solidFill>
            <a:srgbClr val="003B81"/>
          </a:solidFill>
          <a:latin typeface="Segoe UI Light" panose="020B0502040204020203" pitchFamily="34" charset="0"/>
          <a:ea typeface="+mj-ea"/>
          <a:cs typeface="Segoe UI Light" panose="020B0502040204020203" pitchFamily="34" charset="0"/>
        </a:defRPr>
      </a:lvl1pPr>
    </p:titleStyle>
    <p:bodyStyle>
      <a:lvl1pPr marL="171450" indent="-171450" algn="l" defTabSz="685800" rtl="0" eaLnBrk="1" latinLnBrk="0" hangingPunct="1">
        <a:lnSpc>
          <a:spcPct val="90000"/>
        </a:lnSpc>
        <a:spcBef>
          <a:spcPts val="600"/>
        </a:spcBef>
        <a:spcAft>
          <a:spcPts val="600"/>
        </a:spcAft>
        <a:buFont typeface="Arial" panose="020B0604020202020204" pitchFamily="34" charset="0"/>
        <a:buChar char="•"/>
        <a:defRPr sz="2500" kern="1200">
          <a:solidFill>
            <a:schemeClr val="tx1"/>
          </a:solidFill>
          <a:latin typeface="+mn-lt"/>
          <a:ea typeface="+mn-ea"/>
          <a:cs typeface="Segoe UI" panose="020B0502040204020203" pitchFamily="34" charset="0"/>
        </a:defRPr>
      </a:lvl1pPr>
      <a:lvl2pPr marL="514350" indent="-171450" algn="l" defTabSz="685800" rtl="0" eaLnBrk="1" latinLnBrk="0" hangingPunct="1">
        <a:lnSpc>
          <a:spcPct val="90000"/>
        </a:lnSpc>
        <a:spcBef>
          <a:spcPts val="600"/>
        </a:spcBef>
        <a:spcAft>
          <a:spcPts val="600"/>
        </a:spcAft>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user/Tyoterveyslaitos" TargetMode="Externa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https://instagram.com/tyoterveys/" TargetMode="External"/><Relationship Id="rId1" Type="http://schemas.openxmlformats.org/officeDocument/2006/relationships/slideLayout" Target="../slideLayouts/slideLayout1.xml"/><Relationship Id="rId6" Type="http://schemas.openxmlformats.org/officeDocument/2006/relationships/hyperlink" Target="https://twitter.com/tyoterveys" TargetMode="Externa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hyperlink" Target="http://www.ttl.fi/fi/sivut/default.aspx" TargetMode="External"/><Relationship Id="rId4" Type="http://schemas.openxmlformats.org/officeDocument/2006/relationships/hyperlink" Target="https://www.facebook.com/tyoterveyslaitos" TargetMode="Externa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Hyvinvointia työstä</a:t>
            </a:r>
          </a:p>
        </p:txBody>
      </p:sp>
    </p:spTree>
    <p:extLst>
      <p:ext uri="{BB962C8B-B14F-4D97-AF65-F5344CB8AC3E}">
        <p14:creationId xmlns:p14="http://schemas.microsoft.com/office/powerpoint/2010/main" val="395245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7882" y="215365"/>
            <a:ext cx="8456704" cy="827824"/>
          </a:xfrm>
        </p:spPr>
        <p:txBody>
          <a:bodyPr/>
          <a:lstStyle/>
          <a:p>
            <a:r>
              <a:rPr lang="fi-FI" sz="3200" b="1" dirty="0"/>
              <a:t>Asiakasväkivalta viimeksi kuluneiden 12 kuukauden aikana (2/5)</a:t>
            </a:r>
          </a:p>
        </p:txBody>
      </p:sp>
      <p:sp>
        <p:nvSpPr>
          <p:cNvPr id="6" name="Content Placeholder 5"/>
          <p:cNvSpPr>
            <a:spLocks noGrp="1"/>
          </p:cNvSpPr>
          <p:nvPr>
            <p:ph idx="1"/>
          </p:nvPr>
        </p:nvSpPr>
        <p:spPr>
          <a:xfrm>
            <a:off x="437883" y="1455313"/>
            <a:ext cx="8229600" cy="5015338"/>
          </a:xfrm>
        </p:spPr>
        <p:txBody>
          <a:bodyPr/>
          <a:lstStyle/>
          <a:p>
            <a:pPr>
              <a:spcAft>
                <a:spcPts val="0"/>
              </a:spcAft>
            </a:pPr>
            <a:r>
              <a:rPr lang="fi-FI" sz="2000" dirty="0"/>
              <a:t>Useimmat kokivat, että asiakasväkivallan määrä on pysynyt ennallaan viimeksi kuluneiden kolmen vuoden aikana.  </a:t>
            </a:r>
          </a:p>
          <a:p>
            <a:pPr marL="0" indent="0">
              <a:spcAft>
                <a:spcPts val="0"/>
              </a:spcAft>
              <a:buNone/>
            </a:pPr>
            <a:endParaRPr lang="fi-FI" sz="2000" dirty="0"/>
          </a:p>
          <a:p>
            <a:pPr>
              <a:spcAft>
                <a:spcPts val="0"/>
              </a:spcAft>
            </a:pPr>
            <a:r>
              <a:rPr lang="fi-FI" sz="2000" dirty="0"/>
              <a:t>Useammat kokivat asiakasväkivallan lisääntyneen kuin vähentyneen.         Joka viides koki sanallisen asiattoman käyttäytymisen ja lähes joka viides sanallisen uhkailun lisääntyneen jonkun verran tai selvästi. Useampi kuin joka kymmenes koki myös fyysisen väkivallan lisääntyneen. Toisaalta noin joka kymmenes koki kaikenlaisen asiakasväkivallan vähentyneet selvästi tai jonkin verran.   </a:t>
            </a:r>
          </a:p>
          <a:p>
            <a:pPr>
              <a:spcAft>
                <a:spcPts val="0"/>
              </a:spcAft>
            </a:pPr>
            <a:endParaRPr lang="fi-FI" sz="2000" i="1" dirty="0"/>
          </a:p>
          <a:p>
            <a:pPr marL="0" indent="0">
              <a:spcAft>
                <a:spcPts val="0"/>
              </a:spcAft>
              <a:buNone/>
            </a:pPr>
            <a:endParaRPr lang="fi-FI" sz="2000" i="1" dirty="0"/>
          </a:p>
          <a:p>
            <a:pPr marL="0" indent="0">
              <a:spcAft>
                <a:spcPts val="0"/>
              </a:spcAft>
              <a:buNone/>
            </a:pPr>
            <a:endParaRPr lang="fi-FI" sz="2000" i="1" dirty="0"/>
          </a:p>
          <a:p>
            <a:pPr marL="0" indent="0">
              <a:spcAft>
                <a:spcPts val="0"/>
              </a:spcAft>
              <a:buNone/>
            </a:pPr>
            <a:r>
              <a:rPr lang="fi-FI" sz="2000" dirty="0"/>
              <a:t>.    </a:t>
            </a:r>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10</a:t>
            </a:fld>
            <a:endParaRPr lang="fi-FI"/>
          </a:p>
        </p:txBody>
      </p:sp>
    </p:spTree>
    <p:extLst>
      <p:ext uri="{BB962C8B-B14F-4D97-AF65-F5344CB8AC3E}">
        <p14:creationId xmlns:p14="http://schemas.microsoft.com/office/powerpoint/2010/main" val="27850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9445" y="340726"/>
            <a:ext cx="8271069" cy="886049"/>
          </a:xfrm>
        </p:spPr>
        <p:txBody>
          <a:bodyPr/>
          <a:lstStyle/>
          <a:p>
            <a:r>
              <a:rPr lang="fi-FI" sz="3200" b="1" dirty="0"/>
              <a:t>Asiakasväkivalta viimeksi kuluneiden 12 kuukauden aikana (3/5)</a:t>
            </a:r>
            <a:endParaRPr lang="fi-FI" sz="3200" dirty="0"/>
          </a:p>
        </p:txBody>
      </p:sp>
      <p:sp>
        <p:nvSpPr>
          <p:cNvPr id="6" name="Content Placeholder 5"/>
          <p:cNvSpPr>
            <a:spLocks noGrp="1"/>
          </p:cNvSpPr>
          <p:nvPr>
            <p:ph idx="1"/>
          </p:nvPr>
        </p:nvSpPr>
        <p:spPr>
          <a:xfrm>
            <a:off x="535518" y="1516279"/>
            <a:ext cx="8234996" cy="5029993"/>
          </a:xfrm>
        </p:spPr>
        <p:txBody>
          <a:bodyPr/>
          <a:lstStyle/>
          <a:p>
            <a:pPr marL="0" indent="0">
              <a:spcAft>
                <a:spcPts val="0"/>
              </a:spcAft>
              <a:buNone/>
            </a:pPr>
            <a:r>
              <a:rPr lang="fi-FI" sz="2000" i="1" dirty="0"/>
              <a:t>Työnantajasektori</a:t>
            </a:r>
          </a:p>
          <a:p>
            <a:pPr>
              <a:spcAft>
                <a:spcPts val="0"/>
              </a:spcAft>
            </a:pPr>
            <a:r>
              <a:rPr lang="fi-FI" sz="2000" dirty="0"/>
              <a:t>Yksityisellä sektorilla työskentelevät kohtaavat kaiken muotoista asiakasväkivaltaa selvästi useammin kuin muilla työantajasektoreilla työskentelevät.    </a:t>
            </a:r>
          </a:p>
          <a:p>
            <a:pPr>
              <a:spcAft>
                <a:spcPts val="0"/>
              </a:spcAft>
            </a:pPr>
            <a:r>
              <a:rPr lang="fi-FI" sz="2000" dirty="0"/>
              <a:t>Kuntasektorilla/valtiolla tai yksityisellä sektorilla työskentelevät kohtaavat  sanallista asiatonta kohtelua tai uhkailua asiakkaiden läheisten tai saattajien taholta useammin kuin järjestössä /säätiöissä työskentelevät</a:t>
            </a:r>
          </a:p>
          <a:p>
            <a:pPr>
              <a:spcAft>
                <a:spcPts val="0"/>
              </a:spcAft>
            </a:pPr>
            <a:endParaRPr lang="fi-FI" sz="2000" dirty="0"/>
          </a:p>
          <a:p>
            <a:pPr>
              <a:spcAft>
                <a:spcPts val="0"/>
              </a:spcAft>
            </a:pPr>
            <a:r>
              <a:rPr lang="fi-FI" sz="2000" dirty="0"/>
              <a:t>Yksityisellä sektorilla tai järjestössä/säätiöissä työskentelevät ovat  seksuaalisen häirinnän (härskit puheet jne.) kohteena hieman useammin kuin kunnassa/valtiolla työskentelevät</a:t>
            </a:r>
          </a:p>
          <a:p>
            <a:pPr>
              <a:spcAft>
                <a:spcPts val="0"/>
              </a:spcAft>
            </a:pPr>
            <a:r>
              <a:rPr lang="fi-FI" sz="2000" dirty="0"/>
              <a:t>Yksityisellä sektorilla työskentelevät arvioivat asiattomasti käyttäytyvien asiakkaiden osuuden hieman suuremmaksi kuin muualla työskentelevät</a:t>
            </a:r>
          </a:p>
          <a:p>
            <a:pPr>
              <a:spcAft>
                <a:spcPts val="0"/>
              </a:spcAft>
            </a:pPr>
            <a:endParaRPr lang="fi-FI" sz="2000" dirty="0"/>
          </a:p>
          <a:p>
            <a:pPr>
              <a:spcAft>
                <a:spcPts val="0"/>
              </a:spcAft>
            </a:pPr>
            <a:endParaRPr lang="fi-FI" sz="2000" dirty="0"/>
          </a:p>
          <a:p>
            <a:pPr>
              <a:spcAft>
                <a:spcPts val="0"/>
              </a:spcAft>
            </a:pPr>
            <a:endParaRPr lang="fi-FI" sz="2000" dirty="0"/>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11</a:t>
            </a:fld>
            <a:endParaRPr lang="fi-FI"/>
          </a:p>
        </p:txBody>
      </p:sp>
    </p:spTree>
    <p:extLst>
      <p:ext uri="{BB962C8B-B14F-4D97-AF65-F5344CB8AC3E}">
        <p14:creationId xmlns:p14="http://schemas.microsoft.com/office/powerpoint/2010/main" val="727287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7882" y="215365"/>
            <a:ext cx="8456704" cy="894875"/>
          </a:xfrm>
        </p:spPr>
        <p:txBody>
          <a:bodyPr/>
          <a:lstStyle/>
          <a:p>
            <a:r>
              <a:rPr lang="fi-FI" sz="3200" b="1" dirty="0"/>
              <a:t>Asiakasväkivalta viimeksi kuluneiden 12 kuukauden aikana (4/5)</a:t>
            </a:r>
          </a:p>
        </p:txBody>
      </p:sp>
      <p:sp>
        <p:nvSpPr>
          <p:cNvPr id="6" name="Content Placeholder 5"/>
          <p:cNvSpPr>
            <a:spLocks noGrp="1"/>
          </p:cNvSpPr>
          <p:nvPr>
            <p:ph idx="1"/>
          </p:nvPr>
        </p:nvSpPr>
        <p:spPr>
          <a:xfrm>
            <a:off x="354227" y="1378039"/>
            <a:ext cx="8188639" cy="5099784"/>
          </a:xfrm>
        </p:spPr>
        <p:txBody>
          <a:bodyPr/>
          <a:lstStyle/>
          <a:p>
            <a:pPr marL="0" indent="0">
              <a:spcAft>
                <a:spcPts val="0"/>
              </a:spcAft>
              <a:buNone/>
            </a:pPr>
            <a:r>
              <a:rPr lang="fi-FI" sz="2000" i="1" dirty="0"/>
              <a:t>Esimiesasema</a:t>
            </a:r>
          </a:p>
          <a:p>
            <a:pPr>
              <a:spcAft>
                <a:spcPts val="0"/>
              </a:spcAft>
            </a:pPr>
            <a:r>
              <a:rPr lang="fi-FI" sz="2000" dirty="0"/>
              <a:t>Ei-esimiesasemassa olevat kokevat hieman useammin sanallista asiatonta kohtelua, lyömistä ja seksuaalista häirintää (härskit puheet jne.) asiakkaiden taholta kuin esimiesasemassa olevat</a:t>
            </a:r>
          </a:p>
          <a:p>
            <a:pPr>
              <a:spcAft>
                <a:spcPts val="0"/>
              </a:spcAft>
            </a:pPr>
            <a:r>
              <a:rPr lang="fi-FI" sz="2000" dirty="0"/>
              <a:t>Esimiesasemassa olevat ovat saaneet hieman useammin perheeseen tai läheisiin kohdistuvia uhkauksia kuin ei-esimiesasemassa olevat </a:t>
            </a:r>
          </a:p>
          <a:p>
            <a:pPr>
              <a:spcAft>
                <a:spcPts val="0"/>
              </a:spcAft>
            </a:pPr>
            <a:endParaRPr lang="fi-FI" sz="2000" dirty="0"/>
          </a:p>
          <a:p>
            <a:pPr marL="0" indent="0">
              <a:spcAft>
                <a:spcPts val="0"/>
              </a:spcAft>
              <a:buNone/>
            </a:pPr>
            <a:r>
              <a:rPr lang="fi-FI" sz="2000" i="1" dirty="0"/>
              <a:t>Sukupuoli</a:t>
            </a:r>
          </a:p>
          <a:p>
            <a:pPr>
              <a:spcAft>
                <a:spcPts val="0"/>
              </a:spcAft>
            </a:pPr>
            <a:r>
              <a:rPr lang="fi-FI" sz="2000" dirty="0"/>
              <a:t>Miehiä uhkaillaan jollain välineellä ja estetään liikkumasta useammin kuin naisia  </a:t>
            </a:r>
          </a:p>
          <a:p>
            <a:pPr>
              <a:spcAft>
                <a:spcPts val="0"/>
              </a:spcAft>
            </a:pPr>
            <a:r>
              <a:rPr lang="fi-FI" sz="2000" dirty="0"/>
              <a:t>Miehet saavat hieman useammin perheeseen tai läheisiin kohdistuvia uhkauksia kuin naiset</a:t>
            </a:r>
          </a:p>
          <a:p>
            <a:pPr>
              <a:spcAft>
                <a:spcPts val="0"/>
              </a:spcAft>
            </a:pPr>
            <a:endParaRPr lang="fi-FI" sz="2000" dirty="0"/>
          </a:p>
          <a:p>
            <a:pPr marL="0" indent="0">
              <a:spcAft>
                <a:spcPts val="0"/>
              </a:spcAft>
              <a:buNone/>
            </a:pPr>
            <a:r>
              <a:rPr lang="fi-FI" sz="2000" i="1" dirty="0"/>
              <a:t>Ikä</a:t>
            </a:r>
          </a:p>
          <a:p>
            <a:pPr>
              <a:spcAft>
                <a:spcPts val="0"/>
              </a:spcAft>
            </a:pPr>
            <a:r>
              <a:rPr lang="fi-FI" sz="2000" dirty="0"/>
              <a:t>Nuoremmat, erityisesti alle 30 –vuotiaat, joutuvat kaiken muotoisen asiakasväkivallan kohteeksi useammin kuin vanhemmat</a:t>
            </a:r>
          </a:p>
          <a:p>
            <a:pPr marL="0" indent="0">
              <a:spcAft>
                <a:spcPts val="0"/>
              </a:spcAft>
              <a:buNone/>
            </a:pPr>
            <a:endParaRPr lang="fi-FI" sz="2000" dirty="0"/>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12</a:t>
            </a:fld>
            <a:endParaRPr lang="fi-FI"/>
          </a:p>
        </p:txBody>
      </p:sp>
    </p:spTree>
    <p:extLst>
      <p:ext uri="{BB962C8B-B14F-4D97-AF65-F5344CB8AC3E}">
        <p14:creationId xmlns:p14="http://schemas.microsoft.com/office/powerpoint/2010/main" val="7239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9445" y="150971"/>
            <a:ext cx="8644555" cy="1260000"/>
          </a:xfrm>
        </p:spPr>
        <p:txBody>
          <a:bodyPr/>
          <a:lstStyle/>
          <a:p>
            <a:r>
              <a:rPr lang="fi-FI" sz="3200" b="1" dirty="0"/>
              <a:t>Asiakasväkivalta viimeksi kuluneiden 12 kuukauden aikana (5/5)</a:t>
            </a:r>
          </a:p>
        </p:txBody>
      </p:sp>
      <p:sp>
        <p:nvSpPr>
          <p:cNvPr id="6" name="Content Placeholder 5"/>
          <p:cNvSpPr>
            <a:spLocks noGrp="1"/>
          </p:cNvSpPr>
          <p:nvPr>
            <p:ph idx="1"/>
          </p:nvPr>
        </p:nvSpPr>
        <p:spPr>
          <a:xfrm>
            <a:off x="499445" y="1516279"/>
            <a:ext cx="8395141" cy="5029993"/>
          </a:xfrm>
        </p:spPr>
        <p:txBody>
          <a:bodyPr/>
          <a:lstStyle/>
          <a:p>
            <a:pPr>
              <a:spcAft>
                <a:spcPts val="0"/>
              </a:spcAft>
            </a:pPr>
            <a:r>
              <a:rPr lang="fi-FI" sz="2000" dirty="0"/>
              <a:t>Asiakasväkivallan määrässä ja laadussa sekä asiattomasti tai uhkaavasti käyttäytyvien asiakkaiden määrissä on eroja työpaikkojen välillä, mutta yleisintä asiakasväkivalta on lastenkodissa / perhetukiyksikössä / koulukodissa tai kehitysvammahuollon palveluyksikössä</a:t>
            </a:r>
          </a:p>
          <a:p>
            <a:pPr>
              <a:spcAft>
                <a:spcPts val="0"/>
              </a:spcAft>
            </a:pPr>
            <a:r>
              <a:rPr lang="fi-FI" sz="2000" dirty="0"/>
              <a:t>Asiakkaiden läheisten tai saattajien taholta kohdattu väkivalta on useimmiten sanallista asiatonta kohtelua tai uhkailua, sitä kokevat useimmiten sosiaalitoimistossa tai lastenkodissa / perhetukiyksikössä / koulukodissa työskentelevät vastaajat</a:t>
            </a:r>
          </a:p>
          <a:p>
            <a:pPr>
              <a:spcAft>
                <a:spcPts val="0"/>
              </a:spcAft>
            </a:pPr>
            <a:r>
              <a:rPr lang="fi-FI" sz="2000" dirty="0"/>
              <a:t>Asiakasväkivallan määrässä ja laadussa sekä asiattomasti tai uhkaavasti käyttäytyvien asiakkaiden määrissä on eroja eri ammattiryhmien välillä, mutta yleisintä asiakasväkivallan kohteeksi joutuminen on lastensuojelulaitosten ohjaajien sekä kehitysvammaohjaajien keskuudessa</a:t>
            </a:r>
          </a:p>
          <a:p>
            <a:pPr>
              <a:spcAft>
                <a:spcPts val="0"/>
              </a:spcAft>
            </a:pPr>
            <a:r>
              <a:rPr lang="fi-FI" sz="2000" dirty="0"/>
              <a:t>Erityisesti lastensuojelulaitosten ohjaajat kokevat asiakasväkivallan lisääntyneen viimeksi kuluneiden kolmen vuoden aikana </a:t>
            </a:r>
          </a:p>
          <a:p>
            <a:pPr>
              <a:spcAft>
                <a:spcPts val="0"/>
              </a:spcAft>
            </a:pPr>
            <a:endParaRPr lang="fi-FI" sz="2000" dirty="0"/>
          </a:p>
          <a:p>
            <a:pPr marL="0" indent="0">
              <a:spcAft>
                <a:spcPts val="0"/>
              </a:spcAft>
              <a:buNone/>
            </a:pPr>
            <a:endParaRPr lang="fi-FI" sz="2000" dirty="0"/>
          </a:p>
          <a:p>
            <a:pPr>
              <a:spcAft>
                <a:spcPts val="0"/>
              </a:spcAft>
            </a:pPr>
            <a:endParaRPr lang="fi-FI" sz="2000" dirty="0"/>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13</a:t>
            </a:fld>
            <a:endParaRPr lang="fi-FI"/>
          </a:p>
        </p:txBody>
      </p:sp>
    </p:spTree>
    <p:extLst>
      <p:ext uri="{BB962C8B-B14F-4D97-AF65-F5344CB8AC3E}">
        <p14:creationId xmlns:p14="http://schemas.microsoft.com/office/powerpoint/2010/main" val="342796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6518" y="215365"/>
            <a:ext cx="8418068" cy="756700"/>
          </a:xfrm>
        </p:spPr>
        <p:txBody>
          <a:bodyPr/>
          <a:lstStyle/>
          <a:p>
            <a:r>
              <a:rPr lang="fi-FI" sz="3200" b="1" dirty="0"/>
              <a:t>Asiakasväkivallan seuraukset työntekijälle (1/2)</a:t>
            </a:r>
          </a:p>
        </p:txBody>
      </p:sp>
      <p:sp>
        <p:nvSpPr>
          <p:cNvPr id="6" name="Content Placeholder 5"/>
          <p:cNvSpPr>
            <a:spLocks noGrp="1"/>
          </p:cNvSpPr>
          <p:nvPr>
            <p:ph idx="1"/>
          </p:nvPr>
        </p:nvSpPr>
        <p:spPr>
          <a:xfrm>
            <a:off x="476518" y="972065"/>
            <a:ext cx="8156736" cy="5574207"/>
          </a:xfrm>
        </p:spPr>
        <p:txBody>
          <a:bodyPr/>
          <a:lstStyle/>
          <a:p>
            <a:pPr>
              <a:spcAft>
                <a:spcPts val="0"/>
              </a:spcAft>
            </a:pPr>
            <a:r>
              <a:rPr lang="fi-FI" sz="2000" dirty="0"/>
              <a:t>Asiakasväkivalta on aiheuttanut stressiä joka neljännelle ja pelkoa joka viidennelle vähintään silloin tällöin. Joka viides kertoo myös kokeneensa tarvetta/halua vaihtaa työpaikkaa asiakasväkivallan vuoksi.</a:t>
            </a:r>
          </a:p>
          <a:p>
            <a:pPr>
              <a:spcAft>
                <a:spcPts val="0"/>
              </a:spcAft>
            </a:pPr>
            <a:r>
              <a:rPr lang="fi-FI" sz="2000" dirty="0"/>
              <a:t>Ei-esimiesasemassa olevat kokevat enemmän stressiä ja pelon tunnetta sekä tarvetta/halua vaihtaa työpaikkaa kuin esimiesasemassa olevat. He ovat saaneet myös hieman muita enemmän fyysisiä vammoja</a:t>
            </a:r>
          </a:p>
          <a:p>
            <a:pPr>
              <a:spcAft>
                <a:spcPts val="0"/>
              </a:spcAft>
            </a:pPr>
            <a:r>
              <a:rPr lang="fi-FI" sz="2000" dirty="0"/>
              <a:t>Nuoremmat kokevat enemmän stressiä ja pelon tunnetta sekä tarvetta /halua vaihtaa työpaikkaa kuin vanhemmat. He ovat saaneet myös muita hieman enemmän fyysisiä vammoja</a:t>
            </a:r>
          </a:p>
          <a:p>
            <a:pPr>
              <a:spcAft>
                <a:spcPts val="0"/>
              </a:spcAft>
            </a:pPr>
            <a:r>
              <a:rPr lang="fi-FI" sz="2000" dirty="0"/>
              <a:t>Yksityisellä sektorilla työskentelevät kokevat enemmän stressiä ja pelon tunnetta sekä tarvetta/halua vaihtaa työpaikkaa kuin muilla sektoreilla työskentelevät. He ovat saaneet myös enemmän fyysisiä vammoja</a:t>
            </a:r>
          </a:p>
          <a:p>
            <a:pPr>
              <a:spcAft>
                <a:spcPts val="0"/>
              </a:spcAft>
            </a:pPr>
            <a:r>
              <a:rPr lang="fi-FI" sz="2000" dirty="0"/>
              <a:t>Lastenkodissa/perhetukiyksikössä/koulukodissa tai kehitysvamma-huollon palveluyksikössä työskentelevät kokevat hieman useammin stressiä ja pelon tunnetta sekä tarvetta/halua vaihtaa työpaikkaa kuin muualla työskentelevät vastaajat. Heille on tullut myös hieman enemmän fyysisiä vammoja kuin muille</a:t>
            </a:r>
          </a:p>
          <a:p>
            <a:pPr>
              <a:spcAft>
                <a:spcPts val="0"/>
              </a:spcAft>
            </a:pPr>
            <a:endParaRPr lang="fi-FI" sz="2000" dirty="0"/>
          </a:p>
          <a:p>
            <a:pPr marL="0" indent="0">
              <a:spcAft>
                <a:spcPts val="0"/>
              </a:spcAft>
              <a:buNone/>
            </a:pPr>
            <a:endParaRPr lang="fi-FI" sz="2000" dirty="0"/>
          </a:p>
          <a:p>
            <a:pPr>
              <a:spcAft>
                <a:spcPts val="0"/>
              </a:spcAft>
            </a:pPr>
            <a:endParaRPr lang="fi-FI" sz="2000" dirty="0"/>
          </a:p>
          <a:p>
            <a:pPr>
              <a:spcAft>
                <a:spcPts val="0"/>
              </a:spcAft>
            </a:pPr>
            <a:endParaRPr lang="fi-FI" sz="2000" dirty="0"/>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14</a:t>
            </a:fld>
            <a:endParaRPr lang="fi-FI"/>
          </a:p>
        </p:txBody>
      </p:sp>
    </p:spTree>
    <p:extLst>
      <p:ext uri="{BB962C8B-B14F-4D97-AF65-F5344CB8AC3E}">
        <p14:creationId xmlns:p14="http://schemas.microsoft.com/office/powerpoint/2010/main" val="331052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761" y="215365"/>
            <a:ext cx="8443825" cy="1260000"/>
          </a:xfrm>
        </p:spPr>
        <p:txBody>
          <a:bodyPr/>
          <a:lstStyle/>
          <a:p>
            <a:r>
              <a:rPr lang="fi-FI" sz="3200" b="1" dirty="0"/>
              <a:t>Asiakasväkivallan seuraukset työntekijälle (2/2)</a:t>
            </a:r>
          </a:p>
        </p:txBody>
      </p:sp>
      <p:sp>
        <p:nvSpPr>
          <p:cNvPr id="6" name="Content Placeholder 5"/>
          <p:cNvSpPr>
            <a:spLocks noGrp="1"/>
          </p:cNvSpPr>
          <p:nvPr>
            <p:ph idx="1"/>
          </p:nvPr>
        </p:nvSpPr>
        <p:spPr>
          <a:xfrm>
            <a:off x="450761" y="1475365"/>
            <a:ext cx="8216721" cy="5070907"/>
          </a:xfrm>
        </p:spPr>
        <p:txBody>
          <a:bodyPr/>
          <a:lstStyle/>
          <a:p>
            <a:pPr>
              <a:spcAft>
                <a:spcPts val="0"/>
              </a:spcAft>
            </a:pPr>
            <a:r>
              <a:rPr lang="fi-FI" sz="2000" dirty="0"/>
              <a:t>Lastensuojelulaitosten ohjaajat sekä kehitysvammaohjaajat kokevat hieman enemmän stressiä ja pelon tunnetta sekä tarvetta / halua vaihtaa työpaikkaa kuin muualla työskentelevät vastaajat. He ovat myös saaneet hieman enemmän fyysisiä vammoja</a:t>
            </a:r>
          </a:p>
          <a:p>
            <a:pPr marL="0" indent="0">
              <a:spcAft>
                <a:spcPts val="0"/>
              </a:spcAft>
              <a:buNone/>
            </a:pPr>
            <a:endParaRPr lang="fi-FI" sz="2000" dirty="0"/>
          </a:p>
          <a:p>
            <a:pPr>
              <a:spcAft>
                <a:spcPts val="0"/>
              </a:spcAft>
            </a:pPr>
            <a:r>
              <a:rPr lang="fi-FI" sz="2000" dirty="0"/>
              <a:t>Lyhyitä sairauspoissaoloja (alle 3 päivää) asiakasväkivallan seurauksena oli ollut kaikkiaan harvemmalla kuin joka kymmenennellä. </a:t>
            </a:r>
          </a:p>
          <a:p>
            <a:pPr>
              <a:spcAft>
                <a:spcPts val="0"/>
              </a:spcAft>
            </a:pPr>
            <a:r>
              <a:rPr lang="fi-FI" sz="2000" dirty="0"/>
              <a:t>Nuoremmilla vastaajilla on ollut hieman enemmän lyhyitä sairaus-poissaoloja asiakasväkivallan seurauksena kuin vanhemmilla vastaajilla</a:t>
            </a:r>
          </a:p>
          <a:p>
            <a:pPr>
              <a:spcAft>
                <a:spcPts val="0"/>
              </a:spcAft>
            </a:pPr>
            <a:r>
              <a:rPr lang="fi-FI" sz="2000" dirty="0"/>
              <a:t>Lastenkodissa/perhetukiyksikössä/koulukodissa tai kehitysvamma-huollon palveluyksikössä työskentelevillä on muita vastaajaryhmiä useammin (lähinnä 1-2 kertaa vuodessa) asiakasväkivallasta johtuvia sekä lyhyitä että pitkiä (yli 3 päivän) sairauspoissaoloja</a:t>
            </a:r>
          </a:p>
          <a:p>
            <a:pPr>
              <a:spcAft>
                <a:spcPts val="0"/>
              </a:spcAft>
            </a:pPr>
            <a:endParaRPr lang="fi-FI" sz="2000" dirty="0"/>
          </a:p>
          <a:p>
            <a:pPr>
              <a:spcAft>
                <a:spcPts val="0"/>
              </a:spcAft>
            </a:pPr>
            <a:endParaRPr lang="fi-FI" sz="2000" dirty="0"/>
          </a:p>
          <a:p>
            <a:pPr marL="0" indent="0">
              <a:spcAft>
                <a:spcPts val="0"/>
              </a:spcAft>
              <a:buNone/>
            </a:pPr>
            <a:endParaRPr lang="fi-FI" sz="2000" dirty="0"/>
          </a:p>
          <a:p>
            <a:pPr>
              <a:spcAft>
                <a:spcPts val="0"/>
              </a:spcAft>
            </a:pPr>
            <a:endParaRPr lang="fi-FI" sz="2000" dirty="0"/>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15</a:t>
            </a:fld>
            <a:endParaRPr lang="fi-FI"/>
          </a:p>
        </p:txBody>
      </p:sp>
    </p:spTree>
    <p:extLst>
      <p:ext uri="{BB962C8B-B14F-4D97-AF65-F5344CB8AC3E}">
        <p14:creationId xmlns:p14="http://schemas.microsoft.com/office/powerpoint/2010/main" val="3984109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6558" y="321277"/>
            <a:ext cx="8644555" cy="807307"/>
          </a:xfrm>
        </p:spPr>
        <p:txBody>
          <a:bodyPr/>
          <a:lstStyle/>
          <a:p>
            <a:r>
              <a:rPr lang="fi-FI" sz="3200" b="1" dirty="0"/>
              <a:t>Työpaikan varautuminen asiakasväkivaltaan ja siihen liittyvät käytännöt (1/2) </a:t>
            </a:r>
          </a:p>
        </p:txBody>
      </p:sp>
      <p:sp>
        <p:nvSpPr>
          <p:cNvPr id="6" name="Content Placeholder 5"/>
          <p:cNvSpPr>
            <a:spLocks noGrp="1"/>
          </p:cNvSpPr>
          <p:nvPr>
            <p:ph idx="1"/>
          </p:nvPr>
        </p:nvSpPr>
        <p:spPr>
          <a:xfrm>
            <a:off x="483353" y="1509626"/>
            <a:ext cx="8190964" cy="4579983"/>
          </a:xfrm>
        </p:spPr>
        <p:txBody>
          <a:bodyPr/>
          <a:lstStyle/>
          <a:p>
            <a:pPr>
              <a:spcAft>
                <a:spcPts val="0"/>
              </a:spcAft>
            </a:pPr>
            <a:r>
              <a:rPr lang="fi-FI" sz="2000" dirty="0"/>
              <a:t>Kaikkiaan kolme viidestä vastaajasta katsoi, että työpaikalla on sovittu riittävästi siitä, miten uhka- ja väkivaltatilanteissa toimitaan. Joka neljäs katsoi, että asioista on sovittu riittämättömästi. </a:t>
            </a:r>
          </a:p>
          <a:p>
            <a:pPr>
              <a:spcAft>
                <a:spcPts val="0"/>
              </a:spcAft>
            </a:pPr>
            <a:r>
              <a:rPr lang="fi-FI" sz="2000" dirty="0"/>
              <a:t>Esimiesasemassa arvioivat työpaikan käytännöt (asiakasväkivaltaan varautuminen, sen raportointi ja käsittely, toimintaohjeiden tunteminen) myönteisemmin kuin ei-esimiesasemassa olevat</a:t>
            </a:r>
          </a:p>
          <a:p>
            <a:pPr>
              <a:spcAft>
                <a:spcPts val="0"/>
              </a:spcAft>
            </a:pPr>
            <a:r>
              <a:rPr lang="fi-FI" sz="2000" dirty="0"/>
              <a:t>Miehet arvioivat useat työpaikan käytännöistä ja omat valmiutensa toimia uhka- ja väkivaltatilanteissa hieman myönteisemmin kuin naiset</a:t>
            </a:r>
          </a:p>
          <a:p>
            <a:pPr>
              <a:spcAft>
                <a:spcPts val="0"/>
              </a:spcAft>
            </a:pPr>
            <a:r>
              <a:rPr lang="fi-FI" sz="2000" dirty="0"/>
              <a:t>Vanhemmat vastaajat arvioivat työpaikan käytännöt (asiakasväkivaltaan varautuminen) myönteisemmin kuin nuoremmat vastaajat</a:t>
            </a:r>
          </a:p>
          <a:p>
            <a:pPr>
              <a:spcAft>
                <a:spcPts val="0"/>
              </a:spcAft>
            </a:pPr>
            <a:r>
              <a:rPr lang="fi-FI" sz="2000" dirty="0"/>
              <a:t>Yksityisellä sektorilla tai järjestössä / säätiöissä työskentelevät kokevat omat valmiutensa toimia uhka- ja väkivaltatilanteissa hieman myönteisemmin kuin kunnassa / valtiolla työskentelevät</a:t>
            </a:r>
          </a:p>
          <a:p>
            <a:pPr>
              <a:spcAft>
                <a:spcPts val="0"/>
              </a:spcAft>
            </a:pPr>
            <a:endParaRPr lang="fi-FI" sz="2000" dirty="0"/>
          </a:p>
          <a:p>
            <a:pPr marL="0" indent="0">
              <a:spcAft>
                <a:spcPts val="0"/>
              </a:spcAft>
              <a:buNone/>
            </a:pPr>
            <a:endParaRPr lang="fi-FI" sz="2000" dirty="0"/>
          </a:p>
          <a:p>
            <a:pPr>
              <a:spcAft>
                <a:spcPts val="0"/>
              </a:spcAft>
            </a:pPr>
            <a:endParaRPr lang="fi-FI" sz="2000" dirty="0"/>
          </a:p>
          <a:p>
            <a:endParaRPr lang="fi-FI" sz="2000" dirty="0"/>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16</a:t>
            </a:fld>
            <a:endParaRPr lang="fi-FI"/>
          </a:p>
        </p:txBody>
      </p:sp>
    </p:spTree>
    <p:extLst>
      <p:ext uri="{BB962C8B-B14F-4D97-AF65-F5344CB8AC3E}">
        <p14:creationId xmlns:p14="http://schemas.microsoft.com/office/powerpoint/2010/main" val="2300000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761" y="365126"/>
            <a:ext cx="8443826" cy="1041399"/>
          </a:xfrm>
        </p:spPr>
        <p:txBody>
          <a:bodyPr/>
          <a:lstStyle/>
          <a:p>
            <a:r>
              <a:rPr lang="fi-FI" sz="3200" b="1" dirty="0"/>
              <a:t>Työpaikan varautuminen asiakasväkivaltaan ja siihen liittyvät käytännöt (2/2)</a:t>
            </a:r>
          </a:p>
        </p:txBody>
      </p:sp>
      <p:sp>
        <p:nvSpPr>
          <p:cNvPr id="6" name="Content Placeholder 5"/>
          <p:cNvSpPr>
            <a:spLocks noGrp="1"/>
          </p:cNvSpPr>
          <p:nvPr>
            <p:ph idx="1"/>
          </p:nvPr>
        </p:nvSpPr>
        <p:spPr>
          <a:xfrm>
            <a:off x="450761" y="1700213"/>
            <a:ext cx="8443826" cy="4476750"/>
          </a:xfrm>
        </p:spPr>
        <p:txBody>
          <a:bodyPr/>
          <a:lstStyle/>
          <a:p>
            <a:pPr>
              <a:spcAft>
                <a:spcPts val="0"/>
              </a:spcAft>
            </a:pPr>
            <a:r>
              <a:rPr lang="fi-FI" sz="2000" dirty="0"/>
              <a:t>Uhka- ja väkivaltatilanteet käsitellään yhdessä työyhteisössä hieman useammin yksityisellä sektorilla tai järjestössä / säätiöissä kuin kunnassa /valtiolla</a:t>
            </a:r>
          </a:p>
          <a:p>
            <a:pPr>
              <a:spcAft>
                <a:spcPts val="0"/>
              </a:spcAft>
            </a:pPr>
            <a:r>
              <a:rPr lang="fi-FI" sz="2000" dirty="0"/>
              <a:t>Lastenkodissa / perhetukiyksikössä / koulukodissa tai kehitysvamma-huollon palveluyksikössä tai kriminaali-, vankeinhuollossa työskentelevät arvioivat työpaikan käytännöt asiakasväkivallan suhteen hieman myönteisemmin kuin muualla työskentelevät vastaajat, mutta käytännöissä on eroja työpaikkojen välillä</a:t>
            </a:r>
          </a:p>
          <a:p>
            <a:pPr>
              <a:spcAft>
                <a:spcPts val="0"/>
              </a:spcAft>
            </a:pPr>
            <a:r>
              <a:rPr lang="fi-FI" sz="2000" dirty="0"/>
              <a:t>Useimmin koulutuksen uhka- ja väkivaltatilanteissa toimimiseen kokivat riittämättömäksi päiväkodeissa, turvapaikkakeskuksissa/ vastaanotto-keskuksissa ja sosiaalitoimistoissa työskentelevät  </a:t>
            </a:r>
          </a:p>
          <a:p>
            <a:pPr>
              <a:spcAft>
                <a:spcPts val="0"/>
              </a:spcAft>
            </a:pPr>
            <a:r>
              <a:rPr lang="fi-FI" sz="2000" dirty="0"/>
              <a:t>Lastensuojelulaitosten ohjaajat sekä kehitysvammaohjaajat arvioivat työpaikan käytännöt (asiakasväkivaltaan varautuminen) hieman myönteisemmin kuin muut ammattiryhmät</a:t>
            </a:r>
          </a:p>
          <a:p>
            <a:pPr>
              <a:spcAft>
                <a:spcPts val="0"/>
              </a:spcAft>
            </a:pPr>
            <a:endParaRPr lang="fi-FI" sz="2000" dirty="0"/>
          </a:p>
          <a:p>
            <a:pPr>
              <a:spcAft>
                <a:spcPts val="0"/>
              </a:spcAft>
            </a:pPr>
            <a:endParaRPr lang="fi-FI" sz="2000" dirty="0"/>
          </a:p>
          <a:p>
            <a:endParaRPr lang="fi-FI" sz="2000" dirty="0"/>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17</a:t>
            </a:fld>
            <a:endParaRPr lang="fi-FI"/>
          </a:p>
        </p:txBody>
      </p:sp>
    </p:spTree>
    <p:extLst>
      <p:ext uri="{BB962C8B-B14F-4D97-AF65-F5344CB8AC3E}">
        <p14:creationId xmlns:p14="http://schemas.microsoft.com/office/powerpoint/2010/main" val="241392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32" y="365126"/>
            <a:ext cx="8644555" cy="858367"/>
          </a:xfrm>
        </p:spPr>
        <p:txBody>
          <a:bodyPr/>
          <a:lstStyle/>
          <a:p>
            <a:r>
              <a:rPr lang="fi-FI" sz="3200" b="1" dirty="0"/>
              <a:t>Työpaikan varautuminen asiakasväkivaltaan ja siihen liittyvät käytännöt: Muita huomioita</a:t>
            </a:r>
          </a:p>
        </p:txBody>
      </p:sp>
      <p:sp>
        <p:nvSpPr>
          <p:cNvPr id="3" name="Content Placeholder 2"/>
          <p:cNvSpPr>
            <a:spLocks noGrp="1"/>
          </p:cNvSpPr>
          <p:nvPr>
            <p:ph idx="1"/>
          </p:nvPr>
        </p:nvSpPr>
        <p:spPr>
          <a:xfrm>
            <a:off x="250033" y="1545465"/>
            <a:ext cx="8292834" cy="4631498"/>
          </a:xfrm>
        </p:spPr>
        <p:txBody>
          <a:bodyPr/>
          <a:lstStyle/>
          <a:p>
            <a:r>
              <a:rPr lang="fi-FI" sz="2000" dirty="0"/>
              <a:t>Työpaikan riittävä varautuminen asiakasväkivaltaan sekä sovitut käytännöt ovat yhteydessä vähäisempään stressin kokemiseen, pelon tunteisiin ja työpaikan vaihtoajatuksiin sekä parempiin koettuihin valmiuksiin toimia uhka- ja väkivaltatilanteissa</a:t>
            </a:r>
          </a:p>
          <a:p>
            <a:r>
              <a:rPr lang="fi-FI" sz="2000" dirty="0"/>
              <a:t>Vuorovaikutuskoulutus on yhteydessä vähäisempään stressin kokemiseen ja työpaikan vaihtoajatuksiin sekä parempiin koettuihin valmiuksiin toimia uhka- ja väkivaltatilanteissa</a:t>
            </a:r>
          </a:p>
          <a:p>
            <a:r>
              <a:rPr lang="fi-FI" sz="2000" dirty="0"/>
              <a:t>Voima- ja itsepuolustuskoulutus on yhteydessä parempiin koettuihin valmiuksiin toimia uhka- ja väkivaltatilanteissa, mutta useammin saatuihin fyysisiin vammoihin</a:t>
            </a:r>
          </a:p>
          <a:p>
            <a:r>
              <a:rPr lang="fi-FI" sz="2000" dirty="0"/>
              <a:t>Huomion kiinnittäminen työympäristön suunnitteluun ja henkilöstön riittävyyteen on lievästi yhteydessä fyysisten vammojen saamiseen vähäisyyteen</a:t>
            </a:r>
          </a:p>
          <a:p>
            <a:endParaRPr lang="fi-FI" sz="2000" dirty="0"/>
          </a:p>
        </p:txBody>
      </p:sp>
      <p:sp>
        <p:nvSpPr>
          <p:cNvPr id="4" name="Date Placeholder 3"/>
          <p:cNvSpPr>
            <a:spLocks noGrp="1"/>
          </p:cNvSpPr>
          <p:nvPr>
            <p:ph type="dt" sz="half" idx="10"/>
          </p:nvPr>
        </p:nvSpPr>
        <p:spPr/>
        <p:txBody>
          <a:bodyPr/>
          <a:lstStyle/>
          <a:p>
            <a:fld id="{63C098F4-4904-4B04-BD05-29CEE8726E95}" type="datetime1">
              <a:rPr lang="fi-FI" smtClean="0"/>
              <a:t>5.5.2017</a:t>
            </a:fld>
            <a:endParaRPr lang="fi-FI"/>
          </a:p>
        </p:txBody>
      </p:sp>
      <p:sp>
        <p:nvSpPr>
          <p:cNvPr id="5" name="Footer Placeholder 4"/>
          <p:cNvSpPr>
            <a:spLocks noGrp="1"/>
          </p:cNvSpPr>
          <p:nvPr>
            <p:ph type="ftr" sz="quarter" idx="11"/>
          </p:nvPr>
        </p:nvSpPr>
        <p:spPr/>
        <p:txBody>
          <a:bodyPr/>
          <a:lstStyle/>
          <a:p>
            <a:r>
              <a:rPr lang="fi-FI" dirty="0"/>
              <a:t>© Työterveyslaitos     | Vartia-Väänänen &amp; Pahkin  |     www.ttl.fi</a:t>
            </a:r>
          </a:p>
        </p:txBody>
      </p:sp>
      <p:sp>
        <p:nvSpPr>
          <p:cNvPr id="6" name="Slide Number Placeholder 5"/>
          <p:cNvSpPr>
            <a:spLocks noGrp="1"/>
          </p:cNvSpPr>
          <p:nvPr>
            <p:ph type="sldNum" sz="quarter" idx="12"/>
          </p:nvPr>
        </p:nvSpPr>
        <p:spPr/>
        <p:txBody>
          <a:bodyPr/>
          <a:lstStyle/>
          <a:p>
            <a:fld id="{3B407329-9E1B-43BD-9D36-114B7703FEF8}" type="slidenum">
              <a:rPr lang="fi-FI" smtClean="0"/>
              <a:t>18</a:t>
            </a:fld>
            <a:endParaRPr lang="fi-FI"/>
          </a:p>
        </p:txBody>
      </p:sp>
    </p:spTree>
    <p:extLst>
      <p:ext uri="{BB962C8B-B14F-4D97-AF65-F5344CB8AC3E}">
        <p14:creationId xmlns:p14="http://schemas.microsoft.com/office/powerpoint/2010/main" val="396272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34" y="365126"/>
            <a:ext cx="8366553" cy="1041399"/>
          </a:xfrm>
        </p:spPr>
        <p:txBody>
          <a:bodyPr/>
          <a:lstStyle/>
          <a:p>
            <a:r>
              <a:rPr lang="fi-FI" sz="3200" b="1" dirty="0"/>
              <a:t>Työpaikan varautuminen asiakasväkivaltaan ja siihen liittyvät käytännöt: Muita huomioita</a:t>
            </a:r>
          </a:p>
        </p:txBody>
      </p:sp>
      <p:sp>
        <p:nvSpPr>
          <p:cNvPr id="3" name="Content Placeholder 2"/>
          <p:cNvSpPr>
            <a:spLocks noGrp="1"/>
          </p:cNvSpPr>
          <p:nvPr>
            <p:ph idx="1"/>
          </p:nvPr>
        </p:nvSpPr>
        <p:spPr>
          <a:xfrm>
            <a:off x="628651" y="1700213"/>
            <a:ext cx="8265936" cy="4476750"/>
          </a:xfrm>
        </p:spPr>
        <p:txBody>
          <a:bodyPr/>
          <a:lstStyle/>
          <a:p>
            <a:r>
              <a:rPr lang="fi-FI" sz="2000" dirty="0"/>
              <a:t>Uhkatilanteiden käsittely työyhteisössä ja työterveyshuollossa ovat yhteydessä vähäisempään stressin kokemiseen, pelon tunteisiin tai työpaikan vaihtoajatuksiin ja parempiin koettuihin valmiuksiin toimia uhka- ja väkivaltatilanteissa, mutta myös vähäisempiin fyysisiin vammoihin</a:t>
            </a:r>
          </a:p>
          <a:p>
            <a:r>
              <a:rPr lang="fi-FI" sz="2000" dirty="0"/>
              <a:t>Hyvät koetut valmiudet toimia uhka- ja väkivaltatilanteissa ovat yhteydessä vähäisempään stressin kokemiseen, pelon tunteisiin ja työpaikan vaihtoajatuksiin </a:t>
            </a:r>
          </a:p>
          <a:p>
            <a:endParaRPr lang="fi-FI" sz="2000" dirty="0"/>
          </a:p>
          <a:p>
            <a:endParaRPr lang="fi-FI" sz="2000" dirty="0"/>
          </a:p>
        </p:txBody>
      </p:sp>
      <p:sp>
        <p:nvSpPr>
          <p:cNvPr id="4" name="Date Placeholder 3"/>
          <p:cNvSpPr>
            <a:spLocks noGrp="1"/>
          </p:cNvSpPr>
          <p:nvPr>
            <p:ph type="dt" sz="half" idx="10"/>
          </p:nvPr>
        </p:nvSpPr>
        <p:spPr/>
        <p:txBody>
          <a:bodyPr/>
          <a:lstStyle/>
          <a:p>
            <a:fld id="{63C098F4-4904-4B04-BD05-29CEE8726E95}" type="datetime1">
              <a:rPr lang="fi-FI" smtClean="0"/>
              <a:t>5.5.2017</a:t>
            </a:fld>
            <a:endParaRPr lang="fi-FI"/>
          </a:p>
        </p:txBody>
      </p:sp>
      <p:sp>
        <p:nvSpPr>
          <p:cNvPr id="5" name="Footer Placeholder 4"/>
          <p:cNvSpPr>
            <a:spLocks noGrp="1"/>
          </p:cNvSpPr>
          <p:nvPr>
            <p:ph type="ftr" sz="quarter" idx="11"/>
          </p:nvPr>
        </p:nvSpPr>
        <p:spPr/>
        <p:txBody>
          <a:bodyPr/>
          <a:lstStyle/>
          <a:p>
            <a:r>
              <a:rPr lang="fi-FI" dirty="0"/>
              <a:t>© Työterveyslaitos     | Vartia-Väänänen &amp; Pahkin  |     www.ttl.fi</a:t>
            </a:r>
          </a:p>
        </p:txBody>
      </p:sp>
      <p:sp>
        <p:nvSpPr>
          <p:cNvPr id="6" name="Slide Number Placeholder 5"/>
          <p:cNvSpPr>
            <a:spLocks noGrp="1"/>
          </p:cNvSpPr>
          <p:nvPr>
            <p:ph type="sldNum" sz="quarter" idx="12"/>
          </p:nvPr>
        </p:nvSpPr>
        <p:spPr/>
        <p:txBody>
          <a:bodyPr/>
          <a:lstStyle/>
          <a:p>
            <a:fld id="{3B407329-9E1B-43BD-9D36-114B7703FEF8}" type="slidenum">
              <a:rPr lang="fi-FI" smtClean="0"/>
              <a:t>19</a:t>
            </a:fld>
            <a:endParaRPr lang="fi-FI"/>
          </a:p>
        </p:txBody>
      </p:sp>
    </p:spTree>
    <p:extLst>
      <p:ext uri="{BB962C8B-B14F-4D97-AF65-F5344CB8AC3E}">
        <p14:creationId xmlns:p14="http://schemas.microsoft.com/office/powerpoint/2010/main" val="318552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24248" y="4762500"/>
            <a:ext cx="8070338" cy="1327150"/>
          </a:xfrm>
        </p:spPr>
        <p:txBody>
          <a:bodyPr/>
          <a:lstStyle/>
          <a:p>
            <a:r>
              <a:rPr lang="fi-FI" sz="2400" dirty="0"/>
              <a:t>Maarit Vartia-Väänänen</a:t>
            </a:r>
          </a:p>
          <a:p>
            <a:r>
              <a:rPr lang="fi-FI" sz="2400" dirty="0"/>
              <a:t>Krista Pahkin</a:t>
            </a:r>
          </a:p>
        </p:txBody>
      </p:sp>
      <p:sp>
        <p:nvSpPr>
          <p:cNvPr id="3" name="Footer Placeholder 2"/>
          <p:cNvSpPr>
            <a:spLocks noGrp="1"/>
          </p:cNvSpPr>
          <p:nvPr>
            <p:ph type="ftr" sz="quarter" idx="11"/>
          </p:nvPr>
        </p:nvSpPr>
        <p:spPr/>
        <p:txBody>
          <a:bodyPr/>
          <a:lstStyle/>
          <a:p>
            <a:r>
              <a:rPr lang="fi-FI" dirty="0"/>
              <a:t>© Työterveyslaitos     |     www.ttl.fi</a:t>
            </a:r>
          </a:p>
        </p:txBody>
      </p:sp>
      <p:sp>
        <p:nvSpPr>
          <p:cNvPr id="4" name="Title 3"/>
          <p:cNvSpPr>
            <a:spLocks noGrp="1"/>
          </p:cNvSpPr>
          <p:nvPr>
            <p:ph type="title"/>
          </p:nvPr>
        </p:nvSpPr>
        <p:spPr>
          <a:xfrm>
            <a:off x="824248" y="1709739"/>
            <a:ext cx="7907628" cy="2385743"/>
          </a:xfrm>
        </p:spPr>
        <p:txBody>
          <a:bodyPr/>
          <a:lstStyle/>
          <a:p>
            <a:r>
              <a:rPr lang="fi-FI" sz="3600" b="1" dirty="0"/>
              <a:t>Talentia: Työväkivalta ja sen uhka -selvitys 2016</a:t>
            </a:r>
          </a:p>
        </p:txBody>
      </p:sp>
      <p:sp>
        <p:nvSpPr>
          <p:cNvPr id="5" name="Date Placeholder 4"/>
          <p:cNvSpPr>
            <a:spLocks noGrp="1"/>
          </p:cNvSpPr>
          <p:nvPr>
            <p:ph type="dt" sz="half" idx="10"/>
          </p:nvPr>
        </p:nvSpPr>
        <p:spPr/>
        <p:txBody>
          <a:bodyPr/>
          <a:lstStyle/>
          <a:p>
            <a:fld id="{6484E074-FDAD-4CF4-BC74-98908E31EE20}" type="datetime1">
              <a:rPr lang="fi-FI" smtClean="0"/>
              <a:t>5.5.2017</a:t>
            </a:fld>
            <a:endParaRPr lang="fi-FI" dirty="0"/>
          </a:p>
        </p:txBody>
      </p:sp>
      <p:sp>
        <p:nvSpPr>
          <p:cNvPr id="6" name="Slide Number Placeholder 5"/>
          <p:cNvSpPr>
            <a:spLocks noGrp="1"/>
          </p:cNvSpPr>
          <p:nvPr>
            <p:ph type="sldNum" sz="quarter" idx="12"/>
          </p:nvPr>
        </p:nvSpPr>
        <p:spPr/>
        <p:txBody>
          <a:bodyPr/>
          <a:lstStyle/>
          <a:p>
            <a:fld id="{3B407329-9E1B-43BD-9D36-114B7703FEF8}" type="slidenum">
              <a:rPr lang="fi-FI" smtClean="0"/>
              <a:t>2</a:t>
            </a:fld>
            <a:endParaRPr lang="fi-FI" dirty="0"/>
          </a:p>
        </p:txBody>
      </p:sp>
    </p:spTree>
    <p:extLst>
      <p:ext uri="{BB962C8B-B14F-4D97-AF65-F5344CB8AC3E}">
        <p14:creationId xmlns:p14="http://schemas.microsoft.com/office/powerpoint/2010/main" val="51499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58" y="68807"/>
            <a:ext cx="8644555" cy="1260000"/>
          </a:xfrm>
        </p:spPr>
        <p:txBody>
          <a:bodyPr/>
          <a:lstStyle/>
          <a:p>
            <a:r>
              <a:rPr lang="fi-FI" sz="4000" dirty="0"/>
              <a:t>Yhteenveto</a:t>
            </a:r>
          </a:p>
        </p:txBody>
      </p:sp>
      <p:sp>
        <p:nvSpPr>
          <p:cNvPr id="4" name="Date Placeholder 3"/>
          <p:cNvSpPr>
            <a:spLocks noGrp="1"/>
          </p:cNvSpPr>
          <p:nvPr>
            <p:ph type="dt" sz="half" idx="10"/>
          </p:nvPr>
        </p:nvSpPr>
        <p:spPr/>
        <p:txBody>
          <a:bodyPr/>
          <a:lstStyle/>
          <a:p>
            <a:fld id="{63C098F4-4904-4B04-BD05-29CEE8726E95}" type="datetime1">
              <a:rPr lang="fi-FI" smtClean="0"/>
              <a:t>5.5.2017</a:t>
            </a:fld>
            <a:endParaRPr lang="fi-FI"/>
          </a:p>
        </p:txBody>
      </p:sp>
      <p:sp>
        <p:nvSpPr>
          <p:cNvPr id="5" name="Footer Placeholder 4"/>
          <p:cNvSpPr>
            <a:spLocks noGrp="1"/>
          </p:cNvSpPr>
          <p:nvPr>
            <p:ph type="ftr" sz="quarter" idx="11"/>
          </p:nvPr>
        </p:nvSpPr>
        <p:spPr/>
        <p:txBody>
          <a:bodyPr/>
          <a:lstStyle/>
          <a:p>
            <a:r>
              <a:rPr lang="fi-FI" dirty="0"/>
              <a:t>© Työterveyslaitos     | Vartia-Väänänen &amp; Pahkin  |     www.ttl.fi</a:t>
            </a:r>
          </a:p>
        </p:txBody>
      </p:sp>
      <p:sp>
        <p:nvSpPr>
          <p:cNvPr id="6" name="Slide Number Placeholder 5"/>
          <p:cNvSpPr>
            <a:spLocks noGrp="1"/>
          </p:cNvSpPr>
          <p:nvPr>
            <p:ph type="sldNum" sz="quarter" idx="12"/>
          </p:nvPr>
        </p:nvSpPr>
        <p:spPr/>
        <p:txBody>
          <a:bodyPr/>
          <a:lstStyle/>
          <a:p>
            <a:fld id="{3B407329-9E1B-43BD-9D36-114B7703FEF8}" type="slidenum">
              <a:rPr lang="fi-FI" smtClean="0"/>
              <a:t>20</a:t>
            </a:fld>
            <a:endParaRPr lang="fi-FI"/>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64441200"/>
              </p:ext>
            </p:extLst>
          </p:nvPr>
        </p:nvGraphicFramePr>
        <p:xfrm>
          <a:off x="257174" y="1144271"/>
          <a:ext cx="8643938" cy="4627880"/>
        </p:xfrm>
        <a:graphic>
          <a:graphicData uri="http://schemas.openxmlformats.org/drawingml/2006/table">
            <a:tbl>
              <a:tblPr firstRow="1" bandRow="1">
                <a:tableStyleId>{21E4AEA4-8DFA-4A89-87EB-49C32662AFE0}</a:tableStyleId>
              </a:tblPr>
              <a:tblGrid>
                <a:gridCol w="1654753">
                  <a:extLst>
                    <a:ext uri="{9D8B030D-6E8A-4147-A177-3AD203B41FA5}">
                      <a16:colId xmlns:a16="http://schemas.microsoft.com/office/drawing/2014/main" val="20000"/>
                    </a:ext>
                  </a:extLst>
                </a:gridCol>
                <a:gridCol w="672247">
                  <a:extLst>
                    <a:ext uri="{9D8B030D-6E8A-4147-A177-3AD203B41FA5}">
                      <a16:colId xmlns:a16="http://schemas.microsoft.com/office/drawing/2014/main" val="20001"/>
                    </a:ext>
                  </a:extLst>
                </a:gridCol>
                <a:gridCol w="652007">
                  <a:extLst>
                    <a:ext uri="{9D8B030D-6E8A-4147-A177-3AD203B41FA5}">
                      <a16:colId xmlns:a16="http://schemas.microsoft.com/office/drawing/2014/main" val="20002"/>
                    </a:ext>
                  </a:extLst>
                </a:gridCol>
                <a:gridCol w="787179">
                  <a:extLst>
                    <a:ext uri="{9D8B030D-6E8A-4147-A177-3AD203B41FA5}">
                      <a16:colId xmlns:a16="http://schemas.microsoft.com/office/drawing/2014/main" val="20003"/>
                    </a:ext>
                  </a:extLst>
                </a:gridCol>
                <a:gridCol w="936567">
                  <a:extLst>
                    <a:ext uri="{9D8B030D-6E8A-4147-A177-3AD203B41FA5}">
                      <a16:colId xmlns:a16="http://schemas.microsoft.com/office/drawing/2014/main" val="20004"/>
                    </a:ext>
                  </a:extLst>
                </a:gridCol>
                <a:gridCol w="705578">
                  <a:extLst>
                    <a:ext uri="{9D8B030D-6E8A-4147-A177-3AD203B41FA5}">
                      <a16:colId xmlns:a16="http://schemas.microsoft.com/office/drawing/2014/main" val="20005"/>
                    </a:ext>
                  </a:extLst>
                </a:gridCol>
                <a:gridCol w="584220">
                  <a:extLst>
                    <a:ext uri="{9D8B030D-6E8A-4147-A177-3AD203B41FA5}">
                      <a16:colId xmlns:a16="http://schemas.microsoft.com/office/drawing/2014/main" val="20006"/>
                    </a:ext>
                  </a:extLst>
                </a:gridCol>
                <a:gridCol w="826936">
                  <a:extLst>
                    <a:ext uri="{9D8B030D-6E8A-4147-A177-3AD203B41FA5}">
                      <a16:colId xmlns:a16="http://schemas.microsoft.com/office/drawing/2014/main" val="20007"/>
                    </a:ext>
                  </a:extLst>
                </a:gridCol>
                <a:gridCol w="898497">
                  <a:extLst>
                    <a:ext uri="{9D8B030D-6E8A-4147-A177-3AD203B41FA5}">
                      <a16:colId xmlns:a16="http://schemas.microsoft.com/office/drawing/2014/main" val="20008"/>
                    </a:ext>
                  </a:extLst>
                </a:gridCol>
                <a:gridCol w="925954">
                  <a:extLst>
                    <a:ext uri="{9D8B030D-6E8A-4147-A177-3AD203B41FA5}">
                      <a16:colId xmlns:a16="http://schemas.microsoft.com/office/drawing/2014/main" val="20009"/>
                    </a:ext>
                  </a:extLst>
                </a:gridCol>
              </a:tblGrid>
              <a:tr h="545984">
                <a:tc>
                  <a:txBody>
                    <a:bodyPr/>
                    <a:lstStyle/>
                    <a:p>
                      <a:endParaRPr lang="fi-FI" sz="1000" dirty="0"/>
                    </a:p>
                  </a:txBody>
                  <a:tcPr/>
                </a:tc>
                <a:tc gridSpan="4">
                  <a:txBody>
                    <a:bodyPr/>
                    <a:lstStyle/>
                    <a:p>
                      <a:pPr algn="ctr"/>
                      <a:r>
                        <a:rPr lang="fi-FI" sz="1000" dirty="0"/>
                        <a:t>Asiakasväkivallan</a:t>
                      </a:r>
                      <a:r>
                        <a:rPr lang="fi-FI" sz="1000" baseline="0" dirty="0"/>
                        <a:t> kohtaaminen </a:t>
                      </a:r>
                      <a:endParaRPr lang="fi-FI" sz="1000" dirty="0"/>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3">
                  <a:txBody>
                    <a:bodyPr/>
                    <a:lstStyle/>
                    <a:p>
                      <a:pPr algn="ctr"/>
                      <a:r>
                        <a:rPr lang="fi-FI" sz="1000" dirty="0"/>
                        <a:t>Työpaikan toimintatavat</a:t>
                      </a:r>
                    </a:p>
                  </a:txBody>
                  <a:tcPr/>
                </a:tc>
                <a:tc hMerge="1">
                  <a:txBody>
                    <a:bodyPr/>
                    <a:lstStyle/>
                    <a:p>
                      <a:endParaRPr lang="fi-FI"/>
                    </a:p>
                  </a:txBody>
                  <a:tcPr/>
                </a:tc>
                <a:tc hMerge="1">
                  <a:txBody>
                    <a:bodyPr/>
                    <a:lstStyle/>
                    <a:p>
                      <a:endParaRPr lang="fi-FI"/>
                    </a:p>
                  </a:txBody>
                  <a:tcPr/>
                </a:tc>
                <a:tc>
                  <a:txBody>
                    <a:bodyPr/>
                    <a:lstStyle/>
                    <a:p>
                      <a:pPr algn="ctr"/>
                      <a:r>
                        <a:rPr lang="fi-FI" sz="1000" dirty="0"/>
                        <a:t>Henkilön valmius</a:t>
                      </a:r>
                      <a:r>
                        <a:rPr lang="fi-FI" sz="1000" baseline="0" dirty="0"/>
                        <a:t> </a:t>
                      </a:r>
                      <a:r>
                        <a:rPr lang="fi-FI" sz="1000" dirty="0"/>
                        <a:t>toimia</a:t>
                      </a:r>
                    </a:p>
                  </a:txBody>
                  <a:tcPr/>
                </a:tc>
                <a:tc>
                  <a:txBody>
                    <a:bodyPr/>
                    <a:lstStyle/>
                    <a:p>
                      <a:pPr algn="ctr"/>
                      <a:r>
                        <a:rPr lang="fi-FI" sz="1000" dirty="0"/>
                        <a:t>Seuraukset</a:t>
                      </a:r>
                      <a:r>
                        <a:rPr lang="fi-FI" sz="1000" baseline="0" dirty="0"/>
                        <a:t> hyvinvoinnille</a:t>
                      </a:r>
                      <a:endParaRPr lang="fi-FI" sz="1000" dirty="0"/>
                    </a:p>
                  </a:txBody>
                  <a:tcPr/>
                </a:tc>
                <a:extLst>
                  <a:ext uri="{0D108BD9-81ED-4DB2-BD59-A6C34878D82A}">
                    <a16:rowId xmlns:a16="http://schemas.microsoft.com/office/drawing/2014/main" val="10000"/>
                  </a:ext>
                </a:extLst>
              </a:tr>
              <a:tr h="370840">
                <a:tc>
                  <a:txBody>
                    <a:bodyPr/>
                    <a:lstStyle/>
                    <a:p>
                      <a:endParaRPr lang="fi-FI" sz="80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800" dirty="0"/>
                        <a:t>Sanallinen</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800" dirty="0"/>
                        <a:t>Fyysinen</a:t>
                      </a:r>
                    </a:p>
                  </a:txBody>
                  <a:tcPr>
                    <a:lnB w="12700" cap="flat" cmpd="sng" algn="ctr">
                      <a:solidFill>
                        <a:schemeClr val="tx2">
                          <a:lumMod val="60000"/>
                          <a:lumOff val="40000"/>
                        </a:schemeClr>
                      </a:solidFill>
                      <a:prstDash val="solid"/>
                      <a:round/>
                      <a:headEnd type="none" w="med" len="med"/>
                      <a:tailEnd type="none" w="med" len="med"/>
                    </a:lnB>
                  </a:tcPr>
                </a:tc>
                <a:tc>
                  <a:txBody>
                    <a:bodyPr/>
                    <a:lstStyle/>
                    <a:p>
                      <a:r>
                        <a:rPr lang="fi-FI" sz="800" dirty="0"/>
                        <a:t>Seksuaalinen</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800" dirty="0"/>
                        <a:t>Läheisten uhkailu</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800" dirty="0"/>
                        <a:t>Tilanteiden käsittely</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800" dirty="0"/>
                        <a:t>Koulutus</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800" dirty="0"/>
                        <a:t>Varautuminen,</a:t>
                      </a:r>
                      <a:r>
                        <a:rPr lang="fi-FI" sz="800" baseline="0" dirty="0"/>
                        <a:t> perehdytys</a:t>
                      </a:r>
                      <a:endParaRPr lang="fi-FI" sz="80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fi-FI" sz="80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800" dirty="0"/>
                    </a:p>
                  </a:txBody>
                  <a:tcPr>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fi-FI" sz="1000" dirty="0"/>
                        <a:t>ei-esimiesasemassa</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x</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x</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x</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600" b="1" dirty="0"/>
                        <a:t>_</a:t>
                      </a:r>
                    </a:p>
                  </a:txBody>
                  <a:tcPr>
                    <a:lnT w="12700" cap="flat" cmpd="sng" algn="ctr">
                      <a:solidFill>
                        <a:schemeClr val="tx2">
                          <a:lumMod val="60000"/>
                          <a:lumOff val="40000"/>
                        </a:schemeClr>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r>
                        <a:rPr lang="fi-FI" sz="1000" dirty="0"/>
                        <a:t>esimiesasemassa</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x</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1" dirty="0"/>
                    </a:p>
                  </a:txBody>
                  <a:tcPr>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fi-FI" sz="1000" dirty="0"/>
                        <a:t>mies</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x</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x</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1" dirty="0"/>
                    </a:p>
                  </a:txBody>
                  <a:tcPr>
                    <a:lnT w="12700" cap="flat" cmpd="sng" algn="ctr">
                      <a:solidFill>
                        <a:schemeClr val="tx2">
                          <a:lumMod val="60000"/>
                          <a:lumOff val="40000"/>
                        </a:schemeClr>
                      </a:solidFill>
                      <a:prstDash val="solid"/>
                      <a:round/>
                      <a:headEnd type="none" w="med" len="med"/>
                      <a:tailEnd type="none" w="med" len="med"/>
                    </a:lnT>
                  </a:tcPr>
                </a:tc>
                <a:extLst>
                  <a:ext uri="{0D108BD9-81ED-4DB2-BD59-A6C34878D82A}">
                    <a16:rowId xmlns:a16="http://schemas.microsoft.com/office/drawing/2014/main" val="10004"/>
                  </a:ext>
                </a:extLst>
              </a:tr>
              <a:tr h="370840">
                <a:tc>
                  <a:txBody>
                    <a:bodyPr/>
                    <a:lstStyle/>
                    <a:p>
                      <a:r>
                        <a:rPr lang="fi-FI" sz="1000" dirty="0"/>
                        <a:t>nainen</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1" dirty="0"/>
                    </a:p>
                  </a:txBody>
                  <a:tcPr>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fi-FI" sz="1000" dirty="0"/>
                        <a:t>nuoret</a:t>
                      </a:r>
                      <a:r>
                        <a:rPr lang="fi-FI" sz="1000" baseline="0" dirty="0"/>
                        <a:t> (alle 30 v)</a:t>
                      </a:r>
                      <a:endParaRPr lang="fi-FI" sz="100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x</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x</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400" b="0" dirty="0"/>
                        <a:t>x</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1"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1"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1"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600" b="1" dirty="0"/>
                        <a:t>_</a:t>
                      </a:r>
                    </a:p>
                  </a:txBody>
                  <a:tcPr>
                    <a:lnT w="12700" cap="flat" cmpd="sng" algn="ctr">
                      <a:solidFill>
                        <a:schemeClr val="tx2">
                          <a:lumMod val="60000"/>
                          <a:lumOff val="40000"/>
                        </a:schemeClr>
                      </a:solidFill>
                      <a:prstDash val="solid"/>
                      <a:round/>
                      <a:headEnd type="none" w="med" len="med"/>
                      <a:tailEnd type="none" w="med" len="med"/>
                    </a:lnT>
                  </a:tcPr>
                </a:tc>
                <a:extLst>
                  <a:ext uri="{0D108BD9-81ED-4DB2-BD59-A6C34878D82A}">
                    <a16:rowId xmlns:a16="http://schemas.microsoft.com/office/drawing/2014/main" val="10006"/>
                  </a:ext>
                </a:extLst>
              </a:tr>
              <a:tr h="370840">
                <a:tc>
                  <a:txBody>
                    <a:bodyPr/>
                    <a:lstStyle/>
                    <a:p>
                      <a:r>
                        <a:rPr lang="fi-FI" sz="1000" dirty="0"/>
                        <a:t>vanhemmat</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1"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1" dirty="0"/>
                    </a:p>
                  </a:txBody>
                  <a:tcPr>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fi-FI" sz="1000" dirty="0"/>
                        <a:t>julkinen</a:t>
                      </a:r>
                      <a:r>
                        <a:rPr lang="fi-FI" sz="1000" baseline="0" dirty="0"/>
                        <a:t> sektori</a:t>
                      </a:r>
                      <a:endParaRPr lang="fi-FI" sz="100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0"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1"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1" dirty="0"/>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r>
                        <a:rPr lang="fi-FI" sz="1600" b="1" dirty="0"/>
                        <a:t>_</a:t>
                      </a:r>
                    </a:p>
                  </a:txBody>
                  <a:tcP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lang="fi-FI" sz="1400" b="1" dirty="0"/>
                    </a:p>
                  </a:txBody>
                  <a:tcPr>
                    <a:lnT w="12700" cap="flat" cmpd="sng" algn="ctr">
                      <a:solidFill>
                        <a:schemeClr val="tx2">
                          <a:lumMod val="60000"/>
                          <a:lumOff val="40000"/>
                        </a:schemeClr>
                      </a:solidFill>
                      <a:prstDash val="solid"/>
                      <a:round/>
                      <a:headEnd type="none" w="med" len="med"/>
                      <a:tailEnd type="none" w="med" len="med"/>
                    </a:lnT>
                  </a:tcPr>
                </a:tc>
                <a:extLst>
                  <a:ext uri="{0D108BD9-81ED-4DB2-BD59-A6C34878D82A}">
                    <a16:rowId xmlns:a16="http://schemas.microsoft.com/office/drawing/2014/main" val="10008"/>
                  </a:ext>
                </a:extLst>
              </a:tr>
              <a:tr h="370840">
                <a:tc>
                  <a:txBody>
                    <a:bodyPr/>
                    <a:lstStyle/>
                    <a:p>
                      <a:r>
                        <a:rPr lang="fi-FI" sz="1000" dirty="0"/>
                        <a:t>yksityinen sektori</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x</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x</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x</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0"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400" b="0" dirty="0"/>
                        <a:t>+</a:t>
                      </a:r>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1"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1"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lang="fi-FI" sz="1400" b="1" dirty="0"/>
                    </a:p>
                  </a:txBody>
                  <a:tcPr>
                    <a:lnB w="12700" cap="flat" cmpd="sng" algn="ctr">
                      <a:solidFill>
                        <a:schemeClr val="tx2">
                          <a:lumMod val="60000"/>
                          <a:lumOff val="40000"/>
                        </a:schemeClr>
                      </a:solidFill>
                      <a:prstDash val="solid"/>
                      <a:round/>
                      <a:headEnd type="none" w="med" len="med"/>
                      <a:tailEnd type="none" w="med" len="med"/>
                    </a:lnB>
                  </a:tcPr>
                </a:tc>
                <a:tc>
                  <a:txBody>
                    <a:bodyPr/>
                    <a:lstStyle/>
                    <a:p>
                      <a:pPr algn="ctr"/>
                      <a:r>
                        <a:rPr lang="fi-FI" sz="1600" b="1" dirty="0"/>
                        <a:t>_</a:t>
                      </a:r>
                    </a:p>
                  </a:txBody>
                  <a:tcPr>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fi-FI" sz="1000" dirty="0"/>
                        <a:t>työpaikka</a:t>
                      </a:r>
                    </a:p>
                  </a:txBody>
                  <a:tcPr>
                    <a:lnT w="12700" cap="flat" cmpd="sng" algn="ctr">
                      <a:solidFill>
                        <a:schemeClr val="tx2">
                          <a:lumMod val="60000"/>
                          <a:lumOff val="40000"/>
                        </a:schemeClr>
                      </a:solidFill>
                      <a:prstDash val="solid"/>
                      <a:round/>
                      <a:headEnd type="none" w="med" len="med"/>
                      <a:tailEnd type="none" w="med" len="med"/>
                    </a:lnT>
                  </a:tcPr>
                </a:tc>
                <a:tc gridSpan="9">
                  <a:txBody>
                    <a:bodyPr/>
                    <a:lstStyle/>
                    <a:p>
                      <a:pPr algn="l"/>
                      <a:r>
                        <a:rPr lang="fi-FI" sz="1000" dirty="0"/>
                        <a:t>lastenkoti / perhetukiyksikkö/ koulukoti tai kehitysvammahuollon palveluyksikkö</a:t>
                      </a:r>
                    </a:p>
                  </a:txBody>
                  <a:tcPr>
                    <a:lnT w="12700" cap="flat" cmpd="sng" algn="ctr">
                      <a:solidFill>
                        <a:schemeClr val="tx2">
                          <a:lumMod val="60000"/>
                          <a:lumOff val="40000"/>
                        </a:schemeClr>
                      </a:solidFill>
                      <a:prstDash val="solid"/>
                      <a:round/>
                      <a:headEnd type="none" w="med" len="med"/>
                      <a:tailEnd type="none" w="med" len="med"/>
                    </a:lnT>
                  </a:tcPr>
                </a:tc>
                <a:tc hMerge="1">
                  <a:txBody>
                    <a:bodyPr/>
                    <a:lstStyle/>
                    <a:p>
                      <a:pPr algn="ctr"/>
                      <a:endParaRPr lang="fi-FI" dirty="0"/>
                    </a:p>
                  </a:txBody>
                  <a:tcPr/>
                </a:tc>
                <a:tc hMerge="1">
                  <a:txBody>
                    <a:bodyPr/>
                    <a:lstStyle/>
                    <a:p>
                      <a:pPr algn="ctr"/>
                      <a:endParaRPr lang="fi-FI" sz="1000" dirty="0"/>
                    </a:p>
                  </a:txBody>
                  <a:tcPr/>
                </a:tc>
                <a:tc hMerge="1">
                  <a:txBody>
                    <a:bodyPr/>
                    <a:lstStyle/>
                    <a:p>
                      <a:endParaRPr lang="fi-FI"/>
                    </a:p>
                  </a:txBody>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fi-FI" sz="1000" dirty="0"/>
                    </a:p>
                  </a:txBody>
                  <a:tcPr/>
                </a:tc>
                <a:tc hMerge="1">
                  <a:txBody>
                    <a:bodyPr/>
                    <a:lstStyle/>
                    <a:p>
                      <a:endParaRPr lang="fi-FI"/>
                    </a:p>
                  </a:txBody>
                  <a:tcPr/>
                </a:tc>
                <a:tc hMerge="1">
                  <a:txBody>
                    <a:bodyPr/>
                    <a:lstStyle/>
                    <a:p>
                      <a:endParaRPr lang="fi-FI"/>
                    </a:p>
                  </a:txBody>
                  <a:tcPr/>
                </a:tc>
                <a:tc hMerge="1">
                  <a:txBody>
                    <a:bodyPr/>
                    <a:lstStyle/>
                    <a:p>
                      <a:pPr algn="ctr"/>
                      <a:endParaRPr lang="fi-FI" sz="1200" dirty="0"/>
                    </a:p>
                  </a:txBody>
                  <a:tcPr/>
                </a:tc>
                <a:tc hMerge="1">
                  <a:txBody>
                    <a:bodyPr/>
                    <a:lstStyle/>
                    <a:p>
                      <a:pPr algn="ctr"/>
                      <a:endParaRPr lang="fi-FI" sz="1200" dirty="0"/>
                    </a:p>
                  </a:txBody>
                  <a:tcPr/>
                </a:tc>
                <a:extLst>
                  <a:ext uri="{0D108BD9-81ED-4DB2-BD59-A6C34878D82A}">
                    <a16:rowId xmlns:a16="http://schemas.microsoft.com/office/drawing/2014/main" val="10010"/>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000" dirty="0"/>
                        <a:t>ammattiryhmä</a:t>
                      </a:r>
                    </a:p>
                  </a:txBody>
                  <a:tcPr/>
                </a:tc>
                <a:tc gridSpan="9">
                  <a:txBody>
                    <a:bodyPr/>
                    <a:lstStyle/>
                    <a:p>
                      <a:pPr algn="l"/>
                      <a:r>
                        <a:rPr lang="fi-FI" sz="1000" dirty="0"/>
                        <a:t>lastensuojelulaitosten ohjaajat sekä kehitysvammaohjaajat</a:t>
                      </a:r>
                    </a:p>
                  </a:txBody>
                  <a:tcPr/>
                </a:tc>
                <a:tc hMerge="1">
                  <a:txBody>
                    <a:bodyPr/>
                    <a:lstStyle/>
                    <a:p>
                      <a:pPr algn="ctr"/>
                      <a:endParaRPr lang="fi-FI" dirty="0"/>
                    </a:p>
                  </a:txBody>
                  <a:tcPr/>
                </a:tc>
                <a:tc hMerge="1">
                  <a:txBody>
                    <a:bodyPr/>
                    <a:lstStyle/>
                    <a:p>
                      <a:pPr algn="ctr"/>
                      <a:endParaRPr lang="fi-FI" sz="1000" dirty="0"/>
                    </a:p>
                  </a:txBody>
                  <a:tcPr/>
                </a:tc>
                <a:tc hMerge="1">
                  <a:txBody>
                    <a:bodyPr/>
                    <a:lstStyle/>
                    <a:p>
                      <a:endParaRPr lang="fi-FI"/>
                    </a:p>
                  </a:txBody>
                  <a:tcPr/>
                </a:tc>
                <a:tc hMerge="1">
                  <a:txBody>
                    <a:bodyPr/>
                    <a:lstStyle/>
                    <a:p>
                      <a:pPr algn="ctr"/>
                      <a:endParaRPr lang="fi-FI" sz="1000" dirty="0"/>
                    </a:p>
                  </a:txBody>
                  <a:tcPr/>
                </a:tc>
                <a:tc hMerge="1">
                  <a:txBody>
                    <a:bodyPr/>
                    <a:lstStyle/>
                    <a:p>
                      <a:endParaRPr lang="fi-FI"/>
                    </a:p>
                  </a:txBody>
                  <a:tcPr/>
                </a:tc>
                <a:tc hMerge="1">
                  <a:txBody>
                    <a:bodyPr/>
                    <a:lstStyle/>
                    <a:p>
                      <a:endParaRPr lang="fi-FI"/>
                    </a:p>
                  </a:txBody>
                  <a:tcPr/>
                </a:tc>
                <a:tc hMerge="1">
                  <a:txBody>
                    <a:bodyPr/>
                    <a:lstStyle/>
                    <a:p>
                      <a:pPr algn="ctr"/>
                      <a:endParaRPr lang="fi-FI" sz="1200" dirty="0"/>
                    </a:p>
                  </a:txBody>
                  <a:tcPr/>
                </a:tc>
                <a:tc hMerge="1">
                  <a:txBody>
                    <a:bodyPr/>
                    <a:lstStyle/>
                    <a:p>
                      <a:pPr algn="ctr"/>
                      <a:endParaRPr lang="fi-FI" sz="12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4640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0032" y="189470"/>
            <a:ext cx="8644555" cy="774357"/>
          </a:xfrm>
        </p:spPr>
        <p:txBody>
          <a:bodyPr/>
          <a:lstStyle/>
          <a:p>
            <a:r>
              <a:rPr lang="fi-FI" sz="3200" b="1" dirty="0"/>
              <a:t>Työyhteisön sisäinen epäasiallinen ja häiriö- käyttäytyminen (1/2)</a:t>
            </a:r>
          </a:p>
        </p:txBody>
      </p:sp>
      <p:sp>
        <p:nvSpPr>
          <p:cNvPr id="6" name="Content Placeholder 5"/>
          <p:cNvSpPr>
            <a:spLocks noGrp="1"/>
          </p:cNvSpPr>
          <p:nvPr>
            <p:ph idx="1"/>
          </p:nvPr>
        </p:nvSpPr>
        <p:spPr>
          <a:xfrm>
            <a:off x="250032" y="1079158"/>
            <a:ext cx="8465600" cy="5391214"/>
          </a:xfrm>
        </p:spPr>
        <p:txBody>
          <a:bodyPr/>
          <a:lstStyle/>
          <a:p>
            <a:pPr>
              <a:spcAft>
                <a:spcPts val="0"/>
              </a:spcAft>
            </a:pPr>
            <a:r>
              <a:rPr lang="fi-FI" sz="2000" dirty="0"/>
              <a:t>Esimiesasemassa toimivat arvioivat työyhteisön sisäiset toimintatavat myönteisemmin kuin ei-esimiesasemassa olevat </a:t>
            </a:r>
          </a:p>
          <a:p>
            <a:pPr>
              <a:spcAft>
                <a:spcPts val="0"/>
              </a:spcAft>
            </a:pPr>
            <a:endParaRPr lang="fi-FI" sz="1000" dirty="0"/>
          </a:p>
          <a:p>
            <a:pPr>
              <a:spcAft>
                <a:spcPts val="0"/>
              </a:spcAft>
            </a:pPr>
            <a:r>
              <a:rPr lang="fi-FI" sz="2000" dirty="0"/>
              <a:t>Naiset ovat havainneet enemmän työyhteisön sisäistä henkistä väkivaltaa ja työpaikkakiusaamista kuin miehet</a:t>
            </a:r>
          </a:p>
          <a:p>
            <a:pPr>
              <a:spcAft>
                <a:spcPts val="0"/>
              </a:spcAft>
            </a:pPr>
            <a:r>
              <a:rPr lang="fi-FI" sz="2000" dirty="0"/>
              <a:t>Miehet raportoivat hieman enemmän työyhteisön jäsenten taholta tulevaa seksuaalista häirintää (härskit puheet, sukupuolisesti vihjaavat eleet) kuin naiset</a:t>
            </a:r>
          </a:p>
          <a:p>
            <a:pPr>
              <a:spcAft>
                <a:spcPts val="0"/>
              </a:spcAft>
            </a:pPr>
            <a:r>
              <a:rPr lang="fi-FI" sz="2000" dirty="0"/>
              <a:t>Naiset kokevat hieman useammin, että työpaikalla on vastuuttomasti ja ei-ammatillisesti käyttäytyvä työntekijä kuin miehet</a:t>
            </a:r>
          </a:p>
          <a:p>
            <a:pPr>
              <a:spcAft>
                <a:spcPts val="0"/>
              </a:spcAft>
            </a:pPr>
            <a:r>
              <a:rPr lang="fi-FI" sz="2000" dirty="0"/>
              <a:t>Miehet arvioivat työyhteisön sisäiset toimintatavat myönteisemmin kuin naiset</a:t>
            </a:r>
          </a:p>
          <a:p>
            <a:pPr>
              <a:spcAft>
                <a:spcPts val="0"/>
              </a:spcAft>
            </a:pPr>
            <a:endParaRPr lang="fi-FI" sz="1000" dirty="0"/>
          </a:p>
          <a:p>
            <a:pPr>
              <a:spcAft>
                <a:spcPts val="0"/>
              </a:spcAft>
            </a:pPr>
            <a:r>
              <a:rPr lang="fi-FI" sz="2000" dirty="0"/>
              <a:t>Vanhemmat vastaajat ovat kokeneet hieman useammin työyhteisön sisäistä henkistä väkivaltaa ja työpaikkakiusaamista kuin nuoremmat työntekijät</a:t>
            </a:r>
          </a:p>
          <a:p>
            <a:pPr>
              <a:spcAft>
                <a:spcPts val="0"/>
              </a:spcAft>
            </a:pPr>
            <a:r>
              <a:rPr lang="fi-FI" sz="2000" dirty="0"/>
              <a:t>Nuoremmat vastaajat raportoivat enemmän työyhteisön jäsenten taholta tulevaa seksuaalista häirintää kuin vanhemmat vastaajat</a:t>
            </a:r>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21</a:t>
            </a:fld>
            <a:endParaRPr lang="fi-FI"/>
          </a:p>
        </p:txBody>
      </p:sp>
    </p:spTree>
    <p:extLst>
      <p:ext uri="{BB962C8B-B14F-4D97-AF65-F5344CB8AC3E}">
        <p14:creationId xmlns:p14="http://schemas.microsoft.com/office/powerpoint/2010/main" val="2454668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639" y="365126"/>
            <a:ext cx="8430948" cy="884125"/>
          </a:xfrm>
        </p:spPr>
        <p:txBody>
          <a:bodyPr/>
          <a:lstStyle/>
          <a:p>
            <a:r>
              <a:rPr lang="fi-FI" sz="3200" b="1" dirty="0"/>
              <a:t>Työyhteisön sisäinen epäasiallinen ja häiriö käyttäytyminen (2/2)</a:t>
            </a:r>
          </a:p>
        </p:txBody>
      </p:sp>
      <p:sp>
        <p:nvSpPr>
          <p:cNvPr id="6" name="Content Placeholder 5"/>
          <p:cNvSpPr>
            <a:spLocks noGrp="1"/>
          </p:cNvSpPr>
          <p:nvPr>
            <p:ph idx="1"/>
          </p:nvPr>
        </p:nvSpPr>
        <p:spPr>
          <a:xfrm>
            <a:off x="463639" y="1519708"/>
            <a:ext cx="8210804" cy="4860310"/>
          </a:xfrm>
        </p:spPr>
        <p:txBody>
          <a:bodyPr/>
          <a:lstStyle/>
          <a:p>
            <a:pPr>
              <a:spcAft>
                <a:spcPts val="0"/>
              </a:spcAft>
            </a:pPr>
            <a:r>
              <a:rPr lang="fi-FI" sz="2000" dirty="0"/>
              <a:t>Nuoremmat vastaajat kokevat useammin, että työpaikalla on vastuuttomasti ja ei-ammatillisesti käyttäytyvä työntekijä</a:t>
            </a:r>
          </a:p>
          <a:p>
            <a:pPr marL="0" indent="0">
              <a:spcAft>
                <a:spcPts val="0"/>
              </a:spcAft>
              <a:buNone/>
            </a:pPr>
            <a:endParaRPr lang="fi-FI" sz="1000" dirty="0"/>
          </a:p>
          <a:p>
            <a:pPr>
              <a:spcAft>
                <a:spcPts val="0"/>
              </a:spcAft>
            </a:pPr>
            <a:r>
              <a:rPr lang="fi-FI" sz="2000" dirty="0"/>
              <a:t>Yksityisellä sektorilla työskentelevät ovat havainneet hieman harvemmin työyhteisön sisäistä henkistä väkivaltaa ja työpaikkakiusaamista kuin muilla sektoreilla työskentelevät </a:t>
            </a:r>
          </a:p>
          <a:p>
            <a:pPr>
              <a:spcAft>
                <a:spcPts val="0"/>
              </a:spcAft>
            </a:pPr>
            <a:r>
              <a:rPr lang="fi-FI" sz="2000" dirty="0"/>
              <a:t>Kunnassa/valtiolla työskentelevät arvioivat työyhteisön sisäiset toimintatavat hieman kielteisemmin kuin muut</a:t>
            </a:r>
          </a:p>
          <a:p>
            <a:pPr marL="0" indent="0">
              <a:spcAft>
                <a:spcPts val="0"/>
              </a:spcAft>
              <a:buNone/>
            </a:pPr>
            <a:endParaRPr lang="fi-FI" sz="1000" dirty="0"/>
          </a:p>
          <a:p>
            <a:pPr>
              <a:spcAft>
                <a:spcPts val="0"/>
              </a:spcAft>
            </a:pPr>
            <a:r>
              <a:rPr lang="fi-FI" sz="2000" dirty="0"/>
              <a:t>Työyhteisön sisäisessä henkisessä väkivallassa ja työpaikkakiusaamisen sekä seksuaalisen häirinnän kokemisessa on eroja työpaikkojen välillä, useimmiten häiriökäyttäytymistä kokevat turvapaikka- tai vastaanottokeskuksissa toimivat </a:t>
            </a:r>
          </a:p>
          <a:p>
            <a:pPr>
              <a:spcAft>
                <a:spcPts val="0"/>
              </a:spcAft>
            </a:pPr>
            <a:endParaRPr lang="fi-FI" sz="2000" dirty="0"/>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22</a:t>
            </a:fld>
            <a:endParaRPr lang="fi-FI"/>
          </a:p>
        </p:txBody>
      </p:sp>
    </p:spTree>
    <p:extLst>
      <p:ext uri="{BB962C8B-B14F-4D97-AF65-F5344CB8AC3E}">
        <p14:creationId xmlns:p14="http://schemas.microsoft.com/office/powerpoint/2010/main" val="375268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8265936" cy="1041399"/>
          </a:xfrm>
        </p:spPr>
        <p:txBody>
          <a:bodyPr/>
          <a:lstStyle/>
          <a:p>
            <a:r>
              <a:rPr lang="fi-FI" sz="3200" b="1" dirty="0"/>
              <a:t>Työyhteisön sisäinen epäasiallinen ja häiriö käyttäytyminen: Muita huomioita</a:t>
            </a:r>
          </a:p>
        </p:txBody>
      </p:sp>
      <p:sp>
        <p:nvSpPr>
          <p:cNvPr id="3" name="Content Placeholder 2"/>
          <p:cNvSpPr>
            <a:spLocks noGrp="1"/>
          </p:cNvSpPr>
          <p:nvPr>
            <p:ph idx="1"/>
          </p:nvPr>
        </p:nvSpPr>
        <p:spPr>
          <a:xfrm>
            <a:off x="628651" y="1596980"/>
            <a:ext cx="7821082" cy="4579983"/>
          </a:xfrm>
        </p:spPr>
        <p:txBody>
          <a:bodyPr/>
          <a:lstStyle/>
          <a:p>
            <a:endParaRPr lang="fi-FI" sz="2000" u="sng" dirty="0"/>
          </a:p>
          <a:p>
            <a:r>
              <a:rPr lang="fi-FI" sz="2000" u="sng" dirty="0"/>
              <a:t>Työyhteisön hyvät toimintatavat (k</a:t>
            </a:r>
            <a:r>
              <a:rPr lang="fi-FI" sz="2000" dirty="0"/>
              <a:t>onfliktien puheeksi ottaminen sekä esimiehen ja kaikkien puuttuminen niihin) ovat yhteydessä vähäisempään työpaikkakiusaamiseen tai sen havaitsemiseen</a:t>
            </a:r>
          </a:p>
          <a:p>
            <a:r>
              <a:rPr lang="fi-FI" sz="2000" dirty="0"/>
              <a:t>Työyhteisön hyvät toimintatavat ovat yhteydessä myös vähäisempään vastuuttomaan ja ei-ammatilliseen käyttäytymiseen</a:t>
            </a:r>
          </a:p>
          <a:p>
            <a:endParaRPr lang="fi-FI" sz="2000" dirty="0"/>
          </a:p>
          <a:p>
            <a:endParaRPr lang="fi-FI" sz="2000" dirty="0"/>
          </a:p>
        </p:txBody>
      </p:sp>
      <p:sp>
        <p:nvSpPr>
          <p:cNvPr id="4" name="Date Placeholder 3"/>
          <p:cNvSpPr>
            <a:spLocks noGrp="1"/>
          </p:cNvSpPr>
          <p:nvPr>
            <p:ph type="dt" sz="half" idx="10"/>
          </p:nvPr>
        </p:nvSpPr>
        <p:spPr/>
        <p:txBody>
          <a:bodyPr/>
          <a:lstStyle/>
          <a:p>
            <a:fld id="{63C098F4-4904-4B04-BD05-29CEE8726E95}" type="datetime1">
              <a:rPr lang="fi-FI" smtClean="0"/>
              <a:t>5.5.2017</a:t>
            </a:fld>
            <a:endParaRPr lang="fi-FI"/>
          </a:p>
        </p:txBody>
      </p:sp>
      <p:sp>
        <p:nvSpPr>
          <p:cNvPr id="5" name="Footer Placeholder 4"/>
          <p:cNvSpPr>
            <a:spLocks noGrp="1"/>
          </p:cNvSpPr>
          <p:nvPr>
            <p:ph type="ftr" sz="quarter" idx="11"/>
          </p:nvPr>
        </p:nvSpPr>
        <p:spPr/>
        <p:txBody>
          <a:bodyPr/>
          <a:lstStyle/>
          <a:p>
            <a:r>
              <a:rPr lang="fi-FI" dirty="0"/>
              <a:t>© Työterveyslaitos     | Vartia-Väänänen &amp; Pahkin  |     www.ttl.fi</a:t>
            </a:r>
          </a:p>
        </p:txBody>
      </p:sp>
      <p:sp>
        <p:nvSpPr>
          <p:cNvPr id="6" name="Slide Number Placeholder 5"/>
          <p:cNvSpPr>
            <a:spLocks noGrp="1"/>
          </p:cNvSpPr>
          <p:nvPr>
            <p:ph type="sldNum" sz="quarter" idx="12"/>
          </p:nvPr>
        </p:nvSpPr>
        <p:spPr/>
        <p:txBody>
          <a:bodyPr/>
          <a:lstStyle/>
          <a:p>
            <a:fld id="{3B407329-9E1B-43BD-9D36-114B7703FEF8}" type="slidenum">
              <a:rPr lang="fi-FI" smtClean="0"/>
              <a:t>23</a:t>
            </a:fld>
            <a:endParaRPr lang="fi-FI"/>
          </a:p>
        </p:txBody>
      </p:sp>
    </p:spTree>
    <p:extLst>
      <p:ext uri="{BB962C8B-B14F-4D97-AF65-F5344CB8AC3E}">
        <p14:creationId xmlns:p14="http://schemas.microsoft.com/office/powerpoint/2010/main" val="2573060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7" y="365126"/>
            <a:ext cx="8405190" cy="897004"/>
          </a:xfrm>
        </p:spPr>
        <p:txBody>
          <a:bodyPr/>
          <a:lstStyle/>
          <a:p>
            <a:r>
              <a:rPr lang="fi-FI" sz="3200" b="1" dirty="0"/>
              <a:t>Pohdittavaksi</a:t>
            </a:r>
          </a:p>
        </p:txBody>
      </p:sp>
      <p:sp>
        <p:nvSpPr>
          <p:cNvPr id="3" name="Content Placeholder 2"/>
          <p:cNvSpPr>
            <a:spLocks noGrp="1"/>
          </p:cNvSpPr>
          <p:nvPr>
            <p:ph idx="1"/>
          </p:nvPr>
        </p:nvSpPr>
        <p:spPr>
          <a:xfrm>
            <a:off x="489397" y="1429555"/>
            <a:ext cx="8053469" cy="4747408"/>
          </a:xfrm>
        </p:spPr>
        <p:txBody>
          <a:bodyPr/>
          <a:lstStyle/>
          <a:p>
            <a:pPr marL="0" indent="0">
              <a:buNone/>
            </a:pPr>
            <a:r>
              <a:rPr lang="fi-FI" sz="2000" dirty="0"/>
              <a:t>Tunnetaanko työpaikoilla riittävästi</a:t>
            </a:r>
          </a:p>
          <a:p>
            <a:r>
              <a:rPr lang="fi-FI" sz="2000" dirty="0"/>
              <a:t>väkivaltatilanteisiin liittyvät raportointikäytännöt? </a:t>
            </a:r>
          </a:p>
          <a:p>
            <a:r>
              <a:rPr lang="fi-FI" sz="2000" dirty="0"/>
              <a:t>väkivaltatilanteisiin liittyvä oikeusapu, mahdollisuudet sen saamiseen ja korvaamiskäytännöt?</a:t>
            </a:r>
          </a:p>
          <a:p>
            <a:r>
              <a:rPr lang="fi-FI" sz="2000" dirty="0"/>
              <a:t>kiusaamiseen ja epäasialliseen käyttäytymiseen liittyvä toimintaohjeistus / toimintamalli?</a:t>
            </a:r>
          </a:p>
          <a:p>
            <a:endParaRPr lang="fi-FI" sz="2000" dirty="0"/>
          </a:p>
          <a:p>
            <a:r>
              <a:rPr lang="fi-FI" sz="2000" dirty="0"/>
              <a:t>Vastausten luotettavuus: vastaajien edustavuus suhteessa jäsenistöön?</a:t>
            </a:r>
          </a:p>
          <a:p>
            <a:endParaRPr lang="fi-FI" sz="2000" dirty="0"/>
          </a:p>
          <a:p>
            <a:endParaRPr lang="fi-FI" sz="2000" dirty="0"/>
          </a:p>
        </p:txBody>
      </p:sp>
      <p:sp>
        <p:nvSpPr>
          <p:cNvPr id="4" name="Date Placeholder 3"/>
          <p:cNvSpPr>
            <a:spLocks noGrp="1"/>
          </p:cNvSpPr>
          <p:nvPr>
            <p:ph type="dt" sz="half" idx="10"/>
          </p:nvPr>
        </p:nvSpPr>
        <p:spPr/>
        <p:txBody>
          <a:bodyPr/>
          <a:lstStyle/>
          <a:p>
            <a:fld id="{63C098F4-4904-4B04-BD05-29CEE8726E95}" type="datetime1">
              <a:rPr lang="fi-FI" smtClean="0"/>
              <a:t>5.5.2017</a:t>
            </a:fld>
            <a:endParaRPr lang="fi-FI"/>
          </a:p>
        </p:txBody>
      </p:sp>
      <p:sp>
        <p:nvSpPr>
          <p:cNvPr id="5" name="Footer Placeholder 4"/>
          <p:cNvSpPr>
            <a:spLocks noGrp="1"/>
          </p:cNvSpPr>
          <p:nvPr>
            <p:ph type="ftr" sz="quarter" idx="11"/>
          </p:nvPr>
        </p:nvSpPr>
        <p:spPr/>
        <p:txBody>
          <a:bodyPr/>
          <a:lstStyle/>
          <a:p>
            <a:r>
              <a:rPr lang="fi-FI" dirty="0"/>
              <a:t>© Työterveyslaitos     | Vartia-Väänänen &amp; Pahkin  |     www.ttl.fi</a:t>
            </a:r>
          </a:p>
        </p:txBody>
      </p:sp>
      <p:sp>
        <p:nvSpPr>
          <p:cNvPr id="6" name="Slide Number Placeholder 5"/>
          <p:cNvSpPr>
            <a:spLocks noGrp="1"/>
          </p:cNvSpPr>
          <p:nvPr>
            <p:ph type="sldNum" sz="quarter" idx="12"/>
          </p:nvPr>
        </p:nvSpPr>
        <p:spPr/>
        <p:txBody>
          <a:bodyPr/>
          <a:lstStyle/>
          <a:p>
            <a:fld id="{3B407329-9E1B-43BD-9D36-114B7703FEF8}" type="slidenum">
              <a:rPr lang="fi-FI" smtClean="0"/>
              <a:t>24</a:t>
            </a:fld>
            <a:endParaRPr lang="fi-FI"/>
          </a:p>
        </p:txBody>
      </p:sp>
    </p:spTree>
    <p:extLst>
      <p:ext uri="{BB962C8B-B14F-4D97-AF65-F5344CB8AC3E}">
        <p14:creationId xmlns:p14="http://schemas.microsoft.com/office/powerpoint/2010/main" val="61921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338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Block Arc 2"/>
          <p:cNvSpPr/>
          <p:nvPr/>
        </p:nvSpPr>
        <p:spPr>
          <a:xfrm rot="16200000">
            <a:off x="5165123" y="-471909"/>
            <a:ext cx="2692356" cy="5139793"/>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2" name="Block Arc 31"/>
          <p:cNvSpPr/>
          <p:nvPr/>
        </p:nvSpPr>
        <p:spPr>
          <a:xfrm rot="5400000">
            <a:off x="1074903" y="685525"/>
            <a:ext cx="2692356" cy="5507184"/>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1" name="Block Arc 30"/>
          <p:cNvSpPr/>
          <p:nvPr/>
        </p:nvSpPr>
        <p:spPr>
          <a:xfrm rot="16200000">
            <a:off x="5798903" y="1378461"/>
            <a:ext cx="2692356" cy="5390227"/>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4" name="Date Placeholder 3"/>
          <p:cNvSpPr>
            <a:spLocks noGrp="1"/>
          </p:cNvSpPr>
          <p:nvPr>
            <p:ph type="dt" sz="half" idx="10"/>
          </p:nvPr>
        </p:nvSpPr>
        <p:spPr/>
        <p:txBody>
          <a:bodyPr/>
          <a:lstStyle/>
          <a:p>
            <a:fld id="{63C098F4-4904-4B04-BD05-29CEE8726E95}" type="datetime1">
              <a:rPr lang="fi-FI" smtClean="0"/>
              <a:t>5.5.2017</a:t>
            </a:fld>
            <a:endParaRPr lang="fi-FI"/>
          </a:p>
        </p:txBody>
      </p:sp>
      <p:sp>
        <p:nvSpPr>
          <p:cNvPr id="5" name="Footer Placeholder 4"/>
          <p:cNvSpPr>
            <a:spLocks noGrp="1"/>
          </p:cNvSpPr>
          <p:nvPr>
            <p:ph type="ftr" sz="quarter" idx="11"/>
          </p:nvPr>
        </p:nvSpPr>
        <p:spPr/>
        <p:txBody>
          <a:bodyPr/>
          <a:lstStyle/>
          <a:p>
            <a:r>
              <a:rPr lang="fi-FI" dirty="0"/>
              <a:t>© Työterveyslaitos     | Vartia-Väänänen &amp; Pahkin |     www.ttl.fi</a:t>
            </a:r>
          </a:p>
        </p:txBody>
      </p:sp>
      <p:sp>
        <p:nvSpPr>
          <p:cNvPr id="6" name="Slide Number Placeholder 5"/>
          <p:cNvSpPr>
            <a:spLocks noGrp="1"/>
          </p:cNvSpPr>
          <p:nvPr>
            <p:ph type="sldNum" sz="quarter" idx="12"/>
          </p:nvPr>
        </p:nvSpPr>
        <p:spPr/>
        <p:txBody>
          <a:bodyPr/>
          <a:lstStyle/>
          <a:p>
            <a:fld id="{3B407329-9E1B-43BD-9D36-114B7703FEF8}" type="slidenum">
              <a:rPr lang="fi-FI" smtClean="0"/>
              <a:t>25</a:t>
            </a:fld>
            <a:endParaRPr lang="fi-FI"/>
          </a:p>
        </p:txBody>
      </p:sp>
      <p:grpSp>
        <p:nvGrpSpPr>
          <p:cNvPr id="23" name="Group 22"/>
          <p:cNvGrpSpPr/>
          <p:nvPr/>
        </p:nvGrpSpPr>
        <p:grpSpPr>
          <a:xfrm>
            <a:off x="226281" y="466351"/>
            <a:ext cx="8657341" cy="5714603"/>
            <a:chOff x="226281" y="466351"/>
            <a:chExt cx="8657341" cy="5714603"/>
          </a:xfrm>
        </p:grpSpPr>
        <p:grpSp>
          <p:nvGrpSpPr>
            <p:cNvPr id="14" name="Group 13"/>
            <p:cNvGrpSpPr/>
            <p:nvPr/>
          </p:nvGrpSpPr>
          <p:grpSpPr>
            <a:xfrm>
              <a:off x="2091508" y="984641"/>
              <a:ext cx="5342384" cy="4285885"/>
              <a:chOff x="2091508" y="984641"/>
              <a:chExt cx="5342384" cy="4285885"/>
            </a:xfrm>
          </p:grpSpPr>
          <p:sp>
            <p:nvSpPr>
              <p:cNvPr id="7" name="TextBox 6"/>
              <p:cNvSpPr txBox="1"/>
              <p:nvPr/>
            </p:nvSpPr>
            <p:spPr>
              <a:xfrm>
                <a:off x="2091508" y="2928487"/>
                <a:ext cx="1615580" cy="1015663"/>
              </a:xfrm>
              <a:prstGeom prst="rect">
                <a:avLst/>
              </a:prstGeom>
              <a:noFill/>
            </p:spPr>
            <p:txBody>
              <a:bodyPr wrap="square" rtlCol="0">
                <a:spAutoFit/>
              </a:bodyPr>
              <a:lstStyle/>
              <a:p>
                <a:pPr algn="ctr"/>
                <a:r>
                  <a:rPr lang="fi-FI" sz="2000" b="1" dirty="0"/>
                  <a:t>Henkilön valmius toimia</a:t>
                </a:r>
              </a:p>
            </p:txBody>
          </p:sp>
          <p:sp>
            <p:nvSpPr>
              <p:cNvPr id="8" name="TextBox 7"/>
              <p:cNvSpPr txBox="1"/>
              <p:nvPr/>
            </p:nvSpPr>
            <p:spPr>
              <a:xfrm>
                <a:off x="4938131" y="1744045"/>
                <a:ext cx="1251003" cy="707886"/>
              </a:xfrm>
              <a:prstGeom prst="rect">
                <a:avLst/>
              </a:prstGeom>
              <a:noFill/>
            </p:spPr>
            <p:txBody>
              <a:bodyPr wrap="square" rtlCol="0">
                <a:spAutoFit/>
              </a:bodyPr>
              <a:lstStyle/>
              <a:p>
                <a:pPr algn="ctr"/>
                <a:r>
                  <a:rPr lang="fi-FI" sz="2000" b="1" dirty="0"/>
                  <a:t>Henkilön tehtävä </a:t>
                </a:r>
              </a:p>
            </p:txBody>
          </p:sp>
          <p:sp>
            <p:nvSpPr>
              <p:cNvPr id="9" name="TextBox 8"/>
              <p:cNvSpPr txBox="1"/>
              <p:nvPr/>
            </p:nvSpPr>
            <p:spPr>
              <a:xfrm>
                <a:off x="5581217" y="3744545"/>
                <a:ext cx="1629563" cy="707886"/>
              </a:xfrm>
              <a:prstGeom prst="rect">
                <a:avLst/>
              </a:prstGeom>
              <a:noFill/>
            </p:spPr>
            <p:txBody>
              <a:bodyPr wrap="square" rtlCol="0">
                <a:spAutoFit/>
              </a:bodyPr>
              <a:lstStyle/>
              <a:p>
                <a:pPr algn="ctr"/>
                <a:r>
                  <a:rPr lang="fi-FI" sz="2000" b="1" dirty="0"/>
                  <a:t>Työpaikan toimintatavat</a:t>
                </a:r>
              </a:p>
            </p:txBody>
          </p:sp>
          <p:sp>
            <p:nvSpPr>
              <p:cNvPr id="13" name="TextBox 12"/>
              <p:cNvSpPr txBox="1"/>
              <p:nvPr/>
            </p:nvSpPr>
            <p:spPr>
              <a:xfrm>
                <a:off x="4056836" y="3960840"/>
                <a:ext cx="1351084" cy="338554"/>
              </a:xfrm>
              <a:prstGeom prst="rect">
                <a:avLst/>
              </a:prstGeom>
              <a:noFill/>
            </p:spPr>
            <p:txBody>
              <a:bodyPr wrap="square" rtlCol="0">
                <a:spAutoFit/>
              </a:bodyPr>
              <a:lstStyle/>
              <a:p>
                <a:r>
                  <a:rPr lang="fi-FI" sz="1600" b="1" i="1" dirty="0"/>
                  <a:t>Koulutus</a:t>
                </a:r>
              </a:p>
            </p:txBody>
          </p:sp>
          <p:sp>
            <p:nvSpPr>
              <p:cNvPr id="16" name="TextBox 15"/>
              <p:cNvSpPr txBox="1"/>
              <p:nvPr/>
            </p:nvSpPr>
            <p:spPr>
              <a:xfrm>
                <a:off x="2455471" y="4135954"/>
                <a:ext cx="1555042" cy="584775"/>
              </a:xfrm>
              <a:prstGeom prst="rect">
                <a:avLst/>
              </a:prstGeom>
              <a:noFill/>
            </p:spPr>
            <p:txBody>
              <a:bodyPr wrap="square" rtlCol="0">
                <a:spAutoFit/>
              </a:bodyPr>
              <a:lstStyle/>
              <a:p>
                <a:r>
                  <a:rPr lang="fi-FI" sz="1600" b="1" i="1" dirty="0"/>
                  <a:t>Tilanteiden käsittely</a:t>
                </a:r>
              </a:p>
            </p:txBody>
          </p:sp>
          <p:sp>
            <p:nvSpPr>
              <p:cNvPr id="17" name="TextBox 16"/>
              <p:cNvSpPr txBox="1"/>
              <p:nvPr/>
            </p:nvSpPr>
            <p:spPr>
              <a:xfrm>
                <a:off x="5387923" y="984641"/>
                <a:ext cx="1306743" cy="338554"/>
              </a:xfrm>
              <a:prstGeom prst="rect">
                <a:avLst/>
              </a:prstGeom>
              <a:noFill/>
            </p:spPr>
            <p:txBody>
              <a:bodyPr wrap="square" rtlCol="0">
                <a:spAutoFit/>
              </a:bodyPr>
              <a:lstStyle/>
              <a:p>
                <a:r>
                  <a:rPr lang="fi-FI" sz="1600" b="1" i="1" dirty="0"/>
                  <a:t>Kokemus</a:t>
                </a:r>
              </a:p>
            </p:txBody>
          </p:sp>
          <p:sp>
            <p:nvSpPr>
              <p:cNvPr id="18" name="TextBox 17"/>
              <p:cNvSpPr txBox="1"/>
              <p:nvPr/>
            </p:nvSpPr>
            <p:spPr>
              <a:xfrm>
                <a:off x="2532168" y="2214909"/>
                <a:ext cx="1306743" cy="338554"/>
              </a:xfrm>
              <a:prstGeom prst="rect">
                <a:avLst/>
              </a:prstGeom>
              <a:noFill/>
            </p:spPr>
            <p:txBody>
              <a:bodyPr wrap="square" rtlCol="0">
                <a:spAutoFit/>
              </a:bodyPr>
              <a:lstStyle/>
              <a:p>
                <a:r>
                  <a:rPr lang="fi-FI" sz="1600" b="1" i="1" dirty="0"/>
                  <a:t>Hyvinvointi</a:t>
                </a:r>
              </a:p>
            </p:txBody>
          </p:sp>
          <p:sp>
            <p:nvSpPr>
              <p:cNvPr id="15" name="TextBox 14"/>
              <p:cNvSpPr txBox="1"/>
              <p:nvPr/>
            </p:nvSpPr>
            <p:spPr>
              <a:xfrm>
                <a:off x="5581217" y="4685751"/>
                <a:ext cx="1852675" cy="584775"/>
              </a:xfrm>
              <a:prstGeom prst="rect">
                <a:avLst/>
              </a:prstGeom>
              <a:noFill/>
            </p:spPr>
            <p:txBody>
              <a:bodyPr wrap="square" rtlCol="0">
                <a:spAutoFit/>
              </a:bodyPr>
              <a:lstStyle/>
              <a:p>
                <a:r>
                  <a:rPr lang="fi-FI" sz="1600" b="1" i="1" dirty="0"/>
                  <a:t>Varautuminen &amp; perehdyttäminen</a:t>
                </a:r>
              </a:p>
            </p:txBody>
          </p:sp>
        </p:grpSp>
        <p:sp>
          <p:nvSpPr>
            <p:cNvPr id="20" name="TextBox 19"/>
            <p:cNvSpPr txBox="1"/>
            <p:nvPr/>
          </p:nvSpPr>
          <p:spPr>
            <a:xfrm>
              <a:off x="226281" y="3055709"/>
              <a:ext cx="1782770" cy="677108"/>
            </a:xfrm>
            <a:prstGeom prst="rect">
              <a:avLst/>
            </a:prstGeom>
            <a:noFill/>
          </p:spPr>
          <p:txBody>
            <a:bodyPr wrap="square" rtlCol="0">
              <a:spAutoFit/>
            </a:bodyPr>
            <a:lstStyle/>
            <a:p>
              <a:pPr algn="ctr"/>
              <a:r>
                <a:rPr lang="fi-FI" sz="1400" b="1" i="1" dirty="0">
                  <a:solidFill>
                    <a:schemeClr val="bg1">
                      <a:lumMod val="50000"/>
                    </a:schemeClr>
                  </a:solidFill>
                </a:rPr>
                <a:t>53 %</a:t>
              </a:r>
              <a:r>
                <a:rPr lang="fi-FI" sz="1400" i="1" dirty="0">
                  <a:solidFill>
                    <a:schemeClr val="bg1">
                      <a:lumMod val="50000"/>
                    </a:schemeClr>
                  </a:solidFill>
                </a:rPr>
                <a:t> </a:t>
              </a:r>
              <a:r>
                <a:rPr lang="fi-FI" sz="1200" i="1" dirty="0">
                  <a:solidFill>
                    <a:schemeClr val="bg1">
                      <a:lumMod val="50000"/>
                    </a:schemeClr>
                  </a:solidFill>
                </a:rPr>
                <a:t>kokee valmiutensa toimia uhkatilanteissa hyviksi</a:t>
              </a:r>
            </a:p>
          </p:txBody>
        </p:sp>
        <p:sp>
          <p:nvSpPr>
            <p:cNvPr id="21" name="TextBox 20"/>
            <p:cNvSpPr txBox="1"/>
            <p:nvPr/>
          </p:nvSpPr>
          <p:spPr>
            <a:xfrm>
              <a:off x="2885170" y="466351"/>
              <a:ext cx="2019366" cy="707886"/>
            </a:xfrm>
            <a:prstGeom prst="rect">
              <a:avLst/>
            </a:prstGeom>
            <a:noFill/>
          </p:spPr>
          <p:txBody>
            <a:bodyPr wrap="square" rtlCol="0">
              <a:spAutoFit/>
            </a:bodyPr>
            <a:lstStyle/>
            <a:p>
              <a:pPr algn="ctr"/>
              <a:r>
                <a:rPr lang="fi-FI" sz="1400" b="1" i="1" dirty="0">
                  <a:solidFill>
                    <a:schemeClr val="bg1">
                      <a:lumMod val="50000"/>
                    </a:schemeClr>
                  </a:solidFill>
                </a:rPr>
                <a:t>Sanallinen asiaton kohtelu</a:t>
              </a:r>
              <a:r>
                <a:rPr lang="fi-FI" sz="1400" i="1" dirty="0">
                  <a:solidFill>
                    <a:schemeClr val="bg1">
                      <a:lumMod val="50000"/>
                    </a:schemeClr>
                  </a:solidFill>
                </a:rPr>
                <a:t> </a:t>
              </a:r>
              <a:r>
                <a:rPr lang="fi-FI" sz="1200" i="1" dirty="0">
                  <a:solidFill>
                    <a:schemeClr val="bg1">
                      <a:lumMod val="50000"/>
                    </a:schemeClr>
                  </a:solidFill>
                </a:rPr>
                <a:t>on yleisin asiakasväkivallan muoto</a:t>
              </a:r>
            </a:p>
          </p:txBody>
        </p:sp>
        <p:sp>
          <p:nvSpPr>
            <p:cNvPr id="22" name="TextBox 21"/>
            <p:cNvSpPr txBox="1"/>
            <p:nvPr/>
          </p:nvSpPr>
          <p:spPr>
            <a:xfrm>
              <a:off x="6670410" y="1367388"/>
              <a:ext cx="2019366" cy="646331"/>
            </a:xfrm>
            <a:prstGeom prst="rect">
              <a:avLst/>
            </a:prstGeom>
            <a:noFill/>
          </p:spPr>
          <p:txBody>
            <a:bodyPr wrap="square" rtlCol="0">
              <a:spAutoFit/>
            </a:bodyPr>
            <a:lstStyle/>
            <a:p>
              <a:pPr algn="ctr"/>
              <a:r>
                <a:rPr lang="fi-FI" sz="1200" i="1" dirty="0">
                  <a:solidFill>
                    <a:schemeClr val="bg1">
                      <a:lumMod val="50000"/>
                    </a:schemeClr>
                  </a:solidFill>
                </a:rPr>
                <a:t>Esimiesasemassa ja pitkään alalla toimineet kokevat vähiten asiakasväkivaltaa</a:t>
              </a:r>
            </a:p>
          </p:txBody>
        </p:sp>
        <p:sp>
          <p:nvSpPr>
            <p:cNvPr id="24" name="TextBox 23"/>
            <p:cNvSpPr txBox="1"/>
            <p:nvPr/>
          </p:nvSpPr>
          <p:spPr>
            <a:xfrm>
              <a:off x="7122358" y="2871043"/>
              <a:ext cx="1761264" cy="861774"/>
            </a:xfrm>
            <a:prstGeom prst="rect">
              <a:avLst/>
            </a:prstGeom>
            <a:noFill/>
          </p:spPr>
          <p:txBody>
            <a:bodyPr wrap="square" rtlCol="0">
              <a:spAutoFit/>
            </a:bodyPr>
            <a:lstStyle/>
            <a:p>
              <a:pPr algn="ctr"/>
              <a:r>
                <a:rPr lang="fi-FI" sz="1400" b="1" i="1" dirty="0">
                  <a:solidFill>
                    <a:schemeClr val="bg1">
                      <a:lumMod val="50000"/>
                    </a:schemeClr>
                  </a:solidFill>
                </a:rPr>
                <a:t>59 %</a:t>
              </a:r>
              <a:r>
                <a:rPr lang="fi-FI" sz="1400" i="1" dirty="0">
                  <a:solidFill>
                    <a:schemeClr val="bg1">
                      <a:lumMod val="50000"/>
                    </a:schemeClr>
                  </a:solidFill>
                </a:rPr>
                <a:t> </a:t>
              </a:r>
              <a:r>
                <a:rPr lang="fi-FI" sz="1200" i="1" dirty="0">
                  <a:solidFill>
                    <a:schemeClr val="bg1">
                      <a:lumMod val="50000"/>
                    </a:schemeClr>
                  </a:solidFill>
                </a:rPr>
                <a:t>kokee varautumisen asiakasväkivaltaan työpaikallaan riittäväksi</a:t>
              </a:r>
            </a:p>
          </p:txBody>
        </p:sp>
        <p:sp>
          <p:nvSpPr>
            <p:cNvPr id="25" name="TextBox 24"/>
            <p:cNvSpPr txBox="1"/>
            <p:nvPr/>
          </p:nvSpPr>
          <p:spPr>
            <a:xfrm>
              <a:off x="6211950" y="5503846"/>
              <a:ext cx="2432832" cy="677108"/>
            </a:xfrm>
            <a:prstGeom prst="rect">
              <a:avLst/>
            </a:prstGeom>
            <a:noFill/>
          </p:spPr>
          <p:txBody>
            <a:bodyPr wrap="square" rtlCol="0">
              <a:spAutoFit/>
            </a:bodyPr>
            <a:lstStyle/>
            <a:p>
              <a:pPr algn="ctr"/>
              <a:r>
                <a:rPr lang="fi-FI" sz="1400" b="1" i="1" dirty="0">
                  <a:solidFill>
                    <a:schemeClr val="bg1">
                      <a:lumMod val="50000"/>
                    </a:schemeClr>
                  </a:solidFill>
                </a:rPr>
                <a:t>53 %</a:t>
              </a:r>
              <a:r>
                <a:rPr lang="fi-FI" sz="1400" i="1" dirty="0">
                  <a:solidFill>
                    <a:schemeClr val="bg1">
                      <a:lumMod val="50000"/>
                    </a:schemeClr>
                  </a:solidFill>
                </a:rPr>
                <a:t> </a:t>
              </a:r>
              <a:r>
                <a:rPr lang="fi-FI" sz="1200" i="1" dirty="0">
                  <a:solidFill>
                    <a:schemeClr val="bg1">
                      <a:lumMod val="50000"/>
                    </a:schemeClr>
                  </a:solidFill>
                </a:rPr>
                <a:t>on saanut perehdytystä väkivalta- ja uhkatilanteissa toimimiseen</a:t>
              </a:r>
            </a:p>
          </p:txBody>
        </p:sp>
        <p:sp>
          <p:nvSpPr>
            <p:cNvPr id="26" name="TextBox 25"/>
            <p:cNvSpPr txBox="1"/>
            <p:nvPr/>
          </p:nvSpPr>
          <p:spPr>
            <a:xfrm>
              <a:off x="597536" y="4982359"/>
              <a:ext cx="2232951" cy="677108"/>
            </a:xfrm>
            <a:prstGeom prst="rect">
              <a:avLst/>
            </a:prstGeom>
            <a:noFill/>
          </p:spPr>
          <p:txBody>
            <a:bodyPr wrap="square" rtlCol="0">
              <a:spAutoFit/>
            </a:bodyPr>
            <a:lstStyle/>
            <a:p>
              <a:pPr algn="ctr"/>
              <a:r>
                <a:rPr lang="fi-FI" sz="1400" b="1" i="1" dirty="0">
                  <a:solidFill>
                    <a:schemeClr val="bg1">
                      <a:lumMod val="50000"/>
                    </a:schemeClr>
                  </a:solidFill>
                </a:rPr>
                <a:t>51 %</a:t>
              </a:r>
              <a:r>
                <a:rPr lang="fi-FI" sz="1400" i="1" dirty="0">
                  <a:solidFill>
                    <a:schemeClr val="bg1">
                      <a:lumMod val="50000"/>
                    </a:schemeClr>
                  </a:solidFill>
                </a:rPr>
                <a:t> </a:t>
              </a:r>
              <a:r>
                <a:rPr lang="fi-FI" sz="1200" i="1" dirty="0">
                  <a:solidFill>
                    <a:schemeClr val="bg1">
                      <a:lumMod val="50000"/>
                    </a:schemeClr>
                  </a:solidFill>
                </a:rPr>
                <a:t>työyhteisöistä käsitellään uhka- ja väkivaltatilanteet yhdessä useimmiten</a:t>
              </a:r>
            </a:p>
          </p:txBody>
        </p:sp>
        <p:sp>
          <p:nvSpPr>
            <p:cNvPr id="27" name="TextBox 26"/>
            <p:cNvSpPr txBox="1"/>
            <p:nvPr/>
          </p:nvSpPr>
          <p:spPr>
            <a:xfrm>
              <a:off x="3308496" y="5270526"/>
              <a:ext cx="1994221" cy="677108"/>
            </a:xfrm>
            <a:prstGeom prst="rect">
              <a:avLst/>
            </a:prstGeom>
            <a:noFill/>
          </p:spPr>
          <p:txBody>
            <a:bodyPr wrap="square" rtlCol="0">
              <a:spAutoFit/>
            </a:bodyPr>
            <a:lstStyle/>
            <a:p>
              <a:pPr algn="ctr"/>
              <a:r>
                <a:rPr lang="fi-FI" sz="1400" b="1" i="1" dirty="0">
                  <a:solidFill>
                    <a:schemeClr val="bg1">
                      <a:lumMod val="50000"/>
                    </a:schemeClr>
                  </a:solidFill>
                </a:rPr>
                <a:t>&lt;50 % </a:t>
              </a:r>
              <a:r>
                <a:rPr lang="fi-FI" sz="1200" i="1" dirty="0">
                  <a:solidFill>
                    <a:schemeClr val="bg1">
                      <a:lumMod val="50000"/>
                    </a:schemeClr>
                  </a:solidFill>
                </a:rPr>
                <a:t>on saanut riittävästi koulutusta tilanteiden käsittelyyn </a:t>
              </a:r>
            </a:p>
          </p:txBody>
        </p:sp>
        <p:sp>
          <p:nvSpPr>
            <p:cNvPr id="28" name="TextBox 27"/>
            <p:cNvSpPr txBox="1"/>
            <p:nvPr/>
          </p:nvSpPr>
          <p:spPr>
            <a:xfrm>
              <a:off x="367558" y="1336611"/>
              <a:ext cx="2462929" cy="677108"/>
            </a:xfrm>
            <a:prstGeom prst="rect">
              <a:avLst/>
            </a:prstGeom>
            <a:noFill/>
          </p:spPr>
          <p:txBody>
            <a:bodyPr wrap="square" rtlCol="0">
              <a:spAutoFit/>
            </a:bodyPr>
            <a:lstStyle/>
            <a:p>
              <a:pPr algn="ctr"/>
              <a:r>
                <a:rPr lang="fi-FI" sz="1400" b="1" i="1" dirty="0">
                  <a:solidFill>
                    <a:schemeClr val="bg1">
                      <a:lumMod val="50000"/>
                    </a:schemeClr>
                  </a:solidFill>
                </a:rPr>
                <a:t>¼</a:t>
              </a:r>
              <a:r>
                <a:rPr lang="fi-FI" sz="1400" i="1" dirty="0">
                  <a:solidFill>
                    <a:schemeClr val="bg1">
                      <a:lumMod val="50000"/>
                    </a:schemeClr>
                  </a:solidFill>
                </a:rPr>
                <a:t> </a:t>
              </a:r>
              <a:r>
                <a:rPr lang="fi-FI" sz="1200" i="1" dirty="0">
                  <a:solidFill>
                    <a:schemeClr val="bg1">
                      <a:lumMod val="50000"/>
                    </a:schemeClr>
                  </a:solidFill>
                </a:rPr>
                <a:t>on viimeisen 12 kk aikana kokenut stressiä tai pelon tunnetta asiakasväkivallan seurauksena</a:t>
              </a:r>
            </a:p>
          </p:txBody>
        </p:sp>
      </p:grpSp>
      <p:pic>
        <p:nvPicPr>
          <p:cNvPr id="30" name="chart"/>
          <p:cNvPicPr>
            <a:picLocks noChangeAspect="1"/>
          </p:cNvPicPr>
          <p:nvPr/>
        </p:nvPicPr>
        <p:blipFill>
          <a:blip r:embed="rId2"/>
          <a:stretch>
            <a:fillRect/>
          </a:stretch>
        </p:blipFill>
        <p:spPr>
          <a:xfrm>
            <a:off x="431813" y="207035"/>
            <a:ext cx="1904987" cy="529713"/>
          </a:xfrm>
          <a:prstGeom prst="rect">
            <a:avLst/>
          </a:prstGeom>
        </p:spPr>
      </p:pic>
      <p:sp>
        <p:nvSpPr>
          <p:cNvPr id="2" name="Title 1"/>
          <p:cNvSpPr>
            <a:spLocks noGrp="1"/>
          </p:cNvSpPr>
          <p:nvPr>
            <p:ph type="title"/>
          </p:nvPr>
        </p:nvSpPr>
        <p:spPr>
          <a:xfrm>
            <a:off x="3929098" y="2747351"/>
            <a:ext cx="2672391" cy="775463"/>
          </a:xfrm>
        </p:spPr>
        <p:txBody>
          <a:bodyPr/>
          <a:lstStyle/>
          <a:p>
            <a:pPr algn="ctr"/>
            <a:r>
              <a:rPr lang="fi-FI" sz="3000" b="1" dirty="0">
                <a:solidFill>
                  <a:schemeClr val="tx1"/>
                </a:solidFill>
              </a:rPr>
              <a:t>Työväkivalta ja sen uhka</a:t>
            </a:r>
          </a:p>
        </p:txBody>
      </p:sp>
    </p:spTree>
    <p:extLst>
      <p:ext uri="{BB962C8B-B14F-4D97-AF65-F5344CB8AC3E}">
        <p14:creationId xmlns:p14="http://schemas.microsoft.com/office/powerpoint/2010/main" val="325599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a:t>Kiitos!</a:t>
            </a:r>
          </a:p>
        </p:txBody>
      </p:sp>
      <p:sp>
        <p:nvSpPr>
          <p:cNvPr id="15" name="Subtitle 8"/>
          <p:cNvSpPr>
            <a:spLocks noGrp="1"/>
          </p:cNvSpPr>
          <p:nvPr>
            <p:ph type="subTitle" idx="1"/>
          </p:nvPr>
        </p:nvSpPr>
        <p:spPr>
          <a:xfrm>
            <a:off x="3167611" y="4970229"/>
            <a:ext cx="2074332" cy="550038"/>
          </a:xfrm>
        </p:spPr>
        <p:txBody>
          <a:bodyPr lIns="0" rIns="0" bIns="0" anchor="t" anchorCtr="0">
            <a:noAutofit/>
          </a:bodyPr>
          <a:lstStyle/>
          <a:p>
            <a:pPr>
              <a:spcBef>
                <a:spcPts val="0"/>
              </a:spcBef>
            </a:pPr>
            <a:r>
              <a:rPr lang="fi-FI" sz="2000" i="1" dirty="0" err="1">
                <a:latin typeface="Segoe UI Semibold" panose="020B0702040204020203" pitchFamily="34" charset="0"/>
                <a:cs typeface="Segoe UI Semibold" panose="020B0702040204020203" pitchFamily="34" charset="0"/>
              </a:rPr>
              <a:t>tyoterveyslaitos</a:t>
            </a:r>
            <a:endParaRPr lang="fi-FI" sz="2000" i="1" dirty="0">
              <a:latin typeface="Segoe UI Semibold" panose="020B0702040204020203" pitchFamily="34" charset="0"/>
              <a:cs typeface="Segoe UI Semibold" panose="020B0702040204020203" pitchFamily="34" charset="0"/>
            </a:endParaRPr>
          </a:p>
        </p:txBody>
      </p:sp>
      <p:pic>
        <p:nvPicPr>
          <p:cNvPr id="16" name="Picture 15">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6814" y="4392297"/>
            <a:ext cx="476151" cy="476151"/>
          </a:xfrm>
          <a:prstGeom prst="rect">
            <a:avLst/>
          </a:prstGeom>
        </p:spPr>
      </p:pic>
      <p:pic>
        <p:nvPicPr>
          <p:cNvPr id="17" name="Picture 16">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66652" y="4392247"/>
            <a:ext cx="476250" cy="476250"/>
          </a:xfrm>
          <a:prstGeom prst="rect">
            <a:avLst/>
          </a:prstGeom>
        </p:spPr>
      </p:pic>
      <p:pic>
        <p:nvPicPr>
          <p:cNvPr id="18" name="Picture 17">
            <a:hlinkClick r:id="rId6"/>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87954" y="4390902"/>
            <a:ext cx="588698" cy="478941"/>
          </a:xfrm>
          <a:prstGeom prst="rect">
            <a:avLst/>
          </a:prstGeom>
        </p:spPr>
      </p:pic>
      <p:pic>
        <p:nvPicPr>
          <p:cNvPr id="19" name="Picture 18">
            <a:hlinkClick r:id="rId8"/>
          </p:cNvPr>
          <p:cNvPicPr>
            <a:picLocks noChangeAspect="1"/>
          </p:cNvPicPr>
          <p:nvPr/>
        </p:nvPicPr>
        <p:blipFill rotWithShape="1">
          <a:blip r:embed="rId9" cstate="screen">
            <a:extLst>
              <a:ext uri="{28A0092B-C50C-407E-A947-70E740481C1C}">
                <a14:useLocalDpi xmlns:a14="http://schemas.microsoft.com/office/drawing/2010/main"/>
              </a:ext>
            </a:extLst>
          </a:blip>
          <a:srcRect l="17113" t="27085" r="16422" b="26900"/>
          <a:stretch/>
        </p:blipFill>
        <p:spPr>
          <a:xfrm>
            <a:off x="7182776" y="4389644"/>
            <a:ext cx="1117599" cy="481457"/>
          </a:xfrm>
          <a:prstGeom prst="rect">
            <a:avLst/>
          </a:prstGeom>
        </p:spPr>
      </p:pic>
      <p:sp>
        <p:nvSpPr>
          <p:cNvPr id="20" name="Rectangle 19"/>
          <p:cNvSpPr/>
          <p:nvPr/>
        </p:nvSpPr>
        <p:spPr>
          <a:xfrm>
            <a:off x="1175262" y="4970229"/>
            <a:ext cx="2214082" cy="615553"/>
          </a:xfrm>
          <a:prstGeom prst="rect">
            <a:avLst/>
          </a:prstGeom>
        </p:spPr>
        <p:txBody>
          <a:bodyPr wrap="square" lIns="0" tIns="0" rIns="0" bIns="0">
            <a:spAutoFit/>
          </a:bodyPr>
          <a:lstStyle/>
          <a:p>
            <a:pPr algn="ctr">
              <a:spcBef>
                <a:spcPts val="0"/>
              </a:spcBef>
            </a:pPr>
            <a:r>
              <a:rPr lang="fi-FI" sz="2000" i="1" dirty="0">
                <a:solidFill>
                  <a:schemeClr val="bg1"/>
                </a:solidFill>
                <a:latin typeface="Segoe UI Semibold" panose="020B0702040204020203" pitchFamily="34" charset="0"/>
                <a:cs typeface="Segoe UI Semibold" panose="020B0702040204020203" pitchFamily="34" charset="0"/>
              </a:rPr>
              <a:t>@</a:t>
            </a:r>
            <a:r>
              <a:rPr lang="fi-FI" sz="2000" i="1" dirty="0" err="1">
                <a:solidFill>
                  <a:schemeClr val="bg1"/>
                </a:solidFill>
                <a:latin typeface="Segoe UI Semibold" panose="020B0702040204020203" pitchFamily="34" charset="0"/>
                <a:cs typeface="Segoe UI Semibold" panose="020B0702040204020203" pitchFamily="34" charset="0"/>
              </a:rPr>
              <a:t>tyoterveys</a:t>
            </a:r>
            <a:endParaRPr lang="fi-FI" sz="2000" dirty="0">
              <a:solidFill>
                <a:schemeClr val="bg1"/>
              </a:solidFill>
            </a:endParaRPr>
          </a:p>
          <a:p>
            <a:pPr algn="ctr">
              <a:spcBef>
                <a:spcPts val="0"/>
              </a:spcBef>
            </a:pPr>
            <a:r>
              <a:rPr lang="fi-FI" sz="2000" i="1" dirty="0">
                <a:solidFill>
                  <a:schemeClr val="bg1"/>
                </a:solidFill>
                <a:latin typeface="Segoe UI Semibold" panose="020B0702040204020203" pitchFamily="34" charset="0"/>
                <a:cs typeface="Segoe UI Semibold" panose="020B0702040204020203" pitchFamily="34" charset="0"/>
              </a:rPr>
              <a:t>@</a:t>
            </a:r>
            <a:r>
              <a:rPr lang="fi-FI" sz="2000" i="1" dirty="0" err="1">
                <a:solidFill>
                  <a:schemeClr val="bg1"/>
                </a:solidFill>
                <a:latin typeface="Segoe UI Semibold" panose="020B0702040204020203" pitchFamily="34" charset="0"/>
                <a:cs typeface="Segoe UI Semibold" panose="020B0702040204020203" pitchFamily="34" charset="0"/>
              </a:rPr>
              <a:t>fioh</a:t>
            </a:r>
            <a:endParaRPr lang="fi-FI" sz="2000" i="1" dirty="0">
              <a:solidFill>
                <a:schemeClr val="bg1"/>
              </a:solidFill>
              <a:latin typeface="Segoe UI Semibold" panose="020B0702040204020203" pitchFamily="34" charset="0"/>
              <a:cs typeface="Segoe UI Semibold" panose="020B0702040204020203" pitchFamily="34" charset="0"/>
            </a:endParaRPr>
          </a:p>
        </p:txBody>
      </p:sp>
      <p:sp>
        <p:nvSpPr>
          <p:cNvPr id="21" name="Subtitle 8"/>
          <p:cNvSpPr txBox="1">
            <a:spLocks/>
          </p:cNvSpPr>
          <p:nvPr/>
        </p:nvSpPr>
        <p:spPr>
          <a:xfrm>
            <a:off x="6713956" y="4970229"/>
            <a:ext cx="2055238" cy="549742"/>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2000" i="1" dirty="0" err="1">
                <a:latin typeface="Segoe UI Semibold" panose="020B0702040204020203" pitchFamily="34" charset="0"/>
                <a:cs typeface="Segoe UI Semibold" panose="020B0702040204020203" pitchFamily="34" charset="0"/>
              </a:rPr>
              <a:t>Tyoterveyslaitos</a:t>
            </a:r>
            <a:endParaRPr lang="fi-FI" sz="2000" i="1" dirty="0">
              <a:latin typeface="Segoe UI Semibold" panose="020B0702040204020203" pitchFamily="34" charset="0"/>
              <a:cs typeface="Segoe UI Semibold" panose="020B0702040204020203" pitchFamily="34" charset="0"/>
            </a:endParaRPr>
          </a:p>
        </p:txBody>
      </p:sp>
      <p:sp>
        <p:nvSpPr>
          <p:cNvPr id="22" name="Subtitle 8"/>
          <p:cNvSpPr txBox="1">
            <a:spLocks/>
          </p:cNvSpPr>
          <p:nvPr/>
        </p:nvSpPr>
        <p:spPr>
          <a:xfrm>
            <a:off x="5128676" y="4970229"/>
            <a:ext cx="1712426" cy="541276"/>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2000" i="1" dirty="0" err="1">
                <a:latin typeface="Segoe UI Semibold" panose="020B0702040204020203" pitchFamily="34" charset="0"/>
                <a:cs typeface="Segoe UI Semibold" panose="020B0702040204020203" pitchFamily="34" charset="0"/>
              </a:rPr>
              <a:t>tyoterveys</a:t>
            </a:r>
            <a:endParaRPr lang="fi-FI" sz="2000" i="1" dirty="0">
              <a:latin typeface="Segoe UI Semibold" panose="020B0702040204020203" pitchFamily="34" charset="0"/>
              <a:cs typeface="Segoe UI Semibold" panose="020B0702040204020203" pitchFamily="34" charset="0"/>
            </a:endParaRPr>
          </a:p>
        </p:txBody>
      </p:sp>
      <p:pic>
        <p:nvPicPr>
          <p:cNvPr id="11" name="Picture 10">
            <a:hlinkClick r:id="rId10"/>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8440" y="4326466"/>
            <a:ext cx="558915" cy="558915"/>
          </a:xfrm>
          <a:prstGeom prst="rect">
            <a:avLst/>
          </a:prstGeom>
        </p:spPr>
      </p:pic>
      <p:sp>
        <p:nvSpPr>
          <p:cNvPr id="12" name="Subtitle 8"/>
          <p:cNvSpPr txBox="1">
            <a:spLocks/>
          </p:cNvSpPr>
          <p:nvPr/>
        </p:nvSpPr>
        <p:spPr>
          <a:xfrm>
            <a:off x="-59269" y="4970229"/>
            <a:ext cx="2074332" cy="550038"/>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2000" i="1" dirty="0">
                <a:latin typeface="Segoe UI Semibold" panose="020B0702040204020203" pitchFamily="34" charset="0"/>
                <a:cs typeface="Segoe UI Semibold" panose="020B0702040204020203" pitchFamily="34" charset="0"/>
              </a:rPr>
              <a:t>ttl.fi</a:t>
            </a:r>
          </a:p>
        </p:txBody>
      </p:sp>
    </p:spTree>
    <p:extLst>
      <p:ext uri="{BB962C8B-B14F-4D97-AF65-F5344CB8AC3E}">
        <p14:creationId xmlns:p14="http://schemas.microsoft.com/office/powerpoint/2010/main" val="211435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1" y="365126"/>
            <a:ext cx="8265936" cy="1260000"/>
          </a:xfrm>
        </p:spPr>
        <p:txBody>
          <a:bodyPr/>
          <a:lstStyle/>
          <a:p>
            <a:r>
              <a:rPr lang="fi-FI" sz="4000" dirty="0"/>
              <a:t>Työväkivalta ja sen uhka -selvitys</a:t>
            </a:r>
          </a:p>
        </p:txBody>
      </p:sp>
      <p:sp>
        <p:nvSpPr>
          <p:cNvPr id="6" name="Content Placeholder 5"/>
          <p:cNvSpPr>
            <a:spLocks noGrp="1"/>
          </p:cNvSpPr>
          <p:nvPr>
            <p:ph idx="1"/>
          </p:nvPr>
        </p:nvSpPr>
        <p:spPr>
          <a:xfrm>
            <a:off x="425004" y="1809513"/>
            <a:ext cx="7808770" cy="4476750"/>
          </a:xfrm>
        </p:spPr>
        <p:txBody>
          <a:bodyPr/>
          <a:lstStyle/>
          <a:p>
            <a:r>
              <a:rPr lang="fi-FI" sz="2400" dirty="0"/>
              <a:t>Talentian jäsenistölle toteutettu sähköinen kysely          6.4. – 2.5.2016</a:t>
            </a:r>
          </a:p>
          <a:p>
            <a:r>
              <a:rPr lang="fi-FI" sz="2400" dirty="0"/>
              <a:t>Kyselyssä selvitettiin koettua asiakasväkivaltaa, sen määrää ja muotoa, asiakasväkivaltaan varautumista ja syntyneiden tilanteiden käsittelyä sekä työyhteisön sisäistä epäasiallista kohtelua ja häiriökäyttäytymistä</a:t>
            </a:r>
          </a:p>
          <a:p>
            <a:r>
              <a:rPr lang="fi-FI" sz="2400" dirty="0"/>
              <a:t>Kyselyn toteutti ja raportoi Työterveyslaitos Talentian toimeksiannosta</a:t>
            </a:r>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3</a:t>
            </a:fld>
            <a:endParaRPr lang="fi-FI"/>
          </a:p>
        </p:txBody>
      </p:sp>
    </p:spTree>
    <p:extLst>
      <p:ext uri="{BB962C8B-B14F-4D97-AF65-F5344CB8AC3E}">
        <p14:creationId xmlns:p14="http://schemas.microsoft.com/office/powerpoint/2010/main" val="4208053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6518" y="154546"/>
            <a:ext cx="8418069" cy="801017"/>
          </a:xfrm>
        </p:spPr>
        <p:txBody>
          <a:bodyPr/>
          <a:lstStyle/>
          <a:p>
            <a:r>
              <a:rPr lang="fi-FI" sz="4000" dirty="0"/>
              <a:t>Keskeiset käsitteet (1/2)</a:t>
            </a:r>
          </a:p>
        </p:txBody>
      </p:sp>
      <p:sp>
        <p:nvSpPr>
          <p:cNvPr id="6" name="Content Placeholder 5"/>
          <p:cNvSpPr>
            <a:spLocks noGrp="1"/>
          </p:cNvSpPr>
          <p:nvPr>
            <p:ph idx="1"/>
          </p:nvPr>
        </p:nvSpPr>
        <p:spPr>
          <a:xfrm>
            <a:off x="628651" y="1056068"/>
            <a:ext cx="8013073" cy="5120895"/>
          </a:xfrm>
        </p:spPr>
        <p:txBody>
          <a:bodyPr/>
          <a:lstStyle/>
          <a:p>
            <a:r>
              <a:rPr lang="fi-FI" sz="2400" dirty="0"/>
              <a:t>Asiakasväkivalta eli työn kohteena olevien asiakkaiden, potilaiden, oppilaiden tai heidän läheistensä tai </a:t>
            </a:r>
            <a:r>
              <a:rPr lang="fi-FI" sz="2400" dirty="0" err="1"/>
              <a:t>saatta-jiensa</a:t>
            </a:r>
            <a:r>
              <a:rPr lang="fi-FI" sz="2400" dirty="0"/>
              <a:t> ym. taholta kohdattua asiatonta käyttäytymistä, uhkailua tai väkivaltaa</a:t>
            </a:r>
          </a:p>
          <a:p>
            <a:r>
              <a:rPr lang="fi-FI" sz="2400" dirty="0"/>
              <a:t>Työyhteisön sisäinen eli työtovereiden, esimiesten tai alaisten kohdistama epäasiallinen ja häiritsevä käyttäytyminen</a:t>
            </a:r>
          </a:p>
          <a:p>
            <a:r>
              <a:rPr lang="fi-FI" sz="2400" dirty="0"/>
              <a:t>Henkisellä väkivallalla ja työpaikkakiusaamisella tarkoitetaan tilannetta, jossa joku joutuu pitkään jatkuen toistuvat ja systemaattisen loukkaavan, mitätöivän, alistavan tai muuten kielteisen ja epäasiallisen kohtelun kohteeksi. Kiusaamisen kohteena oleva kokee itsensä usein tilanteessa puolustuskyvyttömäksi.</a:t>
            </a:r>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4</a:t>
            </a:fld>
            <a:endParaRPr lang="fi-FI"/>
          </a:p>
        </p:txBody>
      </p:sp>
    </p:spTree>
    <p:extLst>
      <p:ext uri="{BB962C8B-B14F-4D97-AF65-F5344CB8AC3E}">
        <p14:creationId xmlns:p14="http://schemas.microsoft.com/office/powerpoint/2010/main" val="202351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1" y="365126"/>
            <a:ext cx="8265936" cy="858367"/>
          </a:xfrm>
        </p:spPr>
        <p:txBody>
          <a:bodyPr/>
          <a:lstStyle/>
          <a:p>
            <a:r>
              <a:rPr lang="fi-FI" sz="4000" dirty="0"/>
              <a:t>Keskeiset käsitteet (2/2)</a:t>
            </a:r>
          </a:p>
        </p:txBody>
      </p:sp>
      <p:sp>
        <p:nvSpPr>
          <p:cNvPr id="6" name="Content Placeholder 5"/>
          <p:cNvSpPr>
            <a:spLocks noGrp="1"/>
          </p:cNvSpPr>
          <p:nvPr>
            <p:ph idx="1"/>
          </p:nvPr>
        </p:nvSpPr>
        <p:spPr>
          <a:xfrm>
            <a:off x="628651" y="1339403"/>
            <a:ext cx="8038831" cy="4837560"/>
          </a:xfrm>
        </p:spPr>
        <p:txBody>
          <a:bodyPr/>
          <a:lstStyle/>
          <a:p>
            <a:r>
              <a:rPr lang="fi-FI" sz="2400" dirty="0"/>
              <a:t>Vastuuttomalla (ei-ammatillisella) työkäyttäytymisellä tarkoitetaan käyttäytymistä, jossa joku työyhteisön jäsen toimii niin, että se häiritsee ja vaikeuttaa työyhteisön toimintaa ja aiheuttaa mielipahaa, ärtymystä ja työmotivaation laskua muille työyhteisön jäsenille. </a:t>
            </a:r>
          </a:p>
          <a:p>
            <a:r>
              <a:rPr lang="fi-FI" sz="2400" dirty="0"/>
              <a:t>Vastuutonta työkäyttäytymistä on mm. yhteisten pelisääntöjen ja sopimusten noudattamatta jättäminen, valtuuksien ylittäminen ja muu omavaltainen toiminta, työtehtävien laiminlyönti, erityisoikeuksien vaatiminen ja ottaminen, mielenosoittaminen ja dramaattiset tunteenpurkaukset</a:t>
            </a:r>
            <a:r>
              <a:rPr lang="fi-FI" sz="2400" i="1" dirty="0"/>
              <a:t>.</a:t>
            </a:r>
            <a:endParaRPr lang="fi-FI" sz="2400" dirty="0"/>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5</a:t>
            </a:fld>
            <a:endParaRPr lang="fi-FI"/>
          </a:p>
        </p:txBody>
      </p:sp>
    </p:spTree>
    <p:extLst>
      <p:ext uri="{BB962C8B-B14F-4D97-AF65-F5344CB8AC3E}">
        <p14:creationId xmlns:p14="http://schemas.microsoft.com/office/powerpoint/2010/main" val="59947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6558" y="302781"/>
            <a:ext cx="8644555" cy="1260000"/>
          </a:xfrm>
        </p:spPr>
        <p:txBody>
          <a:bodyPr/>
          <a:lstStyle/>
          <a:p>
            <a:r>
              <a:rPr lang="fi-FI" sz="4000" dirty="0"/>
              <a:t>Vastaajat (1/3)</a:t>
            </a:r>
          </a:p>
        </p:txBody>
      </p:sp>
      <p:sp>
        <p:nvSpPr>
          <p:cNvPr id="4" name="Date Placeholder 3"/>
          <p:cNvSpPr>
            <a:spLocks noGrp="1"/>
          </p:cNvSpPr>
          <p:nvPr>
            <p:ph type="dt" sz="half" idx="10"/>
          </p:nvPr>
        </p:nvSpPr>
        <p:spPr/>
        <p:txBody>
          <a:bodyPr/>
          <a:lstStyle/>
          <a:p>
            <a:fld id="{63C098F4-4904-4B04-BD05-29CEE8726E95}" type="datetime1">
              <a:rPr lang="fi-FI" smtClean="0"/>
              <a:t>5.5.2017</a:t>
            </a:fld>
            <a:endParaRPr lang="fi-FI"/>
          </a:p>
        </p:txBody>
      </p:sp>
      <p:sp>
        <p:nvSpPr>
          <p:cNvPr id="5" name="Footer Placeholder 4"/>
          <p:cNvSpPr>
            <a:spLocks noGrp="1"/>
          </p:cNvSpPr>
          <p:nvPr>
            <p:ph type="ftr" sz="quarter" idx="11"/>
          </p:nvPr>
        </p:nvSpPr>
        <p:spPr/>
        <p:txBody>
          <a:bodyPr/>
          <a:lstStyle/>
          <a:p>
            <a:r>
              <a:rPr lang="fi-FI" dirty="0"/>
              <a:t>© Työterveyslaitos     | Vartia-Väänänen &amp; Pahkin   |     www.ttl.fi</a:t>
            </a:r>
          </a:p>
        </p:txBody>
      </p:sp>
      <p:sp>
        <p:nvSpPr>
          <p:cNvPr id="6" name="Slide Number Placeholder 5"/>
          <p:cNvSpPr>
            <a:spLocks noGrp="1"/>
          </p:cNvSpPr>
          <p:nvPr>
            <p:ph type="sldNum" sz="quarter" idx="12"/>
          </p:nvPr>
        </p:nvSpPr>
        <p:spPr/>
        <p:txBody>
          <a:bodyPr/>
          <a:lstStyle/>
          <a:p>
            <a:fld id="{3B407329-9E1B-43BD-9D36-114B7703FEF8}" type="slidenum">
              <a:rPr lang="fi-FI" smtClean="0"/>
              <a:t>6</a:t>
            </a:fld>
            <a:endParaRPr lang="fi-FI"/>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57224501"/>
              </p:ext>
            </p:extLst>
          </p:nvPr>
        </p:nvGraphicFramePr>
        <p:xfrm>
          <a:off x="250822" y="1562781"/>
          <a:ext cx="8198911" cy="3881120"/>
        </p:xfrm>
        <a:graphic>
          <a:graphicData uri="http://schemas.openxmlformats.org/drawingml/2006/table">
            <a:tbl>
              <a:tblPr firstRow="1" bandRow="1">
                <a:tableStyleId>{21E4AEA4-8DFA-4A89-87EB-49C32662AFE0}</a:tableStyleId>
              </a:tblPr>
              <a:tblGrid>
                <a:gridCol w="2850789">
                  <a:extLst>
                    <a:ext uri="{9D8B030D-6E8A-4147-A177-3AD203B41FA5}">
                      <a16:colId xmlns:a16="http://schemas.microsoft.com/office/drawing/2014/main" val="20000"/>
                    </a:ext>
                  </a:extLst>
                </a:gridCol>
                <a:gridCol w="2187362">
                  <a:extLst>
                    <a:ext uri="{9D8B030D-6E8A-4147-A177-3AD203B41FA5}">
                      <a16:colId xmlns:a16="http://schemas.microsoft.com/office/drawing/2014/main" val="20001"/>
                    </a:ext>
                  </a:extLst>
                </a:gridCol>
                <a:gridCol w="3160760">
                  <a:extLst>
                    <a:ext uri="{9D8B030D-6E8A-4147-A177-3AD203B41FA5}">
                      <a16:colId xmlns:a16="http://schemas.microsoft.com/office/drawing/2014/main" val="20002"/>
                    </a:ext>
                  </a:extLst>
                </a:gridCol>
              </a:tblGrid>
              <a:tr h="370840">
                <a:tc>
                  <a:txBody>
                    <a:bodyPr/>
                    <a:lstStyle/>
                    <a:p>
                      <a:r>
                        <a:rPr lang="fi-FI" sz="1800" dirty="0">
                          <a:solidFill>
                            <a:schemeClr val="bg1"/>
                          </a:solidFill>
                          <a:latin typeface="Segoe UI" panose="020B0502040204020203" pitchFamily="34" charset="0"/>
                          <a:cs typeface="Segoe UI" panose="020B0502040204020203" pitchFamily="34" charset="0"/>
                        </a:rPr>
                        <a:t>Taustatiedot</a:t>
                      </a:r>
                    </a:p>
                  </a:txBody>
                  <a:tcPr>
                    <a:lnR w="19050" cap="flat" cmpd="sng" algn="ctr">
                      <a:solidFill>
                        <a:schemeClr val="bg1"/>
                      </a:solidFill>
                      <a:prstDash val="solid"/>
                      <a:round/>
                      <a:headEnd type="none" w="med" len="med"/>
                      <a:tailEnd type="none" w="med" len="med"/>
                    </a:lnR>
                    <a:solidFill>
                      <a:schemeClr val="tx2"/>
                    </a:solidFill>
                  </a:tcPr>
                </a:tc>
                <a:tc gridSpan="2">
                  <a:txBody>
                    <a:bodyPr/>
                    <a:lstStyle/>
                    <a:p>
                      <a:r>
                        <a:rPr lang="fi-FI" sz="1800" dirty="0">
                          <a:solidFill>
                            <a:schemeClr val="bg1"/>
                          </a:solidFill>
                          <a:latin typeface="Segoe UI" panose="020B0502040204020203" pitchFamily="34" charset="0"/>
                          <a:cs typeface="Segoe UI" panose="020B0502040204020203" pitchFamily="34" charset="0"/>
                        </a:rPr>
                        <a:t>N=1824</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2"/>
                    </a:solidFill>
                  </a:tcPr>
                </a:tc>
                <a:tc hMerge="1">
                  <a:txBody>
                    <a:bodyPr/>
                    <a:lstStyle/>
                    <a:p>
                      <a:endParaRPr lang="fi-FI"/>
                    </a:p>
                  </a:txBody>
                  <a:tcPr/>
                </a:tc>
                <a:extLst>
                  <a:ext uri="{0D108BD9-81ED-4DB2-BD59-A6C34878D82A}">
                    <a16:rowId xmlns:a16="http://schemas.microsoft.com/office/drawing/2014/main" val="10000"/>
                  </a:ext>
                </a:extLst>
              </a:tr>
              <a:tr h="370840">
                <a:tc>
                  <a:txBody>
                    <a:bodyPr/>
                    <a:lstStyle/>
                    <a:p>
                      <a:r>
                        <a:rPr lang="fi-FI" sz="1400" dirty="0">
                          <a:solidFill>
                            <a:schemeClr val="tx1"/>
                          </a:solidFill>
                          <a:latin typeface="Segoe UI" panose="020B0502040204020203" pitchFamily="34" charset="0"/>
                          <a:cs typeface="Segoe UI" panose="020B0502040204020203" pitchFamily="34" charset="0"/>
                        </a:rPr>
                        <a:t>Sukupuoli</a:t>
                      </a:r>
                    </a:p>
                  </a:txBody>
                  <a:tcPr>
                    <a:lnR w="9525" cap="flat" cmpd="sng" algn="ctr">
                      <a:solidFill>
                        <a:schemeClr val="tx1">
                          <a:lumMod val="65000"/>
                          <a:lumOff val="35000"/>
                        </a:schemeClr>
                      </a:solidFill>
                      <a:prstDash val="solid"/>
                      <a:round/>
                      <a:headEnd type="none" w="med" len="med"/>
                      <a:tailEnd type="none" w="med" len="med"/>
                    </a:lnR>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Mies</a:t>
                      </a:r>
                      <a:r>
                        <a:rPr lang="fi-FI" sz="1400" baseline="0" dirty="0">
                          <a:solidFill>
                            <a:schemeClr val="tx1"/>
                          </a:solidFill>
                          <a:latin typeface="Segoe UI" panose="020B0502040204020203" pitchFamily="34" charset="0"/>
                          <a:cs typeface="Segoe UI" panose="020B0502040204020203" pitchFamily="34" charset="0"/>
                        </a:rPr>
                        <a:t> </a:t>
                      </a:r>
                    </a:p>
                    <a:p>
                      <a:r>
                        <a:rPr lang="fi-FI" sz="1400" baseline="0" dirty="0">
                          <a:solidFill>
                            <a:schemeClr val="tx1"/>
                          </a:solidFill>
                          <a:latin typeface="Segoe UI" panose="020B0502040204020203" pitchFamily="34" charset="0"/>
                          <a:cs typeface="Segoe UI" panose="020B0502040204020203" pitchFamily="34" charset="0"/>
                        </a:rPr>
                        <a:t>Nainen</a:t>
                      </a:r>
                      <a:endParaRPr lang="fi-FI" sz="1400" dirty="0">
                        <a:solidFill>
                          <a:schemeClr val="tx1"/>
                        </a:solidFill>
                        <a:latin typeface="Segoe UI" panose="020B0502040204020203" pitchFamily="34" charset="0"/>
                        <a:cs typeface="Segoe UI" panose="020B0502040204020203" pitchFamily="34" charset="0"/>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B w="9525" cap="flat" cmpd="sng" algn="ctr">
                      <a:solidFill>
                        <a:schemeClr val="tx1">
                          <a:lumMod val="65000"/>
                          <a:lumOff val="35000"/>
                        </a:schemeClr>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400" baseline="0" dirty="0">
                          <a:solidFill>
                            <a:schemeClr val="tx1"/>
                          </a:solidFill>
                          <a:latin typeface="Segoe UI" panose="020B0502040204020203" pitchFamily="34" charset="0"/>
                          <a:cs typeface="Segoe UI" panose="020B0502040204020203" pitchFamily="34" charset="0"/>
                        </a:rPr>
                        <a:t>6 % (n=100)</a:t>
                      </a:r>
                    </a:p>
                    <a:p>
                      <a:pPr marL="0" marR="0" indent="0" algn="l" defTabSz="685800" rtl="0" eaLnBrk="1" fontAlgn="auto" latinLnBrk="0" hangingPunct="1">
                        <a:lnSpc>
                          <a:spcPct val="100000"/>
                        </a:lnSpc>
                        <a:spcBef>
                          <a:spcPts val="0"/>
                        </a:spcBef>
                        <a:spcAft>
                          <a:spcPts val="0"/>
                        </a:spcAft>
                        <a:buClrTx/>
                        <a:buSzTx/>
                        <a:buFontTx/>
                        <a:buNone/>
                        <a:tabLst/>
                        <a:defRPr/>
                      </a:pPr>
                      <a:r>
                        <a:rPr lang="fi-FI" sz="1400" baseline="0" dirty="0">
                          <a:solidFill>
                            <a:schemeClr val="tx1"/>
                          </a:solidFill>
                          <a:latin typeface="Segoe UI" panose="020B0502040204020203" pitchFamily="34" charset="0"/>
                          <a:cs typeface="Segoe UI" panose="020B0502040204020203" pitchFamily="34" charset="0"/>
                        </a:rPr>
                        <a:t>94 % (1701)</a:t>
                      </a:r>
                      <a:endParaRPr lang="fi-FI" sz="1400" dirty="0">
                        <a:solidFill>
                          <a:schemeClr val="tx1"/>
                        </a:solidFill>
                        <a:latin typeface="Segoe UI" panose="020B0502040204020203" pitchFamily="34" charset="0"/>
                        <a:cs typeface="Segoe UI" panose="020B0502040204020203" pitchFamily="34" charset="0"/>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fi-FI" sz="1400" dirty="0">
                          <a:solidFill>
                            <a:schemeClr val="tx1"/>
                          </a:solidFill>
                          <a:latin typeface="Segoe UI" panose="020B0502040204020203" pitchFamily="34" charset="0"/>
                          <a:cs typeface="Segoe UI" panose="020B0502040204020203" pitchFamily="34" charset="0"/>
                        </a:rPr>
                        <a:t>Ikä</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Keski-ikä</a:t>
                      </a:r>
                      <a:endParaRPr lang="fi-FI" sz="1400" baseline="0" dirty="0">
                        <a:solidFill>
                          <a:schemeClr val="tx1"/>
                        </a:solidFill>
                        <a:latin typeface="Segoe UI" panose="020B0502040204020203" pitchFamily="34" charset="0"/>
                        <a:cs typeface="Segoe UI" panose="020B0502040204020203" pitchFamily="34" charset="0"/>
                      </a:endParaRPr>
                    </a:p>
                    <a:p>
                      <a:endParaRPr lang="fi-FI" sz="1400" baseline="0" dirty="0">
                        <a:solidFill>
                          <a:schemeClr val="tx1"/>
                        </a:solidFill>
                        <a:latin typeface="Segoe UI" panose="020B0502040204020203" pitchFamily="34" charset="0"/>
                        <a:cs typeface="Segoe UI" panose="020B0502040204020203" pitchFamily="34" charset="0"/>
                      </a:endParaRPr>
                    </a:p>
                    <a:p>
                      <a:r>
                        <a:rPr lang="fi-FI" sz="1400" baseline="0" dirty="0">
                          <a:solidFill>
                            <a:schemeClr val="tx1"/>
                          </a:solidFill>
                          <a:latin typeface="Segoe UI" panose="020B0502040204020203" pitchFamily="34" charset="0"/>
                          <a:cs typeface="Segoe UI" panose="020B0502040204020203" pitchFamily="34" charset="0"/>
                        </a:rPr>
                        <a:t>Alle 30-vuotta </a:t>
                      </a:r>
                    </a:p>
                    <a:p>
                      <a:r>
                        <a:rPr lang="fi-FI" sz="1400" baseline="0" dirty="0">
                          <a:solidFill>
                            <a:schemeClr val="tx1"/>
                          </a:solidFill>
                          <a:latin typeface="Segoe UI" panose="020B0502040204020203" pitchFamily="34" charset="0"/>
                          <a:cs typeface="Segoe UI" panose="020B0502040204020203" pitchFamily="34" charset="0"/>
                        </a:rPr>
                        <a:t>30-39 vuotta</a:t>
                      </a:r>
                    </a:p>
                    <a:p>
                      <a:r>
                        <a:rPr lang="fi-FI" sz="1400" baseline="0" dirty="0">
                          <a:solidFill>
                            <a:schemeClr val="tx1"/>
                          </a:solidFill>
                          <a:latin typeface="Segoe UI" panose="020B0502040204020203" pitchFamily="34" charset="0"/>
                          <a:cs typeface="Segoe UI" panose="020B0502040204020203" pitchFamily="34" charset="0"/>
                        </a:rPr>
                        <a:t>40-49 vuotta</a:t>
                      </a:r>
                    </a:p>
                    <a:p>
                      <a:r>
                        <a:rPr lang="fi-FI" sz="1400" baseline="0" dirty="0">
                          <a:solidFill>
                            <a:schemeClr val="tx1"/>
                          </a:solidFill>
                          <a:latin typeface="Segoe UI" panose="020B0502040204020203" pitchFamily="34" charset="0"/>
                          <a:cs typeface="Segoe UI" panose="020B0502040204020203" pitchFamily="34" charset="0"/>
                        </a:rPr>
                        <a:t>50-59 vuotta</a:t>
                      </a:r>
                    </a:p>
                    <a:p>
                      <a:r>
                        <a:rPr lang="fi-FI" sz="1400" baseline="0" dirty="0">
                          <a:solidFill>
                            <a:schemeClr val="tx1"/>
                          </a:solidFill>
                          <a:latin typeface="Segoe UI" panose="020B0502040204020203" pitchFamily="34" charset="0"/>
                          <a:cs typeface="Segoe UI" panose="020B0502040204020203" pitchFamily="34" charset="0"/>
                        </a:rPr>
                        <a:t>60-68 vuotta</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42,4</a:t>
                      </a:r>
                      <a:r>
                        <a:rPr lang="fi-FI" sz="1400" baseline="0" dirty="0">
                          <a:solidFill>
                            <a:schemeClr val="tx1"/>
                          </a:solidFill>
                          <a:latin typeface="Segoe UI" panose="020B0502040204020203" pitchFamily="34" charset="0"/>
                          <a:cs typeface="Segoe UI" panose="020B0502040204020203" pitchFamily="34" charset="0"/>
                        </a:rPr>
                        <a:t> vuotta</a:t>
                      </a:r>
                    </a:p>
                    <a:p>
                      <a:endParaRPr lang="fi-FI" sz="1400" baseline="0" dirty="0">
                        <a:solidFill>
                          <a:schemeClr val="tx1"/>
                        </a:solidFill>
                        <a:latin typeface="Segoe UI" panose="020B0502040204020203" pitchFamily="34" charset="0"/>
                        <a:cs typeface="Segoe UI" panose="020B0502040204020203"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fi-FI" sz="1400" baseline="0" dirty="0">
                          <a:solidFill>
                            <a:schemeClr val="tx1"/>
                          </a:solidFill>
                          <a:latin typeface="Segoe UI" panose="020B0502040204020203" pitchFamily="34" charset="0"/>
                          <a:cs typeface="Segoe UI" panose="020B0502040204020203" pitchFamily="34" charset="0"/>
                        </a:rPr>
                        <a:t>16 % (n=280) </a:t>
                      </a:r>
                    </a:p>
                    <a:p>
                      <a:r>
                        <a:rPr lang="fi-FI" sz="1400" baseline="0" dirty="0">
                          <a:solidFill>
                            <a:schemeClr val="tx1"/>
                          </a:solidFill>
                          <a:latin typeface="Segoe UI" panose="020B0502040204020203" pitchFamily="34" charset="0"/>
                          <a:cs typeface="Segoe UI" panose="020B0502040204020203" pitchFamily="34" charset="0"/>
                        </a:rPr>
                        <a:t>30 % (n=542) </a:t>
                      </a:r>
                    </a:p>
                    <a:p>
                      <a:r>
                        <a:rPr lang="fi-FI" sz="1400" baseline="0" dirty="0">
                          <a:solidFill>
                            <a:schemeClr val="tx1"/>
                          </a:solidFill>
                          <a:latin typeface="Segoe UI" panose="020B0502040204020203" pitchFamily="34" charset="0"/>
                          <a:cs typeface="Segoe UI" panose="020B0502040204020203" pitchFamily="34" charset="0"/>
                        </a:rPr>
                        <a:t>24 % (n=444)</a:t>
                      </a:r>
                    </a:p>
                    <a:p>
                      <a:r>
                        <a:rPr lang="fi-FI" sz="1400" baseline="0" dirty="0">
                          <a:solidFill>
                            <a:schemeClr val="tx1"/>
                          </a:solidFill>
                          <a:latin typeface="Segoe UI" panose="020B0502040204020203" pitchFamily="34" charset="0"/>
                          <a:cs typeface="Segoe UI" panose="020B0502040204020203" pitchFamily="34" charset="0"/>
                        </a:rPr>
                        <a:t>21 % (n=387)</a:t>
                      </a:r>
                    </a:p>
                    <a:p>
                      <a:r>
                        <a:rPr lang="fi-FI" sz="1400" baseline="0" dirty="0">
                          <a:solidFill>
                            <a:schemeClr val="tx1"/>
                          </a:solidFill>
                          <a:latin typeface="Segoe UI" panose="020B0502040204020203" pitchFamily="34" charset="0"/>
                          <a:cs typeface="Segoe UI" panose="020B0502040204020203" pitchFamily="34" charset="0"/>
                        </a:rPr>
                        <a:t>9 % (n=157)</a:t>
                      </a:r>
                      <a:endParaRPr lang="fi-FI" sz="1400" dirty="0"/>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fi-FI" sz="1400" dirty="0">
                          <a:solidFill>
                            <a:schemeClr val="tx1"/>
                          </a:solidFill>
                          <a:latin typeface="Segoe UI" panose="020B0502040204020203" pitchFamily="34" charset="0"/>
                          <a:cs typeface="Segoe UI" panose="020B0502040204020203" pitchFamily="34" charset="0"/>
                        </a:rPr>
                        <a:t>Esimiesasema</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Ei-esimiesasemassa</a:t>
                      </a:r>
                    </a:p>
                    <a:p>
                      <a:r>
                        <a:rPr lang="fi-FI" sz="1400" dirty="0">
                          <a:solidFill>
                            <a:schemeClr val="tx1"/>
                          </a:solidFill>
                          <a:latin typeface="Segoe UI" panose="020B0502040204020203" pitchFamily="34" charset="0"/>
                          <a:cs typeface="Segoe UI" panose="020B0502040204020203" pitchFamily="34" charset="0"/>
                        </a:rPr>
                        <a:t>Esimiesasemassa</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84 % (n=1524)</a:t>
                      </a:r>
                    </a:p>
                    <a:p>
                      <a:r>
                        <a:rPr lang="fi-FI" sz="1400" dirty="0">
                          <a:solidFill>
                            <a:schemeClr val="tx1"/>
                          </a:solidFill>
                          <a:latin typeface="Segoe UI" panose="020B0502040204020203" pitchFamily="34" charset="0"/>
                          <a:cs typeface="Segoe UI" panose="020B0502040204020203" pitchFamily="34" charset="0"/>
                        </a:rPr>
                        <a:t>16 % (n=291)*</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fi-FI" sz="1400" dirty="0">
                          <a:solidFill>
                            <a:schemeClr val="tx1"/>
                          </a:solidFill>
                          <a:latin typeface="Segoe UI" panose="020B0502040204020203" pitchFamily="34" charset="0"/>
                          <a:cs typeface="Segoe UI" panose="020B0502040204020203" pitchFamily="34" charset="0"/>
                        </a:rPr>
                        <a:t>Työskentelyaika nykyisessä työpaikassa</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gridSpan="2">
                  <a:txBody>
                    <a:bodyPr/>
                    <a:lstStyle/>
                    <a:p>
                      <a:r>
                        <a:rPr lang="fi-FI" sz="1400" dirty="0">
                          <a:solidFill>
                            <a:schemeClr val="tx1"/>
                          </a:solidFill>
                          <a:latin typeface="Segoe UI" panose="020B0502040204020203" pitchFamily="34" charset="0"/>
                          <a:cs typeface="Segoe UI" panose="020B0502040204020203" pitchFamily="34" charset="0"/>
                        </a:rPr>
                        <a:t>Keskiarvo</a:t>
                      </a:r>
                      <a:r>
                        <a:rPr lang="fi-FI" sz="1400" baseline="0" dirty="0">
                          <a:solidFill>
                            <a:schemeClr val="tx1"/>
                          </a:solidFill>
                          <a:latin typeface="Segoe UI" panose="020B0502040204020203" pitchFamily="34" charset="0"/>
                          <a:cs typeface="Segoe UI" panose="020B0502040204020203" pitchFamily="34" charset="0"/>
                        </a:rPr>
                        <a:t> 6,3 vuotta</a:t>
                      </a:r>
                      <a:endParaRPr lang="fi-FI" sz="1400" dirty="0">
                        <a:solidFill>
                          <a:schemeClr val="tx1"/>
                        </a:solidFill>
                        <a:latin typeface="Segoe UI" panose="020B0502040204020203" pitchFamily="34" charset="0"/>
                        <a:cs typeface="Segoe UI" panose="020B0502040204020203" pitchFamily="34" charset="0"/>
                      </a:endParaRP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hMerge="1">
                  <a:txBody>
                    <a:bodyPr/>
                    <a:lstStyle/>
                    <a:p>
                      <a:endParaRPr lang="fi-FI"/>
                    </a:p>
                  </a:txBody>
                  <a:tcPr/>
                </a:tc>
                <a:extLst>
                  <a:ext uri="{0D108BD9-81ED-4DB2-BD59-A6C34878D82A}">
                    <a16:rowId xmlns:a16="http://schemas.microsoft.com/office/drawing/2014/main" val="10004"/>
                  </a:ext>
                </a:extLst>
              </a:tr>
              <a:tr h="370840">
                <a:tc>
                  <a:txBody>
                    <a:bodyPr/>
                    <a:lstStyle/>
                    <a:p>
                      <a:r>
                        <a:rPr lang="fi-FI" sz="1400" dirty="0">
                          <a:solidFill>
                            <a:schemeClr val="tx1"/>
                          </a:solidFill>
                          <a:latin typeface="Segoe UI" panose="020B0502040204020203" pitchFamily="34" charset="0"/>
                          <a:cs typeface="Segoe UI" panose="020B0502040204020203" pitchFamily="34" charset="0"/>
                        </a:rPr>
                        <a:t>Työskentelyaika</a:t>
                      </a:r>
                      <a:r>
                        <a:rPr lang="fi-FI" sz="1400" baseline="0" dirty="0">
                          <a:solidFill>
                            <a:schemeClr val="tx1"/>
                          </a:solidFill>
                          <a:latin typeface="Segoe UI" panose="020B0502040204020203" pitchFamily="34" charset="0"/>
                          <a:cs typeface="Segoe UI" panose="020B0502040204020203" pitchFamily="34" charset="0"/>
                        </a:rPr>
                        <a:t> alalla</a:t>
                      </a:r>
                      <a:endParaRPr lang="fi-FI" sz="1400" dirty="0">
                        <a:solidFill>
                          <a:schemeClr val="tx1"/>
                        </a:solidFill>
                        <a:latin typeface="Segoe UI" panose="020B0502040204020203" pitchFamily="34" charset="0"/>
                        <a:cs typeface="Segoe UI" panose="020B0502040204020203" pitchFamily="34" charset="0"/>
                      </a:endParaRP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gridSpan="2">
                  <a:txBody>
                    <a:bodyPr/>
                    <a:lstStyle/>
                    <a:p>
                      <a:r>
                        <a:rPr lang="fi-FI" sz="1400" dirty="0">
                          <a:solidFill>
                            <a:schemeClr val="tx1"/>
                          </a:solidFill>
                          <a:latin typeface="Segoe UI" panose="020B0502040204020203" pitchFamily="34" charset="0"/>
                          <a:cs typeface="Segoe UI" panose="020B0502040204020203" pitchFamily="34" charset="0"/>
                        </a:rPr>
                        <a:t>Keskiarvo 13,5</a:t>
                      </a:r>
                      <a:r>
                        <a:rPr lang="fi-FI" sz="1400" baseline="0" dirty="0">
                          <a:solidFill>
                            <a:schemeClr val="tx1"/>
                          </a:solidFill>
                          <a:latin typeface="Segoe UI" panose="020B0502040204020203" pitchFamily="34" charset="0"/>
                          <a:cs typeface="Segoe UI" panose="020B0502040204020203" pitchFamily="34" charset="0"/>
                        </a:rPr>
                        <a:t> vuotta</a:t>
                      </a:r>
                      <a:endParaRPr lang="fi-FI" sz="1400" dirty="0">
                        <a:solidFill>
                          <a:schemeClr val="tx1"/>
                        </a:solidFill>
                        <a:latin typeface="Segoe UI" panose="020B0502040204020203" pitchFamily="34" charset="0"/>
                        <a:cs typeface="Segoe UI" panose="020B0502040204020203" pitchFamily="34" charset="0"/>
                      </a:endParaRP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hMerge="1">
                  <a:txBody>
                    <a:bodyPr/>
                    <a:lstStyle/>
                    <a:p>
                      <a:endParaRPr lang="fi-FI"/>
                    </a:p>
                  </a:txBody>
                  <a:tcPr/>
                </a:tc>
                <a:extLst>
                  <a:ext uri="{0D108BD9-81ED-4DB2-BD59-A6C34878D82A}">
                    <a16:rowId xmlns:a16="http://schemas.microsoft.com/office/drawing/2014/main" val="10005"/>
                  </a:ext>
                </a:extLst>
              </a:tr>
            </a:tbl>
          </a:graphicData>
        </a:graphic>
      </p:graphicFrame>
      <p:sp>
        <p:nvSpPr>
          <p:cNvPr id="2" name="TextBox 1"/>
          <p:cNvSpPr txBox="1"/>
          <p:nvPr/>
        </p:nvSpPr>
        <p:spPr>
          <a:xfrm>
            <a:off x="4541212" y="5634110"/>
            <a:ext cx="3908521" cy="646331"/>
          </a:xfrm>
          <a:prstGeom prst="rect">
            <a:avLst/>
          </a:prstGeom>
          <a:noFill/>
        </p:spPr>
        <p:txBody>
          <a:bodyPr wrap="square" rtlCol="0">
            <a:spAutoFit/>
          </a:bodyPr>
          <a:lstStyle/>
          <a:p>
            <a:r>
              <a:rPr lang="fi-FI" sz="1200" dirty="0"/>
              <a:t>*Esimiesasema on yhteydessä vastaajan ikään, mutta ei sukupuoleen.  Vanhemmat työntekijät ovat useammin esimiesasemassa kuin nuoremmat työntekijät.</a:t>
            </a:r>
          </a:p>
        </p:txBody>
      </p:sp>
    </p:spTree>
    <p:extLst>
      <p:ext uri="{BB962C8B-B14F-4D97-AF65-F5344CB8AC3E}">
        <p14:creationId xmlns:p14="http://schemas.microsoft.com/office/powerpoint/2010/main" val="365777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6558" y="198871"/>
            <a:ext cx="8644555" cy="1260000"/>
          </a:xfrm>
        </p:spPr>
        <p:txBody>
          <a:bodyPr/>
          <a:lstStyle/>
          <a:p>
            <a:r>
              <a:rPr lang="fi-FI" sz="4000" dirty="0"/>
              <a:t>Vastaajat (2/3)</a:t>
            </a:r>
          </a:p>
        </p:txBody>
      </p:sp>
      <p:sp>
        <p:nvSpPr>
          <p:cNvPr id="4" name="Date Placeholder 3"/>
          <p:cNvSpPr>
            <a:spLocks noGrp="1"/>
          </p:cNvSpPr>
          <p:nvPr>
            <p:ph type="dt" sz="half" idx="10"/>
          </p:nvPr>
        </p:nvSpPr>
        <p:spPr/>
        <p:txBody>
          <a:bodyPr/>
          <a:lstStyle/>
          <a:p>
            <a:fld id="{63C098F4-4904-4B04-BD05-29CEE8726E95}" type="datetime1">
              <a:rPr lang="fi-FI" smtClean="0"/>
              <a:t>5.5.2017</a:t>
            </a:fld>
            <a:endParaRPr lang="fi-FI"/>
          </a:p>
        </p:txBody>
      </p:sp>
      <p:sp>
        <p:nvSpPr>
          <p:cNvPr id="5" name="Footer Placeholder 4"/>
          <p:cNvSpPr>
            <a:spLocks noGrp="1"/>
          </p:cNvSpPr>
          <p:nvPr>
            <p:ph type="ftr" sz="quarter" idx="11"/>
          </p:nvPr>
        </p:nvSpPr>
        <p:spPr/>
        <p:txBody>
          <a:bodyPr/>
          <a:lstStyle/>
          <a:p>
            <a:r>
              <a:rPr lang="fi-FI" dirty="0"/>
              <a:t>© Työterveyslaitos     | Vartia-Väänänen &amp; Pahkin   |     www.ttl.fi</a:t>
            </a:r>
          </a:p>
        </p:txBody>
      </p:sp>
      <p:sp>
        <p:nvSpPr>
          <p:cNvPr id="6" name="Slide Number Placeholder 5"/>
          <p:cNvSpPr>
            <a:spLocks noGrp="1"/>
          </p:cNvSpPr>
          <p:nvPr>
            <p:ph type="sldNum" sz="quarter" idx="12"/>
          </p:nvPr>
        </p:nvSpPr>
        <p:spPr/>
        <p:txBody>
          <a:bodyPr/>
          <a:lstStyle/>
          <a:p>
            <a:fld id="{3B407329-9E1B-43BD-9D36-114B7703FEF8}" type="slidenum">
              <a:rPr lang="fi-FI" smtClean="0"/>
              <a:t>7</a:t>
            </a:fld>
            <a:endParaRPr lang="fi-FI"/>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22028310"/>
              </p:ext>
            </p:extLst>
          </p:nvPr>
        </p:nvGraphicFramePr>
        <p:xfrm>
          <a:off x="343955" y="1174982"/>
          <a:ext cx="8198911" cy="5191760"/>
        </p:xfrm>
        <a:graphic>
          <a:graphicData uri="http://schemas.openxmlformats.org/drawingml/2006/table">
            <a:tbl>
              <a:tblPr firstRow="1" bandRow="1">
                <a:tableStyleId>{21E4AEA4-8DFA-4A89-87EB-49C32662AFE0}</a:tableStyleId>
              </a:tblPr>
              <a:tblGrid>
                <a:gridCol w="4938696">
                  <a:extLst>
                    <a:ext uri="{9D8B030D-6E8A-4147-A177-3AD203B41FA5}">
                      <a16:colId xmlns:a16="http://schemas.microsoft.com/office/drawing/2014/main" val="20000"/>
                    </a:ext>
                  </a:extLst>
                </a:gridCol>
                <a:gridCol w="3260215">
                  <a:extLst>
                    <a:ext uri="{9D8B030D-6E8A-4147-A177-3AD203B41FA5}">
                      <a16:colId xmlns:a16="http://schemas.microsoft.com/office/drawing/2014/main" val="20001"/>
                    </a:ext>
                  </a:extLst>
                </a:gridCol>
              </a:tblGrid>
              <a:tr h="370840">
                <a:tc>
                  <a:txBody>
                    <a:bodyPr/>
                    <a:lstStyle/>
                    <a:p>
                      <a:r>
                        <a:rPr lang="fi-FI" sz="1800" dirty="0">
                          <a:solidFill>
                            <a:schemeClr val="bg1"/>
                          </a:solidFill>
                          <a:latin typeface="Segoe UI" panose="020B0502040204020203" pitchFamily="34" charset="0"/>
                          <a:cs typeface="Segoe UI" panose="020B0502040204020203" pitchFamily="34" charset="0"/>
                        </a:rPr>
                        <a:t>Työpaikka</a:t>
                      </a:r>
                    </a:p>
                  </a:txBody>
                  <a:tcPr>
                    <a:lnR w="19050" cap="flat" cmpd="sng" algn="ctr">
                      <a:solidFill>
                        <a:schemeClr val="bg1"/>
                      </a:solidFill>
                      <a:prstDash val="solid"/>
                      <a:round/>
                      <a:headEnd type="none" w="med" len="med"/>
                      <a:tailEnd type="none" w="med" len="med"/>
                    </a:lnR>
                    <a:solidFill>
                      <a:schemeClr val="tx2"/>
                    </a:solidFill>
                  </a:tcPr>
                </a:tc>
                <a:tc>
                  <a:txBody>
                    <a:bodyPr/>
                    <a:lstStyle/>
                    <a:p>
                      <a:endParaRPr lang="fi-FI" sz="1800" dirty="0">
                        <a:solidFill>
                          <a:schemeClr val="bg1"/>
                        </a:solidFill>
                        <a:latin typeface="Segoe UI" panose="020B0502040204020203" pitchFamily="34" charset="0"/>
                        <a:cs typeface="Segoe UI" panose="020B0502040204020203"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2"/>
                    </a:solidFill>
                  </a:tcPr>
                </a:tc>
                <a:extLst>
                  <a:ext uri="{0D108BD9-81ED-4DB2-BD59-A6C34878D82A}">
                    <a16:rowId xmlns:a16="http://schemas.microsoft.com/office/drawing/2014/main" val="10000"/>
                  </a:ext>
                </a:extLst>
              </a:tr>
              <a:tr h="370840">
                <a:tc>
                  <a:txBody>
                    <a:bodyPr/>
                    <a:lstStyle/>
                    <a:p>
                      <a:r>
                        <a:rPr lang="fi-FI" sz="1400" dirty="0">
                          <a:solidFill>
                            <a:schemeClr val="tx1"/>
                          </a:solidFill>
                          <a:latin typeface="Segoe UI" panose="020B0502040204020203" pitchFamily="34" charset="0"/>
                          <a:cs typeface="Segoe UI" panose="020B0502040204020203" pitchFamily="34" charset="0"/>
                        </a:rPr>
                        <a:t>Sosiaalitoimisto</a:t>
                      </a:r>
                    </a:p>
                  </a:txBody>
                  <a:tcPr>
                    <a:lnR w="9525" cap="flat" cmpd="sng" algn="ctr">
                      <a:solidFill>
                        <a:schemeClr val="tx1">
                          <a:lumMod val="65000"/>
                          <a:lumOff val="35000"/>
                        </a:schemeClr>
                      </a:solidFill>
                      <a:prstDash val="solid"/>
                      <a:round/>
                      <a:headEnd type="none" w="med" len="med"/>
                      <a:tailEnd type="none" w="med" len="med"/>
                    </a:lnR>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23 % (n=427)</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fi-FI" sz="1400" dirty="0">
                          <a:solidFill>
                            <a:schemeClr val="tx1"/>
                          </a:solidFill>
                          <a:latin typeface="Segoe UI" panose="020B0502040204020203" pitchFamily="34" charset="0"/>
                          <a:cs typeface="Segoe UI" panose="020B0502040204020203" pitchFamily="34" charset="0"/>
                        </a:rPr>
                        <a:t>Päiväkoti</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13 % (n=234)</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fi-FI" sz="1400" dirty="0">
                          <a:solidFill>
                            <a:schemeClr val="tx1"/>
                          </a:solidFill>
                          <a:latin typeface="Segoe UI" panose="020B0502040204020203" pitchFamily="34" charset="0"/>
                          <a:cs typeface="Segoe UI" panose="020B0502040204020203" pitchFamily="34" charset="0"/>
                        </a:rPr>
                        <a:t>Lastenkoti, perhetukiyksikkö, koulukoti</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12 % (n=221)</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fi-FI" sz="1400" dirty="0">
                          <a:latin typeface="Segoe UI" panose="020B0502040204020203" pitchFamily="34" charset="0"/>
                          <a:cs typeface="Segoe UI" panose="020B0502040204020203" pitchFamily="34" charset="0"/>
                        </a:rPr>
                        <a:t>Kehitysvammahuollon palveluyksikkö</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8 % (n=138)</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fi-FI" sz="1400" dirty="0">
                          <a:latin typeface="Segoe UI" panose="020B0502040204020203" pitchFamily="34" charset="0"/>
                          <a:cs typeface="Segoe UI" panose="020B0502040204020203" pitchFamily="34" charset="0"/>
                        </a:rPr>
                        <a:t>Sairaala, terveyskeskus, mielenterveystoimisto</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6 % (n=114)</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fi-FI" sz="1400" dirty="0">
                          <a:latin typeface="Segoe UI" panose="020B0502040204020203" pitchFamily="34" charset="0"/>
                          <a:cs typeface="Segoe UI" panose="020B0502040204020203" pitchFamily="34" charset="0"/>
                        </a:rPr>
                        <a:t>Peruskoulu, lukio, ammattioppilaitos,</a:t>
                      </a:r>
                      <a:r>
                        <a:rPr lang="fi-FI" sz="1400" baseline="0" dirty="0">
                          <a:latin typeface="Segoe UI" panose="020B0502040204020203" pitchFamily="34" charset="0"/>
                          <a:cs typeface="Segoe UI" panose="020B0502040204020203" pitchFamily="34" charset="0"/>
                        </a:rPr>
                        <a:t> -korkeakoulu</a:t>
                      </a:r>
                      <a:endParaRPr lang="fi-FI" sz="1400" dirty="0">
                        <a:latin typeface="Segoe UI" panose="020B0502040204020203" pitchFamily="34" charset="0"/>
                        <a:cs typeface="Segoe UI" panose="020B0502040204020203" pitchFamily="34" charset="0"/>
                      </a:endParaRP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5 % (n=90)</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fi-FI" sz="1400" dirty="0">
                          <a:latin typeface="Segoe UI" panose="020B0502040204020203" pitchFamily="34" charset="0"/>
                          <a:cs typeface="Segoe UI" panose="020B0502040204020203" pitchFamily="34" charset="0"/>
                        </a:rPr>
                        <a:t>Turvapaikkakeskus, vastaanottokeskus</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3 % (n=45)</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fi-FI" sz="1400" dirty="0">
                          <a:latin typeface="Segoe UI" panose="020B0502040204020203" pitchFamily="34" charset="0"/>
                          <a:cs typeface="Segoe UI" panose="020B0502040204020203" pitchFamily="34" charset="0"/>
                        </a:rPr>
                        <a:t>Kriminaalihuolto, vankeinhuolto</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1 %</a:t>
                      </a:r>
                      <a:r>
                        <a:rPr lang="fi-FI" sz="1400" baseline="0" dirty="0">
                          <a:solidFill>
                            <a:schemeClr val="tx1"/>
                          </a:solidFill>
                          <a:latin typeface="Segoe UI" panose="020B0502040204020203" pitchFamily="34" charset="0"/>
                          <a:cs typeface="Segoe UI" panose="020B0502040204020203" pitchFamily="34" charset="0"/>
                        </a:rPr>
                        <a:t> (n=20)</a:t>
                      </a:r>
                      <a:endParaRPr lang="fi-FI" sz="1400" dirty="0">
                        <a:solidFill>
                          <a:schemeClr val="tx1"/>
                        </a:solidFill>
                        <a:latin typeface="Segoe UI" panose="020B0502040204020203" pitchFamily="34" charset="0"/>
                        <a:cs typeface="Segoe UI" panose="020B0502040204020203" pitchFamily="34" charset="0"/>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fi-FI" sz="1400" dirty="0">
                          <a:latin typeface="Segoe UI" panose="020B0502040204020203" pitchFamily="34" charset="0"/>
                          <a:cs typeface="Segoe UI" panose="020B0502040204020203" pitchFamily="34" charset="0"/>
                        </a:rPr>
                        <a:t>Muut</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29 % (n=535)</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800" b="1" dirty="0">
                          <a:solidFill>
                            <a:schemeClr val="bg1"/>
                          </a:solidFill>
                          <a:latin typeface="Segoe UI" panose="020B0502040204020203" pitchFamily="34" charset="0"/>
                          <a:cs typeface="Segoe UI" panose="020B0502040204020203" pitchFamily="34" charset="0"/>
                        </a:rPr>
                        <a:t>Toimiala</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tx2">
                        <a:lumMod val="75000"/>
                      </a:schemeClr>
                    </a:solidFill>
                  </a:tcPr>
                </a:tc>
                <a:tc>
                  <a:txBody>
                    <a:bodyPr/>
                    <a:lstStyle/>
                    <a:p>
                      <a:endParaRPr lang="fi-FI" sz="1400" dirty="0">
                        <a:solidFill>
                          <a:schemeClr val="tx1"/>
                        </a:solidFill>
                        <a:latin typeface="Segoe UI" panose="020B0502040204020203" pitchFamily="34" charset="0"/>
                        <a:cs typeface="Segoe UI" panose="020B0502040204020203" pitchFamily="34" charset="0"/>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10"/>
                  </a:ext>
                </a:extLst>
              </a:tr>
              <a:tr h="370840">
                <a:tc>
                  <a:txBody>
                    <a:bodyPr/>
                    <a:lstStyle/>
                    <a:p>
                      <a:r>
                        <a:rPr lang="fi-FI" sz="1400" dirty="0">
                          <a:solidFill>
                            <a:schemeClr val="tx1"/>
                          </a:solidFill>
                          <a:latin typeface="Segoe UI" panose="020B0502040204020203" pitchFamily="34" charset="0"/>
                          <a:cs typeface="Segoe UI" panose="020B0502040204020203" pitchFamily="34" charset="0"/>
                        </a:rPr>
                        <a:t>Kunta / valtio</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74 % (n=1346)</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1"/>
                  </a:ext>
                </a:extLst>
              </a:tr>
              <a:tr h="370840">
                <a:tc>
                  <a:txBody>
                    <a:bodyPr/>
                    <a:lstStyle/>
                    <a:p>
                      <a:r>
                        <a:rPr lang="fi-FI" sz="1400" dirty="0">
                          <a:solidFill>
                            <a:schemeClr val="tx1"/>
                          </a:solidFill>
                          <a:latin typeface="Segoe UI" panose="020B0502040204020203" pitchFamily="34" charset="0"/>
                          <a:cs typeface="Segoe UI" panose="020B0502040204020203" pitchFamily="34" charset="0"/>
                        </a:rPr>
                        <a:t>Yksityinen</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14 % (n=261)</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2"/>
                  </a:ext>
                </a:extLst>
              </a:tr>
              <a:tr h="370840">
                <a:tc>
                  <a:txBody>
                    <a:bodyPr/>
                    <a:lstStyle/>
                    <a:p>
                      <a:r>
                        <a:rPr lang="fi-FI" sz="1400" dirty="0">
                          <a:solidFill>
                            <a:schemeClr val="tx1"/>
                          </a:solidFill>
                          <a:latin typeface="Segoe UI" panose="020B0502040204020203" pitchFamily="34" charset="0"/>
                          <a:cs typeface="Segoe UI" panose="020B0502040204020203" pitchFamily="34" charset="0"/>
                        </a:rPr>
                        <a:t>Järjestö / säätiö</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11 % (n=204)</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6577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0822" y="156089"/>
            <a:ext cx="8644555" cy="1260000"/>
          </a:xfrm>
        </p:spPr>
        <p:txBody>
          <a:bodyPr/>
          <a:lstStyle/>
          <a:p>
            <a:r>
              <a:rPr lang="fi-FI" sz="4000" dirty="0"/>
              <a:t>Vastaajat (3/3)</a:t>
            </a:r>
          </a:p>
        </p:txBody>
      </p:sp>
      <p:sp>
        <p:nvSpPr>
          <p:cNvPr id="4" name="Date Placeholder 3"/>
          <p:cNvSpPr>
            <a:spLocks noGrp="1"/>
          </p:cNvSpPr>
          <p:nvPr>
            <p:ph type="dt" sz="half" idx="10"/>
          </p:nvPr>
        </p:nvSpPr>
        <p:spPr/>
        <p:txBody>
          <a:bodyPr/>
          <a:lstStyle/>
          <a:p>
            <a:fld id="{63C098F4-4904-4B04-BD05-29CEE8726E95}" type="datetime1">
              <a:rPr lang="fi-FI" smtClean="0"/>
              <a:t>5.5.2017</a:t>
            </a:fld>
            <a:endParaRPr lang="fi-FI"/>
          </a:p>
        </p:txBody>
      </p:sp>
      <p:sp>
        <p:nvSpPr>
          <p:cNvPr id="5" name="Footer Placeholder 4"/>
          <p:cNvSpPr>
            <a:spLocks noGrp="1"/>
          </p:cNvSpPr>
          <p:nvPr>
            <p:ph type="ftr" sz="quarter" idx="11"/>
          </p:nvPr>
        </p:nvSpPr>
        <p:spPr/>
        <p:txBody>
          <a:bodyPr/>
          <a:lstStyle/>
          <a:p>
            <a:r>
              <a:rPr lang="fi-FI" dirty="0"/>
              <a:t>© Työterveyslaitos     | Vartia-Väänänen &amp; Pahkin   |     www.ttl.fi</a:t>
            </a:r>
          </a:p>
        </p:txBody>
      </p:sp>
      <p:sp>
        <p:nvSpPr>
          <p:cNvPr id="6" name="Slide Number Placeholder 5"/>
          <p:cNvSpPr>
            <a:spLocks noGrp="1"/>
          </p:cNvSpPr>
          <p:nvPr>
            <p:ph type="sldNum" sz="quarter" idx="12"/>
          </p:nvPr>
        </p:nvSpPr>
        <p:spPr/>
        <p:txBody>
          <a:bodyPr/>
          <a:lstStyle/>
          <a:p>
            <a:fld id="{3B407329-9E1B-43BD-9D36-114B7703FEF8}" type="slidenum">
              <a:rPr lang="fi-FI" smtClean="0"/>
              <a:t>8</a:t>
            </a:fld>
            <a:endParaRPr lang="fi-FI"/>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26711854"/>
              </p:ext>
            </p:extLst>
          </p:nvPr>
        </p:nvGraphicFramePr>
        <p:xfrm>
          <a:off x="250822" y="1403330"/>
          <a:ext cx="8198911" cy="4079240"/>
        </p:xfrm>
        <a:graphic>
          <a:graphicData uri="http://schemas.openxmlformats.org/drawingml/2006/table">
            <a:tbl>
              <a:tblPr firstRow="1" bandRow="1">
                <a:tableStyleId>{21E4AEA4-8DFA-4A89-87EB-49C32662AFE0}</a:tableStyleId>
              </a:tblPr>
              <a:tblGrid>
                <a:gridCol w="4154923">
                  <a:extLst>
                    <a:ext uri="{9D8B030D-6E8A-4147-A177-3AD203B41FA5}">
                      <a16:colId xmlns:a16="http://schemas.microsoft.com/office/drawing/2014/main" val="20000"/>
                    </a:ext>
                  </a:extLst>
                </a:gridCol>
                <a:gridCol w="4043988">
                  <a:extLst>
                    <a:ext uri="{9D8B030D-6E8A-4147-A177-3AD203B41FA5}">
                      <a16:colId xmlns:a16="http://schemas.microsoft.com/office/drawing/2014/main" val="20001"/>
                    </a:ext>
                  </a:extLst>
                </a:gridCol>
              </a:tblGrid>
              <a:tr h="370840">
                <a:tc>
                  <a:txBody>
                    <a:bodyPr/>
                    <a:lstStyle/>
                    <a:p>
                      <a:r>
                        <a:rPr lang="fi-FI" sz="1800" b="1" dirty="0">
                          <a:solidFill>
                            <a:schemeClr val="bg1"/>
                          </a:solidFill>
                          <a:latin typeface="Segoe UI" panose="020B0502040204020203" pitchFamily="34" charset="0"/>
                          <a:cs typeface="Segoe UI" panose="020B0502040204020203" pitchFamily="34" charset="0"/>
                        </a:rPr>
                        <a:t>Tehtävä</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tx2">
                        <a:lumMod val="75000"/>
                      </a:schemeClr>
                    </a:solidFill>
                  </a:tcPr>
                </a:tc>
                <a:tc>
                  <a:txBody>
                    <a:bodyPr/>
                    <a:lstStyle/>
                    <a:p>
                      <a:endParaRPr lang="fi-FI" sz="1800" dirty="0">
                        <a:solidFill>
                          <a:schemeClr val="bg1"/>
                        </a:solidFill>
                        <a:latin typeface="Segoe UI" panose="020B0502040204020203" pitchFamily="34" charset="0"/>
                        <a:cs typeface="Segoe UI" panose="020B0502040204020203" pitchFamily="34" charset="0"/>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370840">
                <a:tc>
                  <a:txBody>
                    <a:bodyPr/>
                    <a:lstStyle/>
                    <a:p>
                      <a:r>
                        <a:rPr lang="fi-FI" sz="1400" dirty="0">
                          <a:latin typeface="Segoe UI" panose="020B0502040204020203" pitchFamily="34" charset="0"/>
                          <a:cs typeface="Segoe UI" panose="020B0502040204020203" pitchFamily="34" charset="0"/>
                        </a:rPr>
                        <a:t>Sosiaalityöntekijä</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18 % (n=324)</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fi-FI" sz="1400" dirty="0">
                          <a:latin typeface="Segoe UI" panose="020B0502040204020203" pitchFamily="34" charset="0"/>
                          <a:cs typeface="Segoe UI" panose="020B0502040204020203" pitchFamily="34" charset="0"/>
                        </a:rPr>
                        <a:t>Sosiaaliohjaaja / palveluohjaaja</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11 % (n=201)</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fi-FI" sz="1400" dirty="0">
                          <a:latin typeface="Segoe UI" panose="020B0502040204020203" pitchFamily="34" charset="0"/>
                          <a:cs typeface="Segoe UI" panose="020B0502040204020203" pitchFamily="34" charset="0"/>
                        </a:rPr>
                        <a:t>Lastentarhaopettaja</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11 % (n=192)</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fi-FI" sz="1400" dirty="0">
                          <a:latin typeface="Segoe UI" panose="020B0502040204020203" pitchFamily="34" charset="0"/>
                          <a:cs typeface="Segoe UI" panose="020B0502040204020203" pitchFamily="34" charset="0"/>
                        </a:rPr>
                        <a:t>Muu ohjaaja</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10 % (n=173)</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fi-FI" sz="1400" dirty="0">
                          <a:latin typeface="Segoe UI" panose="020B0502040204020203" pitchFamily="34" charset="0"/>
                          <a:cs typeface="Segoe UI" panose="020B0502040204020203" pitchFamily="34" charset="0"/>
                        </a:rPr>
                        <a:t>Lastensuojelulaitoksen ohjaaja</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9 % (n=157)</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fi-FI" sz="1400" dirty="0">
                          <a:latin typeface="Segoe UI" panose="020B0502040204020203" pitchFamily="34" charset="0"/>
                          <a:cs typeface="Segoe UI" panose="020B0502040204020203" pitchFamily="34" charset="0"/>
                        </a:rPr>
                        <a:t>Kehitysvammaohjaaja</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4 % (n=77)</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fi-FI" sz="1400" dirty="0">
                          <a:latin typeface="Segoe UI" panose="020B0502040204020203" pitchFamily="34" charset="0"/>
                          <a:cs typeface="Segoe UI" panose="020B0502040204020203" pitchFamily="34" charset="0"/>
                        </a:rPr>
                        <a:t>Koulukuraattori</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3 % (n=59)</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fi-FI" sz="1400" dirty="0">
                          <a:latin typeface="Segoe UI" panose="020B0502040204020203" pitchFamily="34" charset="0"/>
                          <a:cs typeface="Segoe UI" panose="020B0502040204020203" pitchFamily="34" charset="0"/>
                        </a:rPr>
                        <a:t>Sosiaalityöntekijä (terveydenhuolto)</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3 % (n=60)</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fi-FI" sz="1400" dirty="0">
                          <a:latin typeface="Segoe UI" panose="020B0502040204020203" pitchFamily="34" charset="0"/>
                          <a:cs typeface="Segoe UI" panose="020B0502040204020203" pitchFamily="34" charset="0"/>
                        </a:rPr>
                        <a:t>Perhetyöntekijä</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2% (n=43)</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fi-FI" sz="1400" dirty="0">
                          <a:latin typeface="Segoe UI" panose="020B0502040204020203" pitchFamily="34" charset="0"/>
                          <a:cs typeface="Segoe UI" panose="020B0502040204020203" pitchFamily="34" charset="0"/>
                        </a:rPr>
                        <a:t>Muut</a:t>
                      </a:r>
                    </a:p>
                  </a:txBody>
                  <a:tcPr>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r>
                        <a:rPr lang="fi-FI" sz="1400" dirty="0">
                          <a:solidFill>
                            <a:schemeClr val="tx1"/>
                          </a:solidFill>
                          <a:latin typeface="Segoe UI" panose="020B0502040204020203" pitchFamily="34" charset="0"/>
                          <a:cs typeface="Segoe UI" panose="020B0502040204020203" pitchFamily="34" charset="0"/>
                        </a:rPr>
                        <a:t>29 % (n=538)</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9946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7882" y="215365"/>
            <a:ext cx="8456704" cy="894875"/>
          </a:xfrm>
        </p:spPr>
        <p:txBody>
          <a:bodyPr/>
          <a:lstStyle/>
          <a:p>
            <a:r>
              <a:rPr lang="fi-FI" sz="3200" b="1" dirty="0"/>
              <a:t>Asiakasväkivalta viimeksi kuluneiden 12 kuukauden aikana (1/5)</a:t>
            </a:r>
          </a:p>
        </p:txBody>
      </p:sp>
      <p:sp>
        <p:nvSpPr>
          <p:cNvPr id="6" name="Content Placeholder 5"/>
          <p:cNvSpPr>
            <a:spLocks noGrp="1"/>
          </p:cNvSpPr>
          <p:nvPr>
            <p:ph idx="1"/>
          </p:nvPr>
        </p:nvSpPr>
        <p:spPr>
          <a:xfrm>
            <a:off x="437882" y="1110240"/>
            <a:ext cx="8463231" cy="5360411"/>
          </a:xfrm>
        </p:spPr>
        <p:txBody>
          <a:bodyPr/>
          <a:lstStyle/>
          <a:p>
            <a:pPr>
              <a:spcAft>
                <a:spcPts val="0"/>
              </a:spcAft>
            </a:pPr>
            <a:r>
              <a:rPr lang="fi-FI" sz="2000" dirty="0"/>
              <a:t>Kohdatusta asiakasväkivallasta yleisintä on sanallinen asiaton kohtelu jonka kohteena on ollut noin joka kolmas vähintään pari kertaa kuukaudessa, ja joka kuudes vähintään </a:t>
            </a:r>
            <a:r>
              <a:rPr lang="fi-FI" sz="2000" dirty="0" err="1"/>
              <a:t>viikottain</a:t>
            </a:r>
            <a:r>
              <a:rPr lang="fi-FI" sz="2000" dirty="0"/>
              <a:t> viimeksi kuluneiden 12 kk aikana. </a:t>
            </a:r>
          </a:p>
          <a:p>
            <a:pPr>
              <a:spcAft>
                <a:spcPts val="0"/>
              </a:spcAft>
            </a:pPr>
            <a:r>
              <a:rPr lang="fi-FI" sz="2000" dirty="0"/>
              <a:t>Sanallisesti on uhkailtu tai painostettu joka viidettä vähintään pari kertaa kuukaudessa. Nipistämisen, puremisen tai potkimisen kohteena on ollut lähes joka kuudes. Nyrkillä oli lyöty, esineillä heitelty tai teräaseella tai muulla esineellä on lyöty joka kymmenettä. </a:t>
            </a:r>
          </a:p>
          <a:p>
            <a:pPr>
              <a:spcAft>
                <a:spcPts val="0"/>
              </a:spcAft>
            </a:pPr>
            <a:r>
              <a:rPr lang="fi-FI" sz="2000" dirty="0"/>
              <a:t>Seksuaalisen häirinnän kohteeksi joutuu harvempi kuin joka kymmenes vähintään pari kertaa kuukaudessa. Tavallisinta ovat härskit puheet, kaksimieliset vitsit, seksuaalisesti värittyneet kirjeet tai sähköpostit.  </a:t>
            </a:r>
          </a:p>
          <a:p>
            <a:pPr>
              <a:spcAft>
                <a:spcPts val="0"/>
              </a:spcAft>
            </a:pPr>
            <a:r>
              <a:rPr lang="fi-FI" sz="2000" dirty="0"/>
              <a:t>Asiakkaiden, läheisten tai saattajien taholta sanallisen asiattoman kohtelun kohteena on ollut joka kymmenes pari kertaa kuukaudessa tai useammin ja  ja sanallisen uhkailun tai painostaminen kohteena hieman harvempi. Joka kymmenes oli saanut perhettä tai läheisiä koskevia uhkauksia kerran tai pari.  </a:t>
            </a:r>
          </a:p>
          <a:p>
            <a:pPr marL="0" indent="0">
              <a:spcAft>
                <a:spcPts val="0"/>
              </a:spcAft>
              <a:buNone/>
            </a:pPr>
            <a:endParaRPr lang="fi-FI" sz="2000" dirty="0"/>
          </a:p>
          <a:p>
            <a:pPr marL="0" indent="0">
              <a:spcAft>
                <a:spcPts val="0"/>
              </a:spcAft>
              <a:buNone/>
            </a:pPr>
            <a:r>
              <a:rPr lang="fi-FI" sz="2000" i="1" dirty="0"/>
              <a:t>Asiakasväkivallan kohteeksi joutuminen vaihtelee merkittävästi erilaisilla työpaikoilla ja työtehtävissä</a:t>
            </a:r>
            <a:r>
              <a:rPr lang="fi-FI" sz="2000" dirty="0"/>
              <a:t>.    </a:t>
            </a:r>
          </a:p>
        </p:txBody>
      </p:sp>
      <p:sp>
        <p:nvSpPr>
          <p:cNvPr id="3" name="Footer Placeholder 2"/>
          <p:cNvSpPr>
            <a:spLocks noGrp="1"/>
          </p:cNvSpPr>
          <p:nvPr>
            <p:ph type="ftr" sz="quarter" idx="11"/>
          </p:nvPr>
        </p:nvSpPr>
        <p:spPr/>
        <p:txBody>
          <a:bodyPr/>
          <a:lstStyle/>
          <a:p>
            <a:r>
              <a:rPr lang="fi-FI" dirty="0"/>
              <a:t>© Työterveyslaitos     | Vartia-Väänänen &amp; Pahkin |     www.ttl.fi</a:t>
            </a:r>
          </a:p>
        </p:txBody>
      </p:sp>
      <p:sp>
        <p:nvSpPr>
          <p:cNvPr id="2" name="Date Placeholder 1"/>
          <p:cNvSpPr>
            <a:spLocks noGrp="1"/>
          </p:cNvSpPr>
          <p:nvPr>
            <p:ph type="dt" sz="half" idx="10"/>
          </p:nvPr>
        </p:nvSpPr>
        <p:spPr/>
        <p:txBody>
          <a:bodyPr/>
          <a:lstStyle/>
          <a:p>
            <a:fld id="{0DA9C706-2D22-4EB0-90C4-EB22723D464F}" type="datetime1">
              <a:rPr lang="fi-FI" smtClean="0"/>
              <a:t>5.5.2017</a:t>
            </a:fld>
            <a:endParaRPr lang="fi-FI" dirty="0"/>
          </a:p>
        </p:txBody>
      </p:sp>
      <p:sp>
        <p:nvSpPr>
          <p:cNvPr id="4" name="Slide Number Placeholder 3"/>
          <p:cNvSpPr>
            <a:spLocks noGrp="1"/>
          </p:cNvSpPr>
          <p:nvPr>
            <p:ph type="sldNum" sz="quarter" idx="12"/>
          </p:nvPr>
        </p:nvSpPr>
        <p:spPr/>
        <p:txBody>
          <a:bodyPr/>
          <a:lstStyle/>
          <a:p>
            <a:fld id="{3B407329-9E1B-43BD-9D36-114B7703FEF8}" type="slidenum">
              <a:rPr lang="fi-FI" smtClean="0"/>
              <a:t>9</a:t>
            </a:fld>
            <a:endParaRPr lang="fi-FI"/>
          </a:p>
        </p:txBody>
      </p:sp>
    </p:spTree>
    <p:extLst>
      <p:ext uri="{BB962C8B-B14F-4D97-AF65-F5344CB8AC3E}">
        <p14:creationId xmlns:p14="http://schemas.microsoft.com/office/powerpoint/2010/main" val="3616049251"/>
      </p:ext>
    </p:extLst>
  </p:cSld>
  <p:clrMapOvr>
    <a:masterClrMapping/>
  </p:clrMapOvr>
</p:sld>
</file>

<file path=ppt/theme/theme1.xml><?xml version="1.0" encoding="utf-8"?>
<a:theme xmlns:a="http://schemas.openxmlformats.org/drawingml/2006/main" name="TTL_2015_43">
  <a:themeElements>
    <a:clrScheme name="TTL-ppt-uudet">
      <a:dk1>
        <a:sysClr val="windowText" lastClr="000000"/>
      </a:dk1>
      <a:lt1>
        <a:sysClr val="window" lastClr="FFFFFF"/>
      </a:lt1>
      <a:dk2>
        <a:srgbClr val="003C78"/>
      </a:dk2>
      <a:lt2>
        <a:srgbClr val="F2F2F2"/>
      </a:lt2>
      <a:accent1>
        <a:srgbClr val="B4BE00"/>
      </a:accent1>
      <a:accent2>
        <a:srgbClr val="00B0CA"/>
      </a:accent2>
      <a:accent3>
        <a:srgbClr val="57068C"/>
      </a:accent3>
      <a:accent4>
        <a:srgbClr val="E21776"/>
      </a:accent4>
      <a:accent5>
        <a:srgbClr val="FF5800"/>
      </a:accent5>
      <a:accent6>
        <a:srgbClr val="FCEA00"/>
      </a:accent6>
      <a:hlink>
        <a:srgbClr val="FF5800"/>
      </a:hlink>
      <a:folHlink>
        <a:srgbClr val="003C78"/>
      </a:folHlink>
    </a:clrScheme>
    <a:fontScheme name="TTL_PowerPoint_2015_fontit">
      <a:majorFont>
        <a:latin typeface="Segoe UI Light"/>
        <a:ea typeface=""/>
        <a:cs typeface=""/>
      </a:majorFont>
      <a:minorFont>
        <a:latin typeface="Segoe UI Semi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2015_43_pohja" id="{05158AD8-3F0C-4EA8-8C0A-CF491BDAE5E7}" vid="{1D64F46B-0880-4584-9418-A3D7F3F503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Fin_Landscape_4_3</Template>
  <TotalTime>1102</TotalTime>
  <Words>2219</Words>
  <Application>Microsoft Office PowerPoint</Application>
  <PresentationFormat>Näytössä katseltava diaesitys (4:3)</PresentationFormat>
  <Paragraphs>351</Paragraphs>
  <Slides>26</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26</vt:i4>
      </vt:variant>
    </vt:vector>
  </HeadingPairs>
  <TitlesOfParts>
    <vt:vector size="33" baseType="lpstr">
      <vt:lpstr>Arial</vt:lpstr>
      <vt:lpstr>Calibri</vt:lpstr>
      <vt:lpstr>Segoe UI</vt:lpstr>
      <vt:lpstr>Segoe UI Light</vt:lpstr>
      <vt:lpstr>Segoe UI Semibold</vt:lpstr>
      <vt:lpstr>Segoe UI Semilight</vt:lpstr>
      <vt:lpstr>TTL_2015_43</vt:lpstr>
      <vt:lpstr>Hyvinvointia työstä</vt:lpstr>
      <vt:lpstr>Talentia: Työväkivalta ja sen uhka -selvitys 2016</vt:lpstr>
      <vt:lpstr>Työväkivalta ja sen uhka -selvitys</vt:lpstr>
      <vt:lpstr>Keskeiset käsitteet (1/2)</vt:lpstr>
      <vt:lpstr>Keskeiset käsitteet (2/2)</vt:lpstr>
      <vt:lpstr>Vastaajat (1/3)</vt:lpstr>
      <vt:lpstr>Vastaajat (2/3)</vt:lpstr>
      <vt:lpstr>Vastaajat (3/3)</vt:lpstr>
      <vt:lpstr>Asiakasväkivalta viimeksi kuluneiden 12 kuukauden aikana (1/5)</vt:lpstr>
      <vt:lpstr>Asiakasväkivalta viimeksi kuluneiden 12 kuukauden aikana (2/5)</vt:lpstr>
      <vt:lpstr>Asiakasväkivalta viimeksi kuluneiden 12 kuukauden aikana (3/5)</vt:lpstr>
      <vt:lpstr>Asiakasväkivalta viimeksi kuluneiden 12 kuukauden aikana (4/5)</vt:lpstr>
      <vt:lpstr>Asiakasväkivalta viimeksi kuluneiden 12 kuukauden aikana (5/5)</vt:lpstr>
      <vt:lpstr>Asiakasväkivallan seuraukset työntekijälle (1/2)</vt:lpstr>
      <vt:lpstr>Asiakasväkivallan seuraukset työntekijälle (2/2)</vt:lpstr>
      <vt:lpstr>Työpaikan varautuminen asiakasväkivaltaan ja siihen liittyvät käytännöt (1/2) </vt:lpstr>
      <vt:lpstr>Työpaikan varautuminen asiakasväkivaltaan ja siihen liittyvät käytännöt (2/2)</vt:lpstr>
      <vt:lpstr>Työpaikan varautuminen asiakasväkivaltaan ja siihen liittyvät käytännöt: Muita huomioita</vt:lpstr>
      <vt:lpstr>Työpaikan varautuminen asiakasväkivaltaan ja siihen liittyvät käytännöt: Muita huomioita</vt:lpstr>
      <vt:lpstr>Yhteenveto</vt:lpstr>
      <vt:lpstr>Työyhteisön sisäinen epäasiallinen ja häiriö- käyttäytyminen (1/2)</vt:lpstr>
      <vt:lpstr>Työyhteisön sisäinen epäasiallinen ja häiriö käyttäytyminen (2/2)</vt:lpstr>
      <vt:lpstr>Työyhteisön sisäinen epäasiallinen ja häiriö käyttäytyminen: Muita huomioita</vt:lpstr>
      <vt:lpstr>Pohdittavaksi</vt:lpstr>
      <vt:lpstr>Työväkivalta ja sen uhka</vt:lpstr>
      <vt:lpstr>Kiitos!</vt:lpstr>
    </vt:vector>
  </TitlesOfParts>
  <Company>Finnish Institute of Occupational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Hyvinvointia työstä</dc:title>
  <dc:creator>Pahkin Krista</dc:creator>
  <cp:lastModifiedBy>Heidi Schrooten</cp:lastModifiedBy>
  <cp:revision>72</cp:revision>
  <cp:lastPrinted>2016-08-10T06:53:21Z</cp:lastPrinted>
  <dcterms:created xsi:type="dcterms:W3CDTF">2016-07-07T04:49:54Z</dcterms:created>
  <dcterms:modified xsi:type="dcterms:W3CDTF">2017-05-05T12:52:23Z</dcterms:modified>
</cp:coreProperties>
</file>