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761163" cy="99425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1" d="100"/>
          <a:sy n="71" d="100"/>
        </p:scale>
        <p:origin x="1140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i-FI" sz="2000" spc="-1">
                <a:latin typeface="Arial"/>
              </a:rPr>
              <a:t>Napsauta muokataksesi muistiinpanojen muotoilua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i-FI" sz="1400" spc="-1">
                <a:latin typeface="Times New Roman"/>
              </a:rPr>
              <a:t>&lt;ylätunniste&gt;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i-FI" sz="1400" spc="-1">
                <a:latin typeface="Times New Roman"/>
              </a:rPr>
              <a:t>&lt;päivämäärä/kellonaika&gt;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i-FI" sz="1400" spc="-1">
                <a:latin typeface="Times New Roman"/>
              </a:rPr>
              <a:t>&lt;alatunniste&gt;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324F4F2-55B7-41E9-90B5-68A24FDC5F26}" type="slidenum">
              <a:rPr lang="fi-FI" sz="1400" spc="-1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body"/>
          </p:nvPr>
        </p:nvSpPr>
        <p:spPr>
          <a:xfrm>
            <a:off x="676440" y="4722840"/>
            <a:ext cx="5408280" cy="44733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3828960" y="9443880"/>
            <a:ext cx="2930040" cy="496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4599C48-EA2F-4CDB-B501-B06C5BF8C272}" type="slidenum">
              <a:rPr lang="fi-FI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Kuva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8" name="Kuva 7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590D9-B015-47D5-923A-8D77F89EE46E}" type="datetimeFigureOut">
              <a:rPr lang="fi-FI" smtClean="0"/>
              <a:t>18.3.2017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CC56-1F28-4D7C-A2B0-4F932C4178E1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Muokkaa perustyyl. napsautt.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Muokkaa jäsennyksen tekstimuotoa napsauttamalla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Toinen jäsennystaso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Kolmas jäsennystaso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Neljäs jäsennystaso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Viides jäsennystaso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Kuudes jäsennystaso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Seitsemäs jäsennystasoMuokkaa tekstin perustyylejä napsauttamalla</a:t>
            </a:r>
            <a:endParaRPr/>
          </a:p>
          <a:p>
            <a:pPr marL="743040" lvl="1" indent="-285480">
              <a:lnSpc>
                <a:spcPct val="100000"/>
              </a:lnSpc>
              <a:buFont typeface="Arial"/>
              <a:buChar char="–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toinen taso</a:t>
            </a:r>
            <a:endParaRPr/>
          </a:p>
          <a:p>
            <a:pPr marL="1143000" lvl="2" indent="-228240">
              <a:lnSpc>
                <a:spcPct val="100000"/>
              </a:lnSpc>
              <a:buFont typeface="Arial"/>
              <a:buChar char="•"/>
            </a:pP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kolmas taso</a:t>
            </a:r>
            <a:endParaRPr/>
          </a:p>
          <a:p>
            <a:pPr marL="1600200" lvl="3" indent="-228240">
              <a:lnSpc>
                <a:spcPct val="100000"/>
              </a:lnSpc>
              <a:buFont typeface="Arial"/>
              <a:buChar char="–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neljäs taso</a:t>
            </a:r>
            <a:endParaRPr/>
          </a:p>
          <a:p>
            <a:pPr marL="2057400" lvl="4" indent="-228240">
              <a:lnSpc>
                <a:spcPct val="100000"/>
              </a:lnSpc>
              <a:buFont typeface="Arial"/>
              <a:buChar char="»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viides taso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i-FI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31.10.2016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A69CBA-D916-430C-8E39-354F6AB56849}" type="slidenum">
              <a:rPr lang="fi-FI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Jari Heinonen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1371600" y="38610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i-FI" sz="3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Muutos, aikamme sosiaalinen kysymys ja sosiaalityö </a:t>
            </a:r>
            <a:endParaRPr/>
          </a:p>
          <a:p>
            <a:pPr algn="ctr">
              <a:lnSpc>
                <a:spcPct val="100000"/>
              </a:lnSpc>
            </a:pPr>
            <a:r>
              <a:rPr lang="fi-FI" sz="3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22.10.2016 (Tampere)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Valtakysymys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Sulkeminen pois vallankäytöstä ja vaikuttamisesta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Vallan eriytyminen ja oheneminen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”Hegemoniarakenne” (Antonio Gramsci)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Demokratiakysymys (edustuksellinen demokratia ja suora demokratia; sosiaali- ja terveysneuvostot, osallistuva budjetointi)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Jälkimoderni/ ”Toinen moderni”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”Refleksiivinen moderni” (Beck, Giddens)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”Tietoyhteiskunta” (Castells)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”Globalisaatio” (Lash, Urry)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”Kolmas tie” (Giddens) (vrt. Big Society)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Moderni (järki, edistys)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Myöhäismoderni (globaali kapitalismi)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Postmoderni (erilainen ”uusi aika”: suurten kertomusten eli yhteiskuntateorioiden aika on ohi)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Muutosten seuraukset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Kansallisen sääntelyn väheneminen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Kollektiivisten elämäntyylien mureneminen (yhteisöt; luokat)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Lineaarisen elämänkulun mureneminen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Epävarmuus, uudet riskit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Sosiaalinen kysymys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Sosiaalinen  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kysymys</a:t>
            </a: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Sosiaalinen 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liike</a:t>
            </a: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(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Sosiaali)politiikka (Verein fur Sozialpolitik)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Mikä on sosiaalisen kysymyksen ydin? – Köyhyyskysymys, Osallisuuskysymys, Valtakysymys (kietoutuvat yhteen muutoksen myötä)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Missä on Sosiaalinen liike?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Entä Sosiaalipolitiikka?  -- Kaikki tämä on hakusessa  jälleen kerran!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Välittämisen yhteiskunta?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Raha- ja tehokkuuskeskeinen puhe- ja toimintatapa on vahvistunut (markkinayhteiskunta; uusliberalismi)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Tarve välittämistä ja yhteisöllistä huolenpitoa korostavalle puhe- ja toimintatavalla lisääntyy (emansipatorinen momentti)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Rakenteellinen sosiaalipolitiikka ja sosiaalityö: perustehtävät liittyvät ”köyhyyskysymyksen”, ”osallisuuskysymyksen” ja valtakysymyksen” pohtimiseen ja ratkaisukeinojen etsimiseen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Ratkaisuja aikamme haasteisiin! Mistä niitä löytyy?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Ongelmat/Haasteet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Globalisaatio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Yksilöllistyminen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Digitalisaatio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Työllisyys/Köyhyys/Eriarvoistuminen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Ympäristö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Välittämisen kulttuuri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Välittämisen kulttuurista vastavoima yksilölliselle markkina- ja kilpailukulttuurille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Osallisuus, täysivaltaisuus ja demokratia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Toimiva rakenteellinen työ on aina välittämisen kulttuuria, sen vahvistamista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Rakenteellinen työ on nousemassa taas tärkeäksi osaksi hyvinvointimallien kehittämistä (=rakenteellinen sosiaalityö)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Rakenteellinen työ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Yhteiskunnallista muutostyötä, jonka teoreettisena ja menetelmällisenä perustana on empowerment (voimaantuminen, valtaistuminen)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Perustehtävät liittyvät köyhyyskysymyksen, osallisuuskysymyksen ja valtakysymyksen pohtimiseen ja ratkaisemiseen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Sitä voivat tehdä tutkijat, sosiaalityöntekijät, asiakaskansalaiset ja muut erilaiset järjestöjen ja liikkeiden aktiivit ja vapaaehtoistyöntekijät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Toimivaa yhteistyötä ja verkostojen rakentamista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Jatkuu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Rakenteellinen työ ei kykene yksin ratkaisemaan köyhyyskysymystä, osallisuuskysymystä ja valtakysymystä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Saattaa olla tärkeä tekijä ongelmien esiin nostamisessa ja niiden ratkaisumallien kehittämisessä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”Uusi hyvinvointimalli”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Kansalaisten osallistumis- ja vaikuttamismahdollisuuksien vahvistaminen, demokratian laajentaminen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Demokraattinen kansalaisuus, aktiivisuus, humanismi, palvelutoiminnan sosiaalinen luonne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Uusi jako: Yhteiskunnan tehtävä on taata kaikkien jäsentensä kaikinpuolinen kehitys ja sivistys (Uusi hyvinvointimalli)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Jatkuva rakennemuutos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Marx ja Engels Manifestissa (1848): ”Jatkuvat mullistukset tuotannossa, kaikkien yhteiskunnallisten suhteiden alituinen järkkyminen, ainainen epävarmuus ja liikunta erottavat porvariston aikakauden kaikista muista”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Muotoutuva moderni yhteiskunta on ollut jatkuvassa muutoksessa, 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rakennemuutoksessa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Marxismi on yhteiskunnallisen 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muutoksen teoria </a:t>
            </a: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(ydin on klassisen poliittisen taloustieteen kritiikki, yhteiskunnan dynamiikan ja muutoksen pohtiminen: emansipatorinen momentti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11. Feuerbach- teesi (1845)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Uusi hvm (2)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Taistelu lisätyön tulosten käytöstä (lisäarvomassa): mistä yhteiskunnallinen rikkaus syntyy ja miten sitä käytetään?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Hyvinvointi, koulutus, ihmisten osallisuus, demokratia ja hyvä ympäristö ovat tärkeimpiä tulevaisuuden menestystekijöitä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Uusi hyvinvointimalli on se tulevaisuuden visio, joka avaa näkymät menestyä ja muuttaa maailmaa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Mistä se rakentuu?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Uusi hvm (3)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Demokratiakunta (kuntalaiset, kansalaisyhteiskunta)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Aluekunta, peruskunta, aluelautakunnat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Osallistuva budjetointi (avain kuntalaisten päätösvallan lisäämiseen)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Kuntalaisaloitteet, kansanäänestykset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Sosiaalipalvelut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Sosiaalipalvelut siirtyvät sotessa itsehallintoalueelle, mutta pääosa sosiaalipalveluista tulisi jättää kuntien hoidettaviksi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Ovat lähipalveluita ja tieto niistä on kunnissa (=sosiaalityöntekijät)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Tärkeä osa paikallista hyvinvoinnin kokonaisuutta (=hyvinvointipalvelut)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Sosiaalipalvelut ovat lähipalveluja, jotka edellyttävät vahvaa paikallista tuntemusta ja paikallisia sovelluksia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Kirjallisuutta: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Jari Heinonen: Rakenteellinen sosiaalityö muutoksessa ja muuttajana. Teoksessa Anneli Pohjola&amp; Merja Laitinen &amp; Marjaana Seppänen (toim.): Rakenteellinen sosiaalityö, Sosiaalityön tutkimuksen vuosikirja 2014. Kuopio: Unipress 2014.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Juha Suoranta &amp; Sanna Ryynänen: Taisteleva tutkimus. Helsinki: Into 2014.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Kolme yhteiskuntamallia itsenäisessä Suomessa
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Agraaris-teollinen yhteiskuntamalli (Pienviljelijäprojekti)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Fordilainen teollisuus- ja palveluyhteiskunta: Moderni yhteiskunta (Pohjoismainen hyvinvointimalli: taistelu lisätyön tulosten käytöstä)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Kansainvälistyvä tehomarkkinatalouden yhteiskunta: Jälkimoderni yhteiskunta (Hyvinvointimallin muutos: uusliberalismi)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Hyvinvointimalli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Laaja kokonaisuus, jossa hyvinvointivaltio (ensimmäinen sektori), voittoa tavoitteleva toiminta (toinen sektori), ei-voittoa tavoittelevat järjestöt( kolmas sektori) ja kotitaloudet, naapuriapu sekä löyhät sosiaaliset verkostot( neljäs sektori) toimivat rinnatusten ja luovat enemmän tai vähemmän ”hyvinvointia” --- erilaiset  hyvinvointimallit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Maakohtaiset erot: kolme perusmallia (liberaali, korporatiivinen ja pohjoismainen hyvinvointimalli)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Suomalainen hyvinvointimalli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Sääty-yhteiskunta (säädyt)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Pienviljelijäprojekti (maatalous)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Pohjoismainen hyvinvointimalli (teollisuus/palvelut)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Pekka Kuusen ”60-luvun sosiaalipolitiikka” (1961): Taloudellinen kasvu, palkkatyöläistäminen, jakopolitiikka, hyvinvointivaltio: moderni yhteiskunta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Teollistuminen, kaupungistuminen, kansallisvaltio, sosiaalinen liikkuvuus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Mutta: 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Syvä muutos 1990-luvun lamasta alkaen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Neljä muutosta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611640" y="162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Rahamarkkinoiden vapauttaminen (”Suuri Globalisaatio”) – pörssikeskeinen ajattelutapa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Julkisen sektorin uudistaminen (New Public  Management: tiltu --- vrt. Risto Harisalo)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Työmarkkinoiden muutokset (joustot, pätkätyöt)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Sosiaalipolitiikan ”uudistaminen” (aktiivinen sosiaalipolitiikka: osallistava sosiaaliturva, vastikkeellinen sosiaaliturva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Markkinayhteiskunnan vahvistuminen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Kolme isoa haastetta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Palkkatyön yhteiskunnan haasteet (joukkotyöttömyys, köyhyys, syrjäytyminen): 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Köyhyyskysymys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Sosiaalisen haasteet (yhteisöjen rapautumien, osallisuuden puute): 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Osallisuuskysymys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Politiikan, osallistumisen ja vaikuttamisen haasteet</a:t>
            </a: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Valtakysymys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Köyhyyskysymys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Työttömyys, pätkätyöt ja syrjäytyminen lisääntyvät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Köyhyysrajan alapuolella 700 000 suomalaista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Sosiaalisen kysymyksen ydinasia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Kilpailuyhteiskunta: arkipäivän kilpailusta on tullut jokapäiväistä (yhteiskunta = kilpakenttä: erojen kasvu)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Kilpailu inhimillisen toiminnan perusmotiivi (?)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i-FI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Osallisuuskysymys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Osallisuus on kiinnittymistä yhteiskuntaan, kokemusta jäsenyydestä sekä toimintaa ja vaikuttamista yhteisöissä ja yhteiskunnassa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Yksilöllistyminen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i-FI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Sosiaalinen syrjäytyminen/yksinäisyys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931</Words>
  <Application>Microsoft Office PowerPoint</Application>
  <PresentationFormat>Näytössä katseltava diaesitys (4:3)</PresentationFormat>
  <Paragraphs>112</Paragraphs>
  <Slides>23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DejaVu Sans</vt:lpstr>
      <vt:lpstr>StarSymbol</vt:lpstr>
      <vt:lpstr>Times New Roman</vt:lpstr>
      <vt:lpstr>Office-teema</vt:lpstr>
      <vt:lpstr>Office Theme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Tampereen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 Heinonen</dc:title>
  <dc:creator>VALTUUSTO</dc:creator>
  <cp:lastModifiedBy>Marja-Riitta Lehtinen</cp:lastModifiedBy>
  <cp:revision>32</cp:revision>
  <cp:lastPrinted>2013-11-11T08:19:26Z</cp:lastPrinted>
  <dcterms:created xsi:type="dcterms:W3CDTF">2013-11-11T07:27:59Z</dcterms:created>
  <dcterms:modified xsi:type="dcterms:W3CDTF">2017-03-18T12:00:57Z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Tampereen kaupunki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Näytössä katseltava diaesitys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23</vt:i4>
  </property>
</Properties>
</file>