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8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9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697" r:id="rId3"/>
    <p:sldMasterId id="2147483684" r:id="rId4"/>
    <p:sldMasterId id="2147483724" r:id="rId5"/>
    <p:sldMasterId id="2147483747" r:id="rId6"/>
    <p:sldMasterId id="2147483964" r:id="rId7"/>
    <p:sldMasterId id="2147483988" r:id="rId8"/>
    <p:sldMasterId id="2147484012" r:id="rId9"/>
    <p:sldMasterId id="2147484036" r:id="rId10"/>
    <p:sldMasterId id="2147484044" r:id="rId11"/>
  </p:sldMasterIdLst>
  <p:notesMasterIdLst>
    <p:notesMasterId r:id="rId46"/>
  </p:notesMasterIdLst>
  <p:handoutMasterIdLst>
    <p:handoutMasterId r:id="rId47"/>
  </p:handoutMasterIdLst>
  <p:sldIdLst>
    <p:sldId id="403" r:id="rId12"/>
    <p:sldId id="443" r:id="rId13"/>
    <p:sldId id="433" r:id="rId14"/>
    <p:sldId id="390" r:id="rId15"/>
    <p:sldId id="391" r:id="rId16"/>
    <p:sldId id="445" r:id="rId17"/>
    <p:sldId id="438" r:id="rId18"/>
    <p:sldId id="394" r:id="rId19"/>
    <p:sldId id="446" r:id="rId20"/>
    <p:sldId id="401" r:id="rId21"/>
    <p:sldId id="402" r:id="rId22"/>
    <p:sldId id="444" r:id="rId23"/>
    <p:sldId id="389" r:id="rId24"/>
    <p:sldId id="400" r:id="rId25"/>
    <p:sldId id="462" r:id="rId26"/>
    <p:sldId id="460" r:id="rId27"/>
    <p:sldId id="406" r:id="rId28"/>
    <p:sldId id="407" r:id="rId29"/>
    <p:sldId id="459" r:id="rId30"/>
    <p:sldId id="457" r:id="rId31"/>
    <p:sldId id="455" r:id="rId32"/>
    <p:sldId id="456" r:id="rId33"/>
    <p:sldId id="458" r:id="rId34"/>
    <p:sldId id="463" r:id="rId35"/>
    <p:sldId id="447" r:id="rId36"/>
    <p:sldId id="451" r:id="rId37"/>
    <p:sldId id="452" r:id="rId38"/>
    <p:sldId id="453" r:id="rId39"/>
    <p:sldId id="454" r:id="rId40"/>
    <p:sldId id="450" r:id="rId41"/>
    <p:sldId id="448" r:id="rId42"/>
    <p:sldId id="432" r:id="rId43"/>
    <p:sldId id="449" r:id="rId44"/>
    <p:sldId id="385" r:id="rId45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6B1"/>
    <a:srgbClr val="304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9" autoAdjust="0"/>
    <p:restoredTop sz="64229" autoAdjust="0"/>
  </p:normalViewPr>
  <p:slideViewPr>
    <p:cSldViewPr>
      <p:cViewPr varScale="1">
        <p:scale>
          <a:sx n="68" d="100"/>
          <a:sy n="68" d="100"/>
        </p:scale>
        <p:origin x="123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20" y="126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1044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3"/>
            <a:ext cx="5455920" cy="4463415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r>
              <a:rPr lang="fi-FI" dirty="0"/>
              <a:t>Kiitossivulla on</a:t>
            </a:r>
            <a:r>
              <a:rPr lang="fi-FI" baseline="0" dirty="0"/>
              <a:t> </a:t>
            </a:r>
            <a:r>
              <a:rPr lang="fi-FI" dirty="0"/>
              <a:t>tilaa</a:t>
            </a:r>
            <a:r>
              <a:rPr lang="fi-FI" baseline="0" dirty="0"/>
              <a:t> omille yhteystiedoille. Taustalle voi lisätä taustakuvan tai vaihtaa taustan väriä hiiren oikea näppäin → Muotoile tausta -kohdassa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258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747" indent="-170747">
              <a:buFont typeface="Arial" panose="020B0604020202020204" pitchFamily="34" charset="0"/>
              <a:buChar char="•"/>
            </a:pPr>
            <a:r>
              <a:rPr lang="fi-FI" dirty="0" smtClean="0"/>
              <a:t>uudistuksessa</a:t>
            </a:r>
            <a:r>
              <a:rPr lang="fi-FI" baseline="0" dirty="0" smtClean="0"/>
              <a:t> tärkeää palveluintegraatio, ei ole vain tuotannollista integraatiota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r>
              <a:rPr lang="fi-FI" baseline="0" dirty="0" smtClean="0"/>
              <a:t>järjestäjän rooli: yksilön tasolle menevä palveluiden integraation varmistaja ja yksilön oikeuksien turvaaja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r>
              <a:rPr lang="fi-FI" baseline="0" dirty="0" smtClean="0"/>
              <a:t>modernin järjestämistoiminnon perustaminen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r>
              <a:rPr lang="fi-FI" baseline="0" dirty="0" smtClean="0"/>
              <a:t>tietointegraatio ja tiedolla johtamisen rakentaminen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33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75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20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83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3525" cy="371951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36">
              <a:defRPr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01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28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95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29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4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30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55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98">
              <a:defRPr/>
            </a:pPr>
            <a:r>
              <a:rPr lang="fi-FI" dirty="0"/>
              <a:t>Kiitossivulla on</a:t>
            </a:r>
            <a:r>
              <a:rPr lang="fi-FI" baseline="0" dirty="0"/>
              <a:t> </a:t>
            </a:r>
            <a:r>
              <a:rPr lang="fi-FI" dirty="0"/>
              <a:t>tilaa</a:t>
            </a:r>
            <a:r>
              <a:rPr lang="fi-FI" baseline="0" dirty="0"/>
              <a:t> omille yhteystiedoille. Taustalle voi lisätä taustakuvan tai vaihtaa taustan väriä hiiren oikea näppäin → Muotoile tausta -kohdassa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25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12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10636">
              <a:defRPr/>
            </a:pPr>
            <a:endParaRPr lang="fi-FI" sz="1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2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17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Muutoksia perustuslakivaliokunnan lausunnon </a:t>
            </a:r>
            <a:r>
              <a:rPr lang="fi-FI" dirty="0" err="1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perusteella:</a:t>
            </a:r>
            <a:r>
              <a:rPr lang="fi-FI" sz="1400" dirty="0" err="1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Muun</a:t>
            </a:r>
            <a:r>
              <a:rPr lang="fi-FI" sz="14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muassa: Maakunnan ei ole pakko yhtiö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ittää omia </a:t>
            </a:r>
            <a:r>
              <a:rPr lang="fi-FI" sz="1400" dirty="0" err="1">
                <a:ea typeface="Verdana" panose="020B0604030504040204" pitchFamily="34" charset="0"/>
                <a:cs typeface="Verdana" panose="020B0604030504040204" pitchFamily="34" charset="0"/>
              </a:rPr>
              <a:t>sote-keskuksia</a:t>
            </a:r>
            <a:r>
              <a:rPr lang="fi-FI" sz="1400" dirty="0">
                <a:ea typeface="Verdana" panose="020B0604030504040204" pitchFamily="34" charset="0"/>
                <a:cs typeface="Verdana" panose="020B0604030504040204" pitchFamily="34" charset="0"/>
              </a:rPr>
              <a:t> ja suunhoidon yksiköitä:</a:t>
            </a:r>
          </a:p>
          <a:p>
            <a:pPr lvl="2"/>
            <a:r>
              <a:rPr lang="fi-FI" sz="14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Maakunnan liikelaitoksella tulee olla oma </a:t>
            </a:r>
            <a:r>
              <a:rPr lang="fi-FI" sz="1400" dirty="0" err="1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sote-keskus</a:t>
            </a:r>
            <a:r>
              <a:rPr lang="fi-FI" sz="14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ja suunhoidon yksikkö</a:t>
            </a:r>
          </a:p>
          <a:p>
            <a:pPr lvl="2"/>
            <a:r>
              <a:rPr lang="fi-FI" sz="14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Voivat olla samassa liikelaitoksessa muiden palvelujen kanssa tai niitä varten voi olla erillisiä liikelaitoksia</a:t>
            </a:r>
          </a:p>
          <a:p>
            <a:pPr lvl="1"/>
            <a:r>
              <a:rPr lang="fi-FI" sz="14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Valinnanvapausjärjestelmä tulee voimaan vaiheittain vuodesta 2020 alkaen</a:t>
            </a:r>
          </a:p>
          <a:p>
            <a:pPr lvl="1"/>
            <a:r>
              <a:rPr lang="fi-FI" sz="1400" dirty="0" err="1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Sote-keskuksen</a:t>
            </a:r>
            <a:r>
              <a:rPr lang="fi-FI" sz="14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palveluvalikoimaa on muutettu, mm. sosiaalipalveluja saa vain liikelaitoksesta</a:t>
            </a:r>
            <a:endParaRPr lang="fi-FI" sz="1400" dirty="0"/>
          </a:p>
          <a:p>
            <a:pPr lvl="1"/>
            <a:r>
              <a:rPr lang="fi-FI" sz="14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Asiakassetelin voi antaa vain maakunnan liikelaitos, asiakassetelisääntelyä tarkennettu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0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8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145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090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409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25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989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420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0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825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2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08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0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41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52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0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8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3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83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3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6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291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53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723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85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040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098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3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2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4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049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718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8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3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8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9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555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10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1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0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89124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6873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59044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9330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78162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22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7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8500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21746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14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371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747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3463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9262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435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51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123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0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4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049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66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56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5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544D-0CAE-437F-8F78-BB221A2A3CA4}" type="datetimeFigureOut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823A-84E4-4D52-8175-C083F4780D6D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289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0349" y="1696662"/>
            <a:ext cx="4736715" cy="85725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430350" y="2633695"/>
            <a:ext cx="4762495" cy="5780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6258" y="371999"/>
            <a:ext cx="3259639" cy="26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451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836378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25535" y="2206927"/>
            <a:ext cx="4736715" cy="85725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solidFill>
                  <a:srgbClr val="0F76B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08476" y="389216"/>
            <a:ext cx="2767404" cy="229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25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8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 userDrawn="1"/>
        </p:nvSpPr>
        <p:spPr>
          <a:xfrm>
            <a:off x="430349" y="1696662"/>
            <a:ext cx="4736715" cy="857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fi-FI" sz="3800" b="0" kern="120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dirty="0" smtClean="0">
                <a:solidFill>
                  <a:srgbClr val="0F76B1"/>
                </a:solidFill>
              </a:rPr>
              <a:t>Muokkaa </a:t>
            </a:r>
            <a:r>
              <a:rPr dirty="0" err="1" smtClean="0">
                <a:solidFill>
                  <a:srgbClr val="0F76B1"/>
                </a:solidFill>
              </a:rPr>
              <a:t>perustyyl</a:t>
            </a:r>
            <a:r>
              <a:rPr dirty="0" smtClean="0">
                <a:solidFill>
                  <a:srgbClr val="0F76B1"/>
                </a:solidFill>
              </a:rPr>
              <a:t>. </a:t>
            </a:r>
            <a:r>
              <a:rPr dirty="0" err="1" smtClean="0">
                <a:solidFill>
                  <a:srgbClr val="0F76B1"/>
                </a:solidFill>
              </a:rPr>
              <a:t>napsautt</a:t>
            </a:r>
            <a:r>
              <a:rPr dirty="0" smtClean="0">
                <a:solidFill>
                  <a:srgbClr val="0F76B1"/>
                </a:solidFill>
              </a:rPr>
              <a:t>.</a:t>
            </a:r>
            <a:endParaRPr dirty="0">
              <a:solidFill>
                <a:srgbClr val="0F76B1"/>
              </a:solidFill>
            </a:endParaRPr>
          </a:p>
        </p:txBody>
      </p:sp>
      <p:sp>
        <p:nvSpPr>
          <p:cNvPr id="6" name="Alaotsikko 2"/>
          <p:cNvSpPr txBox="1">
            <a:spLocks/>
          </p:cNvSpPr>
          <p:nvPr userDrawn="1"/>
        </p:nvSpPr>
        <p:spPr>
          <a:xfrm>
            <a:off x="430350" y="2633695"/>
            <a:ext cx="4762495" cy="57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fi-FI" smtClean="0">
                <a:solidFill>
                  <a:srgbClr val="616365"/>
                </a:solidFill>
              </a:rPr>
              <a:t>Muokkaa alaotsikon perustyyliä napsautt.</a:t>
            </a:r>
            <a:endParaRPr lang="fi-FI" dirty="0">
              <a:solidFill>
                <a:srgbClr val="61636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2323" y="200835"/>
            <a:ext cx="2260006" cy="30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46884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F76B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270018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,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25535" y="2206927"/>
            <a:ext cx="4736715" cy="857250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>
                <a:solidFill>
                  <a:srgbClr val="0F76B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9541" y="200835"/>
            <a:ext cx="1842788" cy="25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00390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1545772"/>
            <a:ext cx="4754488" cy="30488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77136" y="4819522"/>
            <a:ext cx="827112" cy="20110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prstClr val="black"/>
                </a:solidFill>
                <a:latin typeface="Arial" charset="0"/>
              </a:rPr>
              <a:t>7.3.2017</a:t>
            </a:r>
            <a:endParaRPr lang="fi-FI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19522"/>
            <a:ext cx="2736304" cy="20110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297656" y="4819522"/>
            <a:ext cx="385912" cy="20110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A1DD0D-7089-48C5-B116-A19F892CF1D9}" type="slidenum">
              <a:rPr lang="fi-FI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5399314" y="1638300"/>
            <a:ext cx="3033486" cy="31104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8643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.sinin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91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33" y="1707655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33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80" y="28064"/>
            <a:ext cx="1823773" cy="11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v.sininen valk leim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91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33" y="1707655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33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39" y="51473"/>
            <a:ext cx="1823773" cy="11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63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keltain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91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33" y="1707655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33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80" y="28064"/>
            <a:ext cx="1823773" cy="11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nsi keltainen valk leim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91" cy="51435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33" y="1707655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33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39" y="51473"/>
            <a:ext cx="1823773" cy="11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42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3428256" y="4970586"/>
            <a:ext cx="600498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80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mtClean="0"/>
              <a:t>Taru Koivisto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35996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Kaksi sisältöä, teksti + grafiikka tai 2 palstaa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124672" y="4746180"/>
            <a:ext cx="1512168" cy="273844"/>
          </a:xfrm>
        </p:spPr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404592" y="4746180"/>
            <a:ext cx="600498" cy="273844"/>
          </a:xfrm>
        </p:spPr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80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mtClean="0"/>
              <a:t>Taru Koivisto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873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520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307872" y="1275607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-&gt;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-&gt; Tiedostosta</a:t>
            </a:r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662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5"/>
            <a:ext cx="9143244" cy="5144599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2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411512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</p:spTree>
    <p:extLst>
      <p:ext uri="{BB962C8B-B14F-4D97-AF65-F5344CB8AC3E}">
        <p14:creationId xmlns:p14="http://schemas.microsoft.com/office/powerpoint/2010/main" val="38723744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91" cy="5143500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5" y="1417828"/>
            <a:ext cx="4452678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60" y="411512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12" name="Suorakulmio 11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36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2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2" y="411512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096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8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2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637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vas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7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9447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04357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1289614" y="134761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cap="none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83748" y="2715766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alueuudistus.fi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1283748" y="3939902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omille yhteystiedoille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1283748" y="3147814"/>
            <a:ext cx="6576504" cy="432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 tarkemmalle osoitteelle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39" y="51473"/>
            <a:ext cx="1823773" cy="11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v.s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72" y="1275607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1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orakulmio 11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3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sp>
        <p:nvSpPr>
          <p:cNvPr id="9" name="Suorakulmio 8"/>
          <p:cNvSpPr>
            <a:spLocks/>
          </p:cNvSpPr>
          <p:nvPr userDrawn="1"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5708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304882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1560" y="192367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995936" y="4746180"/>
            <a:ext cx="1512168" cy="273844"/>
          </a:xfrm>
        </p:spPr>
        <p:txBody>
          <a:bodyPr/>
          <a:lstStyle/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275856" y="4746180"/>
            <a:ext cx="600498" cy="273844"/>
          </a:xfrm>
        </p:spPr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80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Taru Koivisto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24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7411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6" indent="0">
              <a:buNone/>
              <a:defRPr sz="2800"/>
            </a:lvl2pPr>
            <a:lvl3pPr marL="914192" indent="0">
              <a:buNone/>
              <a:defRPr sz="2400"/>
            </a:lvl3pPr>
            <a:lvl4pPr marL="1371288" indent="0">
              <a:buNone/>
              <a:defRPr sz="2000"/>
            </a:lvl4pPr>
            <a:lvl5pPr marL="1828384" indent="0">
              <a:buNone/>
              <a:defRPr sz="2000"/>
            </a:lvl5pPr>
            <a:lvl6pPr marL="2285480" indent="0">
              <a:buNone/>
              <a:defRPr sz="2000"/>
            </a:lvl6pPr>
            <a:lvl7pPr marL="2742576" indent="0">
              <a:buNone/>
              <a:defRPr sz="2000"/>
            </a:lvl7pPr>
            <a:lvl8pPr marL="3199672" indent="0">
              <a:buNone/>
              <a:defRPr sz="2000"/>
            </a:lvl8pPr>
            <a:lvl9pPr marL="3656768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6" indent="0">
              <a:buNone/>
              <a:defRPr sz="1200"/>
            </a:lvl2pPr>
            <a:lvl3pPr marL="914192" indent="0">
              <a:buNone/>
              <a:defRPr sz="1000"/>
            </a:lvl3pPr>
            <a:lvl4pPr marL="1371288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553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0962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26413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30.10.2017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Taru Koivisto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823A-84E4-4D52-8175-C083F4780D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1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11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64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02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328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24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68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4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895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5533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45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56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83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684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419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819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8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9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00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03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51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79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55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7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190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0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99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67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14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07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04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17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9606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70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77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58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70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27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57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7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54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4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0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20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64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38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4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9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96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4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4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7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7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00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1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8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6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jattu kuva vas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9">
            <a:extLst>
              <a:ext uri="{FF2B5EF4-FFF2-40B4-BE49-F238E27FC236}">
                <a16:creationId xmlns="" xmlns:a16="http://schemas.microsoft.com/office/drawing/2014/main" id="{61B83A70-F171-4B8F-B08B-D5F89455C68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12258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21" name="Suorakulmio 13">
            <a:extLst>
              <a:ext uri="{FF2B5EF4-FFF2-40B4-BE49-F238E27FC236}">
                <a16:creationId xmlns="" xmlns:a16="http://schemas.microsoft.com/office/drawing/2014/main" id="{D82B073F-BA7D-4A0F-A13A-E77878B1A940}"/>
              </a:ext>
            </a:extLst>
          </p:cNvPr>
          <p:cNvSpPr/>
          <p:nvPr userDrawn="1"/>
        </p:nvSpPr>
        <p:spPr>
          <a:xfrm>
            <a:off x="0" y="4490544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0D4B-AAB0-42D5-B5E9-15CAE0C14F81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4452678" cy="328241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411512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3B782C0-C74E-4660-8C4F-3DF5C1EF02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66CF3FF9-7801-4B54-A149-52F6D097DC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B6B3132E-1FCB-4747-B398-36ABA459C5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458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3740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0800FD1-2167-4EB2-AA83-900CCC5002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7BF8F82-A9F2-46EC-B213-CC9424B4AD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B25EEC40-9041-468E-9480-20AEF43DA2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C161E943-1434-443F-8A8D-7BA1E35D62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963EFC32-51B3-432E-912C-29AA76E9D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50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320027B5-61DC-4935-98E3-61EF47E4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34DF0A3C-E987-4AF3-8CDF-7F0EA2A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1098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alean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14914"/>
            <a:ext cx="9141291" cy="5137405"/>
          </a:xfrm>
          <a:prstGeom prst="rect">
            <a:avLst/>
          </a:prstGeom>
        </p:spPr>
      </p:pic>
      <p:sp>
        <p:nvSpPr>
          <p:cNvPr id="24" name="Suorakulmio 13">
            <a:extLst>
              <a:ext uri="{FF2B5EF4-FFF2-40B4-BE49-F238E27FC236}">
                <a16:creationId xmlns="" xmlns:a16="http://schemas.microsoft.com/office/drawing/2014/main" id="{7FF3AF2C-6D69-47E3-9849-68BBF303675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otsikko tähän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Paikka alaotsikolle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1C6506-3027-47DC-AF05-71F7EFC0C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04778AC-916E-436C-8856-13C3E0034B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CE20DAD8-CABC-4D3D-90CD-26271470DD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BD7F62D4-37FD-4525-9D06-AF22F2A98B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9" name="Päivämäärän paikkamerkki 3">
            <a:extLst>
              <a:ext uri="{FF2B5EF4-FFF2-40B4-BE49-F238E27FC236}">
                <a16:creationId xmlns="" xmlns:a16="http://schemas.microsoft.com/office/drawing/2014/main" id="{94441393-3F8C-43A6-8E1E-A838BFFF8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9E232B30-896D-4511-9A22-56745F8CF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88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48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1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Teksti + grafiikka tai 2 palstaa tekstiä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4038600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059582"/>
            <a:ext cx="4038600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Tähän voi myös tulla grafiikka tai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66ADB22E-0ABA-487F-BC3C-0B02B5B1B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98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7" name="Dian numeron paikkamerkki 5">
            <a:extLst>
              <a:ext uri="{FF2B5EF4-FFF2-40B4-BE49-F238E27FC236}">
                <a16:creationId xmlns="" xmlns:a16="http://schemas.microsoft.com/office/drawing/2014/main" id="{3E58765D-8AB1-4518-9B32-30AD42E5E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13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610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sivu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Vaihda taustakuva hiiren kakkospainike → Muotoile tausta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tai materiaalikuviotäyttö → Tiedostosta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CF7BA27-0A66-4240-A5A4-7997EED0DF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B8C94314-FBE3-45D0-9A42-5312B337A4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22A2175A-B0FF-40A2-B537-D0A94FE4E5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E540DD12-7F7E-4F9C-96AD-488E2D22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8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0F76B1"/>
              </a:solidFill>
            </a:endParaRPr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1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+  kaks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4040188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</a:t>
            </a:r>
          </a:p>
          <a:p>
            <a:pPr lvl="0"/>
            <a:r>
              <a:rPr lang="fi-FI" dirty="0"/>
              <a:t>1 tähän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411510"/>
            <a:ext cx="4041775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 2</a:t>
            </a:r>
          </a:p>
          <a:p>
            <a:pPr lvl="0"/>
            <a:r>
              <a:rPr lang="fi-FI" dirty="0"/>
              <a:t>tähän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645026" y="1408484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11670EE2-DA51-4C1E-B22B-49EF008AB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9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attu kuva oik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68581440-E60F-4DB5-B808-157A5A98C542}"/>
              </a:ext>
            </a:extLst>
          </p:cNvPr>
          <p:cNvSpPr>
            <a:spLocks noChangeAspect="1"/>
          </p:cNvSpPr>
          <p:nvPr userDrawn="1"/>
        </p:nvSpPr>
        <p:spPr bwMode="auto">
          <a:xfrm flipH="1">
            <a:off x="0" y="0"/>
            <a:ext cx="8331742" cy="5144400"/>
          </a:xfrm>
          <a:custGeom>
            <a:avLst/>
            <a:gdLst>
              <a:gd name="T0" fmla="*/ 1378 w 2628"/>
              <a:gd name="T1" fmla="*/ 75 h 1621"/>
              <a:gd name="T2" fmla="*/ 1166 w 2628"/>
              <a:gd name="T3" fmla="*/ 167 h 1621"/>
              <a:gd name="T4" fmla="*/ 1026 w 2628"/>
              <a:gd name="T5" fmla="*/ 314 h 1621"/>
              <a:gd name="T6" fmla="*/ 925 w 2628"/>
              <a:gd name="T7" fmla="*/ 615 h 1621"/>
              <a:gd name="T8" fmla="*/ 643 w 2628"/>
              <a:gd name="T9" fmla="*/ 1130 h 1621"/>
              <a:gd name="T10" fmla="*/ 375 w 2628"/>
              <a:gd name="T11" fmla="*/ 1288 h 1621"/>
              <a:gd name="T12" fmla="*/ 176 w 2628"/>
              <a:gd name="T13" fmla="*/ 1395 h 1621"/>
              <a:gd name="T14" fmla="*/ 0 w 2628"/>
              <a:gd name="T15" fmla="*/ 1621 h 1621"/>
              <a:gd name="T16" fmla="*/ 2628 w 2628"/>
              <a:gd name="T17" fmla="*/ 1621 h 1621"/>
              <a:gd name="T18" fmla="*/ 2628 w 2628"/>
              <a:gd name="T19" fmla="*/ 0 h 1621"/>
              <a:gd name="T20" fmla="*/ 1589 w 2628"/>
              <a:gd name="T21" fmla="*/ 0 h 1621"/>
              <a:gd name="T22" fmla="*/ 1378 w 2628"/>
              <a:gd name="T23" fmla="*/ 75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28" h="1621">
                <a:moveTo>
                  <a:pt x="1378" y="75"/>
                </a:moveTo>
                <a:cubicBezTo>
                  <a:pt x="1298" y="94"/>
                  <a:pt x="1226" y="126"/>
                  <a:pt x="1166" y="167"/>
                </a:cubicBezTo>
                <a:cubicBezTo>
                  <a:pt x="1108" y="208"/>
                  <a:pt x="1060" y="258"/>
                  <a:pt x="1026" y="314"/>
                </a:cubicBezTo>
                <a:cubicBezTo>
                  <a:pt x="958" y="427"/>
                  <a:pt x="947" y="507"/>
                  <a:pt x="925" y="615"/>
                </a:cubicBezTo>
                <a:cubicBezTo>
                  <a:pt x="859" y="946"/>
                  <a:pt x="742" y="1041"/>
                  <a:pt x="643" y="1130"/>
                </a:cubicBezTo>
                <a:cubicBezTo>
                  <a:pt x="581" y="1185"/>
                  <a:pt x="475" y="1239"/>
                  <a:pt x="375" y="1288"/>
                </a:cubicBezTo>
                <a:cubicBezTo>
                  <a:pt x="296" y="1327"/>
                  <a:pt x="220" y="1363"/>
                  <a:pt x="176" y="1395"/>
                </a:cubicBezTo>
                <a:cubicBezTo>
                  <a:pt x="55" y="1472"/>
                  <a:pt x="16" y="1565"/>
                  <a:pt x="0" y="1621"/>
                </a:cubicBezTo>
                <a:cubicBezTo>
                  <a:pt x="2628" y="1621"/>
                  <a:pt x="2628" y="1621"/>
                  <a:pt x="2628" y="1621"/>
                </a:cubicBezTo>
                <a:cubicBezTo>
                  <a:pt x="2628" y="0"/>
                  <a:pt x="2628" y="0"/>
                  <a:pt x="2628" y="0"/>
                </a:cubicBezTo>
                <a:cubicBezTo>
                  <a:pt x="1589" y="0"/>
                  <a:pt x="1589" y="0"/>
                  <a:pt x="1589" y="0"/>
                </a:cubicBezTo>
                <a:cubicBezTo>
                  <a:pt x="1535" y="29"/>
                  <a:pt x="1466" y="55"/>
                  <a:pt x="13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Suorakulmio 13">
            <a:extLst>
              <a:ext uri="{FF2B5EF4-FFF2-40B4-BE49-F238E27FC236}">
                <a16:creationId xmlns="" xmlns:a16="http://schemas.microsoft.com/office/drawing/2014/main" id="{BC35F60A-583D-4BD8-87B8-ED84EA31B892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07354" y="1417828"/>
            <a:ext cx="4452678" cy="3071791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07354" y="411510"/>
            <a:ext cx="423665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76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Dian otsikko</a:t>
            </a:r>
          </a:p>
          <a:p>
            <a:pPr lvl="0"/>
            <a:r>
              <a:rPr lang="fi-FI" dirty="0"/>
              <a:t>tähän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BFEDB936-4CA4-4757-B7B8-609BD1B6E04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22" name="Freeform 5">
              <a:extLst>
                <a:ext uri="{FF2B5EF4-FFF2-40B4-BE49-F238E27FC236}">
                  <a16:creationId xmlns="" xmlns:a16="http://schemas.microsoft.com/office/drawing/2014/main" id="{977C9BEC-3FDD-4463-9EAA-2913035F45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="" xmlns:a16="http://schemas.microsoft.com/office/drawing/2014/main" id="{DED41985-CBB9-42C5-9794-C5C2459C0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4319D224-FFCC-4022-8FA9-5BEA97679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38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5209728" y="195486"/>
            <a:ext cx="3898776" cy="114528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Dian otsikko </a:t>
            </a:r>
            <a:br>
              <a:rPr lang="fi-FI" dirty="0"/>
            </a:br>
            <a:r>
              <a:rPr lang="fi-FI" dirty="0"/>
              <a:t>tähän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198928" y="1417828"/>
            <a:ext cx="3898776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Taustakuvan voi vaihtaa klikkaamalla kuvan päällä hiiren kakkospainikkeella -&gt; Muotoile tausta -&gt; Tiedostosta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Dian numeron paikkamerkki 5">
            <a:extLst>
              <a:ext uri="{FF2B5EF4-FFF2-40B4-BE49-F238E27FC236}">
                <a16:creationId xmlns="" xmlns:a16="http://schemas.microsoft.com/office/drawing/2014/main" id="{200FAB59-50E9-4981-B551-70986CA0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3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771550"/>
            <a:ext cx="7843473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857477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Aiheeseen liittyvä alaotsikko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9" name="Dian numeron paikkamerkki 5">
            <a:extLst>
              <a:ext uri="{FF2B5EF4-FFF2-40B4-BE49-F238E27FC236}">
                <a16:creationId xmlns="" xmlns:a16="http://schemas.microsoft.com/office/drawing/2014/main" id="{7AEDDE41-9E34-4AEB-AA51-017082A8A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vu harmaalla taust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Tähän tekstiä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Dian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6" name="Dian numeron paikkamerkki 5">
            <a:extLst>
              <a:ext uri="{FF2B5EF4-FFF2-40B4-BE49-F238E27FC236}">
                <a16:creationId xmlns="" xmlns:a16="http://schemas.microsoft.com/office/drawing/2014/main" id="{6AA1CEAB-2149-4B6F-9ED6-5F484413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0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bg>
      <p:bgPr>
        <a:solidFill>
          <a:srgbClr val="0F7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4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3">
            <a:extLst>
              <a:ext uri="{FF2B5EF4-FFF2-40B4-BE49-F238E27FC236}">
                <a16:creationId xmlns="" xmlns:a16="http://schemas.microsoft.com/office/drawing/2014/main" id="{6DEB601E-6581-4E93-80A1-43A60CB437B8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Tilaa lisätiedoille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0429080-66B9-429F-A221-45DDDB79B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" y="393083"/>
            <a:ext cx="2878406" cy="10801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4D53694-97C5-4522-8C2E-B784E15B688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7731B549-DEDE-40C5-810B-87DF803AA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055A0D2-E454-451C-9DA6-892B9F56EE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20" name="Dian numeron paikkamerkki 5">
            <a:extLst>
              <a:ext uri="{FF2B5EF4-FFF2-40B4-BE49-F238E27FC236}">
                <a16:creationId xmlns="" xmlns:a16="http://schemas.microsoft.com/office/drawing/2014/main" id="{63FBC3DD-AB2C-40A4-90BD-917075B73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alueuudistus.fi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6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pohja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1C85DC2-E9A3-486A-A9BF-51DCA9CDFC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940C65BF-FF77-42B2-A5CD-94BCA24645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43B57C4A-0135-48E3-8FD9-D43B0FA807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8" name="Dian numeron paikkamerkki 5">
            <a:extLst>
              <a:ext uri="{FF2B5EF4-FFF2-40B4-BE49-F238E27FC236}">
                <a16:creationId xmlns="" xmlns:a16="http://schemas.microsoft.com/office/drawing/2014/main" id="{5FEB2D09-A6CE-4168-80C6-FCFA15B12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5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3">
            <a:extLst>
              <a:ext uri="{FF2B5EF4-FFF2-40B4-BE49-F238E27FC236}">
                <a16:creationId xmlns="" xmlns:a16="http://schemas.microsoft.com/office/drawing/2014/main" id="{53BAC283-97AF-45A6-B77A-A6B99CF6B04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3D8E3A6-BADD-4833-901B-0C358143B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DE7DEFD9-99EF-483D-A4FA-7A0A0B038A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17633F4-43D2-4AEF-A5CF-4AC44B3265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11" name="Dian numeron paikkamerkki 5">
            <a:extLst>
              <a:ext uri="{FF2B5EF4-FFF2-40B4-BE49-F238E27FC236}">
                <a16:creationId xmlns="" xmlns:a16="http://schemas.microsoft.com/office/drawing/2014/main" id="{09F8FD9E-F3DC-48FF-A61F-1B5253BB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A681BBF3-0F5E-41DE-8775-1F0A5574D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9" name="Dian numeron paikkamerkki 5">
            <a:extLst>
              <a:ext uri="{FF2B5EF4-FFF2-40B4-BE49-F238E27FC236}">
                <a16:creationId xmlns="" xmlns:a16="http://schemas.microsoft.com/office/drawing/2014/main" id="{DD603C4F-89D8-4C1F-B18B-E8D050ECD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71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70.xml"/><Relationship Id="rId9" Type="http://schemas.openxmlformats.org/officeDocument/2006/relationships/image" Target="../media/image1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image" Target="../media/image18.png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81" r:id="rId3"/>
    <p:sldLayoutId id="2147483650" r:id="rId4"/>
    <p:sldLayoutId id="2147483652" r:id="rId5"/>
    <p:sldLayoutId id="2147483654" r:id="rId6"/>
    <p:sldLayoutId id="2147483674" r:id="rId7"/>
    <p:sldLayoutId id="2147483683" r:id="rId8"/>
    <p:sldLayoutId id="2147483678" r:id="rId9"/>
    <p:sldLayoutId id="2147483682" r:id="rId10"/>
    <p:sldLayoutId id="2147483709" r:id="rId11"/>
    <p:sldLayoutId id="2147483653" r:id="rId12"/>
    <p:sldLayoutId id="2147483665" r:id="rId13"/>
    <p:sldLayoutId id="2147483679" r:id="rId14"/>
    <p:sldLayoutId id="2147483680" r:id="rId15"/>
    <p:sldLayoutId id="2147483710" r:id="rId16"/>
    <p:sldLayoutId id="2147483723" r:id="rId17"/>
    <p:sldLayoutId id="2147483675" r:id="rId18"/>
    <p:sldLayoutId id="2147483673" r:id="rId19"/>
    <p:sldLayoutId id="2147483662" r:id="rId20"/>
    <p:sldLayoutId id="2147483656" r:id="rId21"/>
    <p:sldLayoutId id="2147483657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M_logo_FI-0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719" y="4730766"/>
            <a:ext cx="1946937" cy="2025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9"/>
            <a:ext cx="8229600" cy="3334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</p:txBody>
      </p:sp>
      <p:sp>
        <p:nvSpPr>
          <p:cNvPr id="14" name="Päivämäärän paikkamerkki 2"/>
          <p:cNvSpPr txBox="1">
            <a:spLocks/>
          </p:cNvSpPr>
          <p:nvPr userDrawn="1"/>
        </p:nvSpPr>
        <p:spPr>
          <a:xfrm>
            <a:off x="7570486" y="4828254"/>
            <a:ext cx="809757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2D6BD-9C5E-4439-B5A2-90BF265D0330}" type="datetime1">
              <a:rPr lang="fi-FI" sz="800" smtClean="0">
                <a:solidFill>
                  <a:srgbClr val="61636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18.5.2018</a:t>
            </a:fld>
            <a:endParaRPr lang="fi-FI" sz="800" dirty="0">
              <a:solidFill>
                <a:srgbClr val="616365"/>
              </a:solidFill>
            </a:endParaRPr>
          </a:p>
        </p:txBody>
      </p:sp>
      <p:pic>
        <p:nvPicPr>
          <p:cNvPr id="5" name="Picture 4" descr="VM_Logo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32" y="4661884"/>
            <a:ext cx="1775059" cy="357029"/>
          </a:xfrm>
          <a:prstGeom prst="rect">
            <a:avLst/>
          </a:prstGeom>
        </p:spPr>
      </p:pic>
      <p:sp>
        <p:nvSpPr>
          <p:cNvPr id="8" name="Päivämäärän paikkamerkki 2"/>
          <p:cNvSpPr txBox="1">
            <a:spLocks/>
          </p:cNvSpPr>
          <p:nvPr userDrawn="1"/>
        </p:nvSpPr>
        <p:spPr>
          <a:xfrm>
            <a:off x="8393179" y="4826775"/>
            <a:ext cx="809757" cy="273844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5EB73-A88B-7440-9047-FC5D53940EC4}" type="slidenum">
              <a:rPr lang="fi-FI" sz="800" smtClean="0">
                <a:solidFill>
                  <a:srgbClr val="61636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sz="800" dirty="0">
              <a:solidFill>
                <a:srgbClr val="616365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2954" y="4577289"/>
            <a:ext cx="8253213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allituksen-reformi-logo-fi-harmaa-RGB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237" y="4619626"/>
            <a:ext cx="1043903" cy="4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ransition spd="med">
    <p:fade/>
  </p:transition>
  <p:hf hdr="0"/>
  <p:txStyles>
    <p:titleStyle>
      <a:lvl1pPr marL="0" indent="0" algn="l" defTabSz="914400" rtl="0" eaLnBrk="1" latinLnBrk="0" hangingPunct="1">
        <a:spcBef>
          <a:spcPct val="0"/>
        </a:spcBef>
        <a:buNone/>
        <a:defRPr lang="fi-FI" sz="3800" b="0" kern="1200">
          <a:solidFill>
            <a:srgbClr val="0F76B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r>
              <a:rPr lang="fi-FI" dirty="0"/>
              <a:t>-</a:t>
            </a: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20" tIns="45709" rIns="91420" bIns="45709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24672" y="4746180"/>
            <a:ext cx="1512168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l">
              <a:defRPr sz="900" baseline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30.10.2017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04592" y="4746180"/>
            <a:ext cx="600498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" y="4607839"/>
            <a:ext cx="3206231" cy="451067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924872" y="4746180"/>
            <a:ext cx="2895600" cy="273844"/>
          </a:xfrm>
          <a:prstGeom prst="rect">
            <a:avLst/>
          </a:prstGeom>
        </p:spPr>
        <p:txBody>
          <a:bodyPr vert="horz" lIns="91420" tIns="45709" rIns="91420" bIns="45709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smtClean="0"/>
              <a:t>Taru Koivisto</a:t>
            </a:r>
            <a:endParaRPr lang="fi-FI" dirty="0"/>
          </a:p>
        </p:txBody>
      </p:sp>
      <p:sp>
        <p:nvSpPr>
          <p:cNvPr id="9" name="Suorakulmio 8"/>
          <p:cNvSpPr>
            <a:spLocks/>
          </p:cNvSpPr>
          <p:nvPr/>
        </p:nvSpPr>
        <p:spPr>
          <a:xfrm>
            <a:off x="0" y="5097785"/>
            <a:ext cx="9144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14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  <p:sldLayoutId id="2147484062" r:id="rId18"/>
    <p:sldLayoutId id="2147484063" r:id="rId19"/>
    <p:sldLayoutId id="2147484064" r:id="rId20"/>
    <p:sldLayoutId id="2147484065" r:id="rId21"/>
  </p:sldLayoutIdLst>
  <p:hf hdr="0" ftr="0"/>
  <p:txStyles>
    <p:titleStyle>
      <a:lvl1pPr algn="l" defTabSz="914192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822" indent="-342822" algn="l" defTabSz="914192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Verdana" panose="020B0604030504040204" pitchFamily="34" charset="0"/>
          <a:ea typeface="+mn-ea"/>
          <a:cs typeface="Arial" panose="020B0604020202020204" pitchFamily="34" charset="0"/>
        </a:defRPr>
      </a:lvl1pPr>
      <a:lvl2pPr marL="742781" indent="-285685" algn="l" defTabSz="914192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+mn-ea"/>
          <a:cs typeface="Arial" panose="020B0604020202020204" pitchFamily="34" charset="0"/>
        </a:defRPr>
      </a:lvl2pPr>
      <a:lvl3pPr marL="1142740" indent="-228548" algn="l" defTabSz="914192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+mn-ea"/>
          <a:cs typeface="Arial" panose="020B0604020202020204" pitchFamily="34" charset="0"/>
        </a:defRPr>
      </a:lvl3pPr>
      <a:lvl4pPr marL="1599836" indent="-228548" algn="l" defTabSz="914192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+mn-ea"/>
          <a:cs typeface="Arial" panose="020B0604020202020204" pitchFamily="34" charset="0"/>
        </a:defRPr>
      </a:lvl4pPr>
      <a:lvl5pPr marL="2056932" indent="-228548" algn="l" defTabSz="914192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Verdana" panose="020B0604030504040204" pitchFamily="34" charset="0"/>
          <a:ea typeface="+mn-ea"/>
          <a:cs typeface="Arial" panose="020B0604020202020204" pitchFamily="34" charset="0"/>
        </a:defRPr>
      </a:lvl5pPr>
      <a:lvl6pPr marL="2514028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9141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8CD6-A363-449D-B588-86881B62C666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8494D-ADF9-47A1-9FA9-22FE9A3CF3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06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E618-334B-4FEB-A2FB-51378E626091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BCFE-C753-4F14-B4C8-6DC87C1F72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1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8BF6-7A24-49AD-BDBE-4325241B7F28}" type="datetimeFigureOut">
              <a:rPr lang="fi-FI" smtClean="0"/>
              <a:t>18.5.2018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1062-5873-43F8-BF06-6D376C9879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78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6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4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4011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>
                <a:solidFill>
                  <a:srgbClr val="0F76B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F76B1"/>
                </a:solidFill>
              </a:endParaRPr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6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  <p:sldLayoutId id="2147484008" r:id="rId20"/>
    <p:sldLayoutId id="2147484009" r:id="rId21"/>
    <p:sldLayoutId id="2147484010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8229600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Dian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148263A-61F4-4265-925C-7ACA4FA38066}"/>
              </a:ext>
            </a:extLst>
          </p:cNvPr>
          <p:cNvGrpSpPr>
            <a:grpSpLocks noChangeAspect="1"/>
          </p:cNvGrpSpPr>
          <p:nvPr/>
        </p:nvGrpSpPr>
        <p:grpSpPr>
          <a:xfrm>
            <a:off x="251520" y="4680646"/>
            <a:ext cx="2197714" cy="288000"/>
            <a:chOff x="299372" y="4623451"/>
            <a:chExt cx="2472428" cy="324563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D5CF76E-D21E-4BBB-B318-F0220679BF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623451"/>
              <a:ext cx="2264672" cy="108539"/>
            </a:xfrm>
            <a:custGeom>
              <a:avLst/>
              <a:gdLst>
                <a:gd name="T0" fmla="*/ 18 w 1927"/>
                <a:gd name="T1" fmla="*/ 92 h 92"/>
                <a:gd name="T2" fmla="*/ 65 w 1927"/>
                <a:gd name="T3" fmla="*/ 92 h 92"/>
                <a:gd name="T4" fmla="*/ 129 w 1927"/>
                <a:gd name="T5" fmla="*/ 0 h 92"/>
                <a:gd name="T6" fmla="*/ 157 w 1927"/>
                <a:gd name="T7" fmla="*/ 92 h 92"/>
                <a:gd name="T8" fmla="*/ 136 w 1927"/>
                <a:gd name="T9" fmla="*/ 27 h 92"/>
                <a:gd name="T10" fmla="*/ 197 w 1927"/>
                <a:gd name="T11" fmla="*/ 92 h 92"/>
                <a:gd name="T12" fmla="*/ 225 w 1927"/>
                <a:gd name="T13" fmla="*/ 0 h 92"/>
                <a:gd name="T14" fmla="*/ 207 w 1927"/>
                <a:gd name="T15" fmla="*/ 60 h 92"/>
                <a:gd name="T16" fmla="*/ 271 w 1927"/>
                <a:gd name="T17" fmla="*/ 0 h 92"/>
                <a:gd name="T18" fmla="*/ 324 w 1927"/>
                <a:gd name="T19" fmla="*/ 92 h 92"/>
                <a:gd name="T20" fmla="*/ 390 w 1927"/>
                <a:gd name="T21" fmla="*/ 76 h 92"/>
                <a:gd name="T22" fmla="*/ 390 w 1927"/>
                <a:gd name="T23" fmla="*/ 92 h 92"/>
                <a:gd name="T24" fmla="*/ 496 w 1927"/>
                <a:gd name="T25" fmla="*/ 56 h 92"/>
                <a:gd name="T26" fmla="*/ 462 w 1927"/>
                <a:gd name="T27" fmla="*/ 36 h 92"/>
                <a:gd name="T28" fmla="*/ 496 w 1927"/>
                <a:gd name="T29" fmla="*/ 56 h 92"/>
                <a:gd name="T30" fmla="*/ 572 w 1927"/>
                <a:gd name="T31" fmla="*/ 16 h 92"/>
                <a:gd name="T32" fmla="*/ 634 w 1927"/>
                <a:gd name="T33" fmla="*/ 0 h 92"/>
                <a:gd name="T34" fmla="*/ 663 w 1927"/>
                <a:gd name="T35" fmla="*/ 92 h 92"/>
                <a:gd name="T36" fmla="*/ 642 w 1927"/>
                <a:gd name="T37" fmla="*/ 27 h 92"/>
                <a:gd name="T38" fmla="*/ 730 w 1927"/>
                <a:gd name="T39" fmla="*/ 47 h 92"/>
                <a:gd name="T40" fmla="*/ 782 w 1927"/>
                <a:gd name="T41" fmla="*/ 71 h 92"/>
                <a:gd name="T42" fmla="*/ 808 w 1927"/>
                <a:gd name="T43" fmla="*/ 0 h 92"/>
                <a:gd name="T44" fmla="*/ 862 w 1927"/>
                <a:gd name="T45" fmla="*/ 75 h 92"/>
                <a:gd name="T46" fmla="*/ 871 w 1927"/>
                <a:gd name="T47" fmla="*/ 0 h 92"/>
                <a:gd name="T48" fmla="*/ 996 w 1927"/>
                <a:gd name="T49" fmla="*/ 38 h 92"/>
                <a:gd name="T50" fmla="*/ 1007 w 1927"/>
                <a:gd name="T51" fmla="*/ 21 h 92"/>
                <a:gd name="T52" fmla="*/ 981 w 1927"/>
                <a:gd name="T53" fmla="*/ 53 h 92"/>
                <a:gd name="T54" fmla="*/ 965 w 1927"/>
                <a:gd name="T55" fmla="*/ 69 h 92"/>
                <a:gd name="T56" fmla="*/ 996 w 1927"/>
                <a:gd name="T57" fmla="*/ 38 h 92"/>
                <a:gd name="T58" fmla="*/ 1069 w 1927"/>
                <a:gd name="T59" fmla="*/ 92 h 92"/>
                <a:gd name="T60" fmla="*/ 1080 w 1927"/>
                <a:gd name="T61" fmla="*/ 72 h 92"/>
                <a:gd name="T62" fmla="*/ 1069 w 1927"/>
                <a:gd name="T63" fmla="*/ 16 h 92"/>
                <a:gd name="T64" fmla="*/ 1139 w 1927"/>
                <a:gd name="T65" fmla="*/ 16 h 92"/>
                <a:gd name="T66" fmla="*/ 1181 w 1927"/>
                <a:gd name="T67" fmla="*/ 0 h 92"/>
                <a:gd name="T68" fmla="*/ 1256 w 1927"/>
                <a:gd name="T69" fmla="*/ 76 h 92"/>
                <a:gd name="T70" fmla="*/ 1214 w 1927"/>
                <a:gd name="T71" fmla="*/ 38 h 92"/>
                <a:gd name="T72" fmla="*/ 1196 w 1927"/>
                <a:gd name="T73" fmla="*/ 92 h 92"/>
                <a:gd name="T74" fmla="*/ 1272 w 1927"/>
                <a:gd name="T75" fmla="*/ 63 h 92"/>
                <a:gd name="T76" fmla="*/ 1330 w 1927"/>
                <a:gd name="T77" fmla="*/ 0 h 92"/>
                <a:gd name="T78" fmla="*/ 1379 w 1927"/>
                <a:gd name="T79" fmla="*/ 0 h 92"/>
                <a:gd name="T80" fmla="*/ 1434 w 1927"/>
                <a:gd name="T81" fmla="*/ 0 h 92"/>
                <a:gd name="T82" fmla="*/ 1483 w 1927"/>
                <a:gd name="T83" fmla="*/ 0 h 92"/>
                <a:gd name="T84" fmla="*/ 1505 w 1927"/>
                <a:gd name="T85" fmla="*/ 0 h 92"/>
                <a:gd name="T86" fmla="*/ 1562 w 1927"/>
                <a:gd name="T87" fmla="*/ 9 h 92"/>
                <a:gd name="T88" fmla="*/ 1536 w 1927"/>
                <a:gd name="T89" fmla="*/ 16 h 92"/>
                <a:gd name="T90" fmla="*/ 1608 w 1927"/>
                <a:gd name="T91" fmla="*/ 92 h 92"/>
                <a:gd name="T92" fmla="*/ 1654 w 1927"/>
                <a:gd name="T93" fmla="*/ 37 h 92"/>
                <a:gd name="T94" fmla="*/ 1687 w 1927"/>
                <a:gd name="T95" fmla="*/ 10 h 92"/>
                <a:gd name="T96" fmla="*/ 1661 w 1927"/>
                <a:gd name="T97" fmla="*/ 54 h 92"/>
                <a:gd name="T98" fmla="*/ 1622 w 1927"/>
                <a:gd name="T99" fmla="*/ 80 h 92"/>
                <a:gd name="T100" fmla="*/ 1701 w 1927"/>
                <a:gd name="T101" fmla="*/ 16 h 92"/>
                <a:gd name="T102" fmla="*/ 1766 w 1927"/>
                <a:gd name="T103" fmla="*/ 16 h 92"/>
                <a:gd name="T104" fmla="*/ 1814 w 1927"/>
                <a:gd name="T105" fmla="*/ 76 h 92"/>
                <a:gd name="T106" fmla="*/ 1814 w 1927"/>
                <a:gd name="T107" fmla="*/ 92 h 92"/>
                <a:gd name="T108" fmla="*/ 1920 w 1927"/>
                <a:gd name="T109" fmla="*/ 45 h 92"/>
                <a:gd name="T110" fmla="*/ 1895 w 1927"/>
                <a:gd name="T111" fmla="*/ 15 h 92"/>
                <a:gd name="T112" fmla="*/ 1870 w 1927"/>
                <a:gd name="T113" fmla="*/ 45 h 92"/>
                <a:gd name="T114" fmla="*/ 1894 w 1927"/>
                <a:gd name="T115" fmla="*/ 76 h 92"/>
                <a:gd name="T116" fmla="*/ 1920 w 1927"/>
                <a:gd name="T117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7" h="92">
                  <a:moveTo>
                    <a:pt x="42" y="5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2" y="50"/>
                  </a:lnTo>
                  <a:close/>
                  <a:moveTo>
                    <a:pt x="129" y="0"/>
                  </a:moveTo>
                  <a:cubicBezTo>
                    <a:pt x="95" y="92"/>
                    <a:pt x="95" y="92"/>
                    <a:pt x="95" y="92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29" y="0"/>
                  </a:lnTo>
                  <a:close/>
                  <a:moveTo>
                    <a:pt x="124" y="60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47" y="60"/>
                    <a:pt x="147" y="60"/>
                    <a:pt x="147" y="60"/>
                  </a:cubicBezTo>
                  <a:lnTo>
                    <a:pt x="124" y="60"/>
                  </a:lnTo>
                  <a:close/>
                  <a:moveTo>
                    <a:pt x="212" y="0"/>
                  </a:moveTo>
                  <a:cubicBezTo>
                    <a:pt x="178" y="92"/>
                    <a:pt x="178" y="92"/>
                    <a:pt x="17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25" y="0"/>
                    <a:pt x="225" y="0"/>
                    <a:pt x="225" y="0"/>
                  </a:cubicBezTo>
                  <a:lnTo>
                    <a:pt x="212" y="0"/>
                  </a:lnTo>
                  <a:close/>
                  <a:moveTo>
                    <a:pt x="207" y="60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230" y="60"/>
                    <a:pt x="230" y="60"/>
                    <a:pt x="230" y="60"/>
                  </a:cubicBezTo>
                  <a:lnTo>
                    <a:pt x="207" y="60"/>
                  </a:lnTo>
                  <a:close/>
                  <a:moveTo>
                    <a:pt x="343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89" y="92"/>
                    <a:pt x="289" y="92"/>
                    <a:pt x="289" y="9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301" y="50"/>
                    <a:pt x="301" y="50"/>
                    <a:pt x="301" y="50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13" y="37"/>
                    <a:pt x="313" y="37"/>
                    <a:pt x="313" y="37"/>
                  </a:cubicBezTo>
                  <a:lnTo>
                    <a:pt x="343" y="0"/>
                  </a:lnTo>
                  <a:close/>
                  <a:moveTo>
                    <a:pt x="406" y="60"/>
                  </a:moveTo>
                  <a:cubicBezTo>
                    <a:pt x="406" y="70"/>
                    <a:pt x="399" y="76"/>
                    <a:pt x="390" y="76"/>
                  </a:cubicBezTo>
                  <a:cubicBezTo>
                    <a:pt x="380" y="76"/>
                    <a:pt x="374" y="70"/>
                    <a:pt x="374" y="60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60"/>
                    <a:pt x="356" y="60"/>
                    <a:pt x="356" y="60"/>
                  </a:cubicBezTo>
                  <a:cubicBezTo>
                    <a:pt x="356" y="80"/>
                    <a:pt x="371" y="92"/>
                    <a:pt x="390" y="92"/>
                  </a:cubicBezTo>
                  <a:cubicBezTo>
                    <a:pt x="408" y="92"/>
                    <a:pt x="423" y="80"/>
                    <a:pt x="423" y="6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406" y="0"/>
                    <a:pt x="406" y="0"/>
                    <a:pt x="406" y="0"/>
                  </a:cubicBezTo>
                  <a:lnTo>
                    <a:pt x="406" y="60"/>
                  </a:lnTo>
                  <a:close/>
                  <a:moveTo>
                    <a:pt x="496" y="56"/>
                  </a:moveTo>
                  <a:cubicBezTo>
                    <a:pt x="460" y="0"/>
                    <a:pt x="460" y="0"/>
                    <a:pt x="46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44" y="92"/>
                    <a:pt x="444" y="92"/>
                    <a:pt x="444" y="92"/>
                  </a:cubicBezTo>
                  <a:cubicBezTo>
                    <a:pt x="462" y="92"/>
                    <a:pt x="462" y="92"/>
                    <a:pt x="462" y="92"/>
                  </a:cubicBezTo>
                  <a:cubicBezTo>
                    <a:pt x="462" y="36"/>
                    <a:pt x="462" y="36"/>
                    <a:pt x="462" y="36"/>
                  </a:cubicBezTo>
                  <a:cubicBezTo>
                    <a:pt x="498" y="92"/>
                    <a:pt x="498" y="92"/>
                    <a:pt x="498" y="92"/>
                  </a:cubicBezTo>
                  <a:cubicBezTo>
                    <a:pt x="514" y="92"/>
                    <a:pt x="514" y="92"/>
                    <a:pt x="514" y="92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496" y="0"/>
                    <a:pt x="496" y="0"/>
                    <a:pt x="496" y="0"/>
                  </a:cubicBezTo>
                  <a:lnTo>
                    <a:pt x="496" y="56"/>
                  </a:lnTo>
                  <a:close/>
                  <a:moveTo>
                    <a:pt x="530" y="16"/>
                  </a:moveTo>
                  <a:cubicBezTo>
                    <a:pt x="554" y="16"/>
                    <a:pt x="554" y="16"/>
                    <a:pt x="554" y="16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72" y="92"/>
                    <a:pt x="572" y="92"/>
                    <a:pt x="572" y="92"/>
                  </a:cubicBezTo>
                  <a:cubicBezTo>
                    <a:pt x="572" y="16"/>
                    <a:pt x="572" y="16"/>
                    <a:pt x="572" y="16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30" y="0"/>
                    <a:pt x="530" y="0"/>
                    <a:pt x="530" y="0"/>
                  </a:cubicBezTo>
                  <a:lnTo>
                    <a:pt x="530" y="16"/>
                  </a:lnTo>
                  <a:close/>
                  <a:moveTo>
                    <a:pt x="634" y="0"/>
                  </a:moveTo>
                  <a:cubicBezTo>
                    <a:pt x="601" y="92"/>
                    <a:pt x="601" y="92"/>
                    <a:pt x="601" y="9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25" y="75"/>
                    <a:pt x="625" y="75"/>
                    <a:pt x="625" y="75"/>
                  </a:cubicBezTo>
                  <a:cubicBezTo>
                    <a:pt x="658" y="75"/>
                    <a:pt x="658" y="75"/>
                    <a:pt x="658" y="75"/>
                  </a:cubicBezTo>
                  <a:cubicBezTo>
                    <a:pt x="663" y="92"/>
                    <a:pt x="663" y="92"/>
                    <a:pt x="663" y="92"/>
                  </a:cubicBezTo>
                  <a:cubicBezTo>
                    <a:pt x="682" y="92"/>
                    <a:pt x="682" y="92"/>
                    <a:pt x="682" y="92"/>
                  </a:cubicBezTo>
                  <a:cubicBezTo>
                    <a:pt x="648" y="0"/>
                    <a:pt x="648" y="0"/>
                    <a:pt x="648" y="0"/>
                  </a:cubicBezTo>
                  <a:lnTo>
                    <a:pt x="634" y="0"/>
                  </a:lnTo>
                  <a:close/>
                  <a:moveTo>
                    <a:pt x="630" y="60"/>
                  </a:moveTo>
                  <a:cubicBezTo>
                    <a:pt x="642" y="27"/>
                    <a:pt x="642" y="27"/>
                    <a:pt x="642" y="27"/>
                  </a:cubicBezTo>
                  <a:cubicBezTo>
                    <a:pt x="653" y="60"/>
                    <a:pt x="653" y="60"/>
                    <a:pt x="653" y="60"/>
                  </a:cubicBezTo>
                  <a:lnTo>
                    <a:pt x="630" y="60"/>
                  </a:lnTo>
                  <a:close/>
                  <a:moveTo>
                    <a:pt x="691" y="63"/>
                  </a:moveTo>
                  <a:cubicBezTo>
                    <a:pt x="730" y="63"/>
                    <a:pt x="730" y="63"/>
                    <a:pt x="730" y="63"/>
                  </a:cubicBezTo>
                  <a:cubicBezTo>
                    <a:pt x="730" y="47"/>
                    <a:pt x="730" y="47"/>
                    <a:pt x="730" y="47"/>
                  </a:cubicBezTo>
                  <a:cubicBezTo>
                    <a:pt x="691" y="47"/>
                    <a:pt x="691" y="47"/>
                    <a:pt x="691" y="47"/>
                  </a:cubicBezTo>
                  <a:lnTo>
                    <a:pt x="691" y="63"/>
                  </a:lnTo>
                  <a:close/>
                  <a:moveTo>
                    <a:pt x="808" y="61"/>
                  </a:moveTo>
                  <a:cubicBezTo>
                    <a:pt x="808" y="71"/>
                    <a:pt x="803" y="76"/>
                    <a:pt x="794" y="76"/>
                  </a:cubicBezTo>
                  <a:cubicBezTo>
                    <a:pt x="788" y="76"/>
                    <a:pt x="785" y="74"/>
                    <a:pt x="782" y="71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7" y="90"/>
                    <a:pt x="784" y="92"/>
                    <a:pt x="794" y="92"/>
                  </a:cubicBezTo>
                  <a:cubicBezTo>
                    <a:pt x="811" y="92"/>
                    <a:pt x="826" y="82"/>
                    <a:pt x="826" y="62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08" y="0"/>
                    <a:pt x="808" y="0"/>
                    <a:pt x="808" y="0"/>
                  </a:cubicBezTo>
                  <a:lnTo>
                    <a:pt x="808" y="61"/>
                  </a:lnTo>
                  <a:close/>
                  <a:moveTo>
                    <a:pt x="871" y="0"/>
                  </a:moveTo>
                  <a:cubicBezTo>
                    <a:pt x="838" y="92"/>
                    <a:pt x="838" y="92"/>
                    <a:pt x="838" y="92"/>
                  </a:cubicBezTo>
                  <a:cubicBezTo>
                    <a:pt x="856" y="92"/>
                    <a:pt x="856" y="92"/>
                    <a:pt x="856" y="92"/>
                  </a:cubicBezTo>
                  <a:cubicBezTo>
                    <a:pt x="862" y="75"/>
                    <a:pt x="862" y="75"/>
                    <a:pt x="862" y="75"/>
                  </a:cubicBezTo>
                  <a:cubicBezTo>
                    <a:pt x="894" y="75"/>
                    <a:pt x="894" y="75"/>
                    <a:pt x="894" y="75"/>
                  </a:cubicBezTo>
                  <a:cubicBezTo>
                    <a:pt x="899" y="92"/>
                    <a:pt x="899" y="92"/>
                    <a:pt x="899" y="92"/>
                  </a:cubicBezTo>
                  <a:cubicBezTo>
                    <a:pt x="918" y="92"/>
                    <a:pt x="918" y="92"/>
                    <a:pt x="918" y="92"/>
                  </a:cubicBezTo>
                  <a:cubicBezTo>
                    <a:pt x="885" y="0"/>
                    <a:pt x="885" y="0"/>
                    <a:pt x="885" y="0"/>
                  </a:cubicBezTo>
                  <a:lnTo>
                    <a:pt x="871" y="0"/>
                  </a:lnTo>
                  <a:close/>
                  <a:moveTo>
                    <a:pt x="867" y="60"/>
                  </a:moveTo>
                  <a:cubicBezTo>
                    <a:pt x="878" y="27"/>
                    <a:pt x="878" y="27"/>
                    <a:pt x="878" y="27"/>
                  </a:cubicBezTo>
                  <a:cubicBezTo>
                    <a:pt x="889" y="60"/>
                    <a:pt x="889" y="60"/>
                    <a:pt x="889" y="60"/>
                  </a:cubicBezTo>
                  <a:lnTo>
                    <a:pt x="867" y="60"/>
                  </a:lnTo>
                  <a:close/>
                  <a:moveTo>
                    <a:pt x="996" y="38"/>
                  </a:moveTo>
                  <a:cubicBezTo>
                    <a:pt x="985" y="37"/>
                    <a:pt x="985" y="37"/>
                    <a:pt x="985" y="37"/>
                  </a:cubicBezTo>
                  <a:cubicBezTo>
                    <a:pt x="981" y="36"/>
                    <a:pt x="978" y="35"/>
                    <a:pt x="977" y="33"/>
                  </a:cubicBezTo>
                  <a:cubicBezTo>
                    <a:pt x="975" y="31"/>
                    <a:pt x="974" y="29"/>
                    <a:pt x="974" y="27"/>
                  </a:cubicBezTo>
                  <a:cubicBezTo>
                    <a:pt x="974" y="20"/>
                    <a:pt x="979" y="15"/>
                    <a:pt x="988" y="15"/>
                  </a:cubicBezTo>
                  <a:cubicBezTo>
                    <a:pt x="994" y="15"/>
                    <a:pt x="1001" y="16"/>
                    <a:pt x="1007" y="21"/>
                  </a:cubicBezTo>
                  <a:cubicBezTo>
                    <a:pt x="1018" y="10"/>
                    <a:pt x="1018" y="10"/>
                    <a:pt x="1018" y="10"/>
                  </a:cubicBezTo>
                  <a:cubicBezTo>
                    <a:pt x="1010" y="3"/>
                    <a:pt x="1001" y="0"/>
                    <a:pt x="989" y="0"/>
                  </a:cubicBezTo>
                  <a:cubicBezTo>
                    <a:pt x="969" y="0"/>
                    <a:pt x="957" y="11"/>
                    <a:pt x="957" y="27"/>
                  </a:cubicBezTo>
                  <a:cubicBezTo>
                    <a:pt x="957" y="35"/>
                    <a:pt x="959" y="41"/>
                    <a:pt x="963" y="45"/>
                  </a:cubicBezTo>
                  <a:cubicBezTo>
                    <a:pt x="967" y="49"/>
                    <a:pt x="973" y="52"/>
                    <a:pt x="981" y="53"/>
                  </a:cubicBezTo>
                  <a:cubicBezTo>
                    <a:pt x="992" y="54"/>
                    <a:pt x="992" y="54"/>
                    <a:pt x="992" y="54"/>
                  </a:cubicBezTo>
                  <a:cubicBezTo>
                    <a:pt x="996" y="55"/>
                    <a:pt x="998" y="56"/>
                    <a:pt x="1000" y="58"/>
                  </a:cubicBezTo>
                  <a:cubicBezTo>
                    <a:pt x="1002" y="59"/>
                    <a:pt x="1003" y="62"/>
                    <a:pt x="1003" y="65"/>
                  </a:cubicBezTo>
                  <a:cubicBezTo>
                    <a:pt x="1003" y="72"/>
                    <a:pt x="997" y="76"/>
                    <a:pt x="987" y="76"/>
                  </a:cubicBezTo>
                  <a:cubicBezTo>
                    <a:pt x="978" y="76"/>
                    <a:pt x="971" y="75"/>
                    <a:pt x="965" y="69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62" y="89"/>
                    <a:pt x="973" y="92"/>
                    <a:pt x="987" y="92"/>
                  </a:cubicBezTo>
                  <a:cubicBezTo>
                    <a:pt x="1006" y="92"/>
                    <a:pt x="1020" y="82"/>
                    <a:pt x="1020" y="65"/>
                  </a:cubicBezTo>
                  <a:cubicBezTo>
                    <a:pt x="1020" y="57"/>
                    <a:pt x="1018" y="50"/>
                    <a:pt x="1013" y="45"/>
                  </a:cubicBezTo>
                  <a:cubicBezTo>
                    <a:pt x="1009" y="42"/>
                    <a:pt x="1004" y="39"/>
                    <a:pt x="996" y="38"/>
                  </a:cubicBezTo>
                  <a:close/>
                  <a:moveTo>
                    <a:pt x="1069" y="0"/>
                  </a:moveTo>
                  <a:cubicBezTo>
                    <a:pt x="1059" y="0"/>
                    <a:pt x="1051" y="3"/>
                    <a:pt x="1044" y="10"/>
                  </a:cubicBezTo>
                  <a:cubicBezTo>
                    <a:pt x="1035" y="19"/>
                    <a:pt x="1035" y="30"/>
                    <a:pt x="1035" y="46"/>
                  </a:cubicBezTo>
                  <a:cubicBezTo>
                    <a:pt x="1035" y="62"/>
                    <a:pt x="1035" y="73"/>
                    <a:pt x="1044" y="82"/>
                  </a:cubicBezTo>
                  <a:cubicBezTo>
                    <a:pt x="1051" y="89"/>
                    <a:pt x="1059" y="92"/>
                    <a:pt x="1069" y="92"/>
                  </a:cubicBezTo>
                  <a:cubicBezTo>
                    <a:pt x="1079" y="92"/>
                    <a:pt x="1087" y="89"/>
                    <a:pt x="1094" y="82"/>
                  </a:cubicBezTo>
                  <a:cubicBezTo>
                    <a:pt x="1103" y="73"/>
                    <a:pt x="1103" y="62"/>
                    <a:pt x="1103" y="46"/>
                  </a:cubicBezTo>
                  <a:cubicBezTo>
                    <a:pt x="1103" y="30"/>
                    <a:pt x="1103" y="19"/>
                    <a:pt x="1094" y="10"/>
                  </a:cubicBezTo>
                  <a:cubicBezTo>
                    <a:pt x="1087" y="3"/>
                    <a:pt x="1079" y="0"/>
                    <a:pt x="1069" y="0"/>
                  </a:cubicBezTo>
                  <a:close/>
                  <a:moveTo>
                    <a:pt x="1080" y="72"/>
                  </a:moveTo>
                  <a:cubicBezTo>
                    <a:pt x="1078" y="75"/>
                    <a:pt x="1074" y="76"/>
                    <a:pt x="1069" y="76"/>
                  </a:cubicBezTo>
                  <a:cubicBezTo>
                    <a:pt x="1064" y="76"/>
                    <a:pt x="1060" y="75"/>
                    <a:pt x="1057" y="72"/>
                  </a:cubicBezTo>
                  <a:cubicBezTo>
                    <a:pt x="1054" y="68"/>
                    <a:pt x="1053" y="64"/>
                    <a:pt x="1053" y="46"/>
                  </a:cubicBezTo>
                  <a:cubicBezTo>
                    <a:pt x="1053" y="28"/>
                    <a:pt x="1054" y="24"/>
                    <a:pt x="1057" y="20"/>
                  </a:cubicBezTo>
                  <a:cubicBezTo>
                    <a:pt x="1060" y="17"/>
                    <a:pt x="1064" y="16"/>
                    <a:pt x="1069" y="16"/>
                  </a:cubicBezTo>
                  <a:cubicBezTo>
                    <a:pt x="1074" y="16"/>
                    <a:pt x="1078" y="17"/>
                    <a:pt x="1080" y="20"/>
                  </a:cubicBezTo>
                  <a:cubicBezTo>
                    <a:pt x="1084" y="24"/>
                    <a:pt x="1085" y="28"/>
                    <a:pt x="1085" y="46"/>
                  </a:cubicBezTo>
                  <a:cubicBezTo>
                    <a:pt x="1085" y="64"/>
                    <a:pt x="1084" y="68"/>
                    <a:pt x="1080" y="72"/>
                  </a:cubicBezTo>
                  <a:close/>
                  <a:moveTo>
                    <a:pt x="1115" y="16"/>
                  </a:moveTo>
                  <a:cubicBezTo>
                    <a:pt x="1139" y="16"/>
                    <a:pt x="1139" y="16"/>
                    <a:pt x="1139" y="16"/>
                  </a:cubicBezTo>
                  <a:cubicBezTo>
                    <a:pt x="1139" y="92"/>
                    <a:pt x="1139" y="92"/>
                    <a:pt x="1139" y="92"/>
                  </a:cubicBezTo>
                  <a:cubicBezTo>
                    <a:pt x="1157" y="92"/>
                    <a:pt x="1157" y="92"/>
                    <a:pt x="1157" y="92"/>
                  </a:cubicBezTo>
                  <a:cubicBezTo>
                    <a:pt x="1157" y="16"/>
                    <a:pt x="1157" y="16"/>
                    <a:pt x="1157" y="16"/>
                  </a:cubicBezTo>
                  <a:cubicBezTo>
                    <a:pt x="1181" y="16"/>
                    <a:pt x="1181" y="16"/>
                    <a:pt x="1181" y="16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15" y="0"/>
                    <a:pt x="1115" y="0"/>
                    <a:pt x="1115" y="0"/>
                  </a:cubicBezTo>
                  <a:lnTo>
                    <a:pt x="1115" y="16"/>
                  </a:lnTo>
                  <a:close/>
                  <a:moveTo>
                    <a:pt x="1196" y="92"/>
                  </a:moveTo>
                  <a:cubicBezTo>
                    <a:pt x="1256" y="92"/>
                    <a:pt x="1256" y="92"/>
                    <a:pt x="1256" y="92"/>
                  </a:cubicBezTo>
                  <a:cubicBezTo>
                    <a:pt x="1256" y="76"/>
                    <a:pt x="1256" y="76"/>
                    <a:pt x="1256" y="76"/>
                  </a:cubicBezTo>
                  <a:cubicBezTo>
                    <a:pt x="1214" y="76"/>
                    <a:pt x="1214" y="76"/>
                    <a:pt x="1214" y="76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50" y="54"/>
                    <a:pt x="1250" y="54"/>
                    <a:pt x="1250" y="54"/>
                  </a:cubicBezTo>
                  <a:cubicBezTo>
                    <a:pt x="1250" y="38"/>
                    <a:pt x="1250" y="38"/>
                    <a:pt x="1250" y="38"/>
                  </a:cubicBezTo>
                  <a:cubicBezTo>
                    <a:pt x="1214" y="38"/>
                    <a:pt x="1214" y="38"/>
                    <a:pt x="1214" y="38"/>
                  </a:cubicBezTo>
                  <a:cubicBezTo>
                    <a:pt x="1214" y="16"/>
                    <a:pt x="1214" y="16"/>
                    <a:pt x="1214" y="16"/>
                  </a:cubicBezTo>
                  <a:cubicBezTo>
                    <a:pt x="1256" y="16"/>
                    <a:pt x="1256" y="16"/>
                    <a:pt x="1256" y="16"/>
                  </a:cubicBezTo>
                  <a:cubicBezTo>
                    <a:pt x="1256" y="0"/>
                    <a:pt x="1256" y="0"/>
                    <a:pt x="1256" y="0"/>
                  </a:cubicBezTo>
                  <a:cubicBezTo>
                    <a:pt x="1196" y="0"/>
                    <a:pt x="1196" y="0"/>
                    <a:pt x="1196" y="0"/>
                  </a:cubicBezTo>
                  <a:lnTo>
                    <a:pt x="1196" y="92"/>
                  </a:lnTo>
                  <a:close/>
                  <a:moveTo>
                    <a:pt x="1272" y="63"/>
                  </a:moveTo>
                  <a:cubicBezTo>
                    <a:pt x="1312" y="63"/>
                    <a:pt x="1312" y="63"/>
                    <a:pt x="1312" y="63"/>
                  </a:cubicBezTo>
                  <a:cubicBezTo>
                    <a:pt x="1312" y="47"/>
                    <a:pt x="1312" y="47"/>
                    <a:pt x="1312" y="47"/>
                  </a:cubicBezTo>
                  <a:cubicBezTo>
                    <a:pt x="1272" y="47"/>
                    <a:pt x="1272" y="47"/>
                    <a:pt x="1272" y="47"/>
                  </a:cubicBezTo>
                  <a:lnTo>
                    <a:pt x="1272" y="63"/>
                  </a:lnTo>
                  <a:close/>
                  <a:moveTo>
                    <a:pt x="1379" y="60"/>
                  </a:moveTo>
                  <a:cubicBezTo>
                    <a:pt x="1379" y="70"/>
                    <a:pt x="1373" y="76"/>
                    <a:pt x="1363" y="76"/>
                  </a:cubicBezTo>
                  <a:cubicBezTo>
                    <a:pt x="1354" y="76"/>
                    <a:pt x="1347" y="70"/>
                    <a:pt x="1347" y="60"/>
                  </a:cubicBezTo>
                  <a:cubicBezTo>
                    <a:pt x="1347" y="0"/>
                    <a:pt x="1347" y="0"/>
                    <a:pt x="1347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1330" y="60"/>
                    <a:pt x="1330" y="60"/>
                    <a:pt x="1330" y="60"/>
                  </a:cubicBezTo>
                  <a:cubicBezTo>
                    <a:pt x="1330" y="80"/>
                    <a:pt x="1344" y="92"/>
                    <a:pt x="1363" y="92"/>
                  </a:cubicBezTo>
                  <a:cubicBezTo>
                    <a:pt x="1382" y="92"/>
                    <a:pt x="1397" y="80"/>
                    <a:pt x="1397" y="60"/>
                  </a:cubicBezTo>
                  <a:cubicBezTo>
                    <a:pt x="1397" y="0"/>
                    <a:pt x="1397" y="0"/>
                    <a:pt x="1397" y="0"/>
                  </a:cubicBezTo>
                  <a:cubicBezTo>
                    <a:pt x="1379" y="0"/>
                    <a:pt x="1379" y="0"/>
                    <a:pt x="1379" y="0"/>
                  </a:cubicBezTo>
                  <a:lnTo>
                    <a:pt x="1379" y="60"/>
                  </a:lnTo>
                  <a:close/>
                  <a:moveTo>
                    <a:pt x="1466" y="60"/>
                  </a:moveTo>
                  <a:cubicBezTo>
                    <a:pt x="1466" y="70"/>
                    <a:pt x="1459" y="76"/>
                    <a:pt x="1450" y="76"/>
                  </a:cubicBezTo>
                  <a:cubicBezTo>
                    <a:pt x="1440" y="76"/>
                    <a:pt x="1434" y="70"/>
                    <a:pt x="1434" y="60"/>
                  </a:cubicBezTo>
                  <a:cubicBezTo>
                    <a:pt x="1434" y="0"/>
                    <a:pt x="1434" y="0"/>
                    <a:pt x="1434" y="0"/>
                  </a:cubicBezTo>
                  <a:cubicBezTo>
                    <a:pt x="1416" y="0"/>
                    <a:pt x="1416" y="0"/>
                    <a:pt x="1416" y="0"/>
                  </a:cubicBezTo>
                  <a:cubicBezTo>
                    <a:pt x="1416" y="60"/>
                    <a:pt x="1416" y="60"/>
                    <a:pt x="1416" y="60"/>
                  </a:cubicBezTo>
                  <a:cubicBezTo>
                    <a:pt x="1416" y="80"/>
                    <a:pt x="1431" y="92"/>
                    <a:pt x="1450" y="92"/>
                  </a:cubicBezTo>
                  <a:cubicBezTo>
                    <a:pt x="1469" y="92"/>
                    <a:pt x="1483" y="80"/>
                    <a:pt x="1483" y="6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466" y="0"/>
                    <a:pt x="1466" y="0"/>
                    <a:pt x="1466" y="0"/>
                  </a:cubicBezTo>
                  <a:lnTo>
                    <a:pt x="1466" y="60"/>
                  </a:lnTo>
                  <a:close/>
                  <a:moveTo>
                    <a:pt x="1562" y="9"/>
                  </a:moveTo>
                  <a:cubicBezTo>
                    <a:pt x="1555" y="3"/>
                    <a:pt x="1547" y="0"/>
                    <a:pt x="1537" y="0"/>
                  </a:cubicBezTo>
                  <a:cubicBezTo>
                    <a:pt x="1505" y="0"/>
                    <a:pt x="1505" y="0"/>
                    <a:pt x="1505" y="0"/>
                  </a:cubicBezTo>
                  <a:cubicBezTo>
                    <a:pt x="1505" y="92"/>
                    <a:pt x="1505" y="92"/>
                    <a:pt x="1505" y="92"/>
                  </a:cubicBezTo>
                  <a:cubicBezTo>
                    <a:pt x="1537" y="92"/>
                    <a:pt x="1537" y="92"/>
                    <a:pt x="1537" y="92"/>
                  </a:cubicBezTo>
                  <a:cubicBezTo>
                    <a:pt x="1547" y="92"/>
                    <a:pt x="1555" y="89"/>
                    <a:pt x="1562" y="83"/>
                  </a:cubicBezTo>
                  <a:cubicBezTo>
                    <a:pt x="1572" y="73"/>
                    <a:pt x="1571" y="59"/>
                    <a:pt x="1571" y="46"/>
                  </a:cubicBezTo>
                  <a:cubicBezTo>
                    <a:pt x="1571" y="32"/>
                    <a:pt x="1572" y="19"/>
                    <a:pt x="1562" y="9"/>
                  </a:cubicBezTo>
                  <a:close/>
                  <a:moveTo>
                    <a:pt x="1549" y="70"/>
                  </a:moveTo>
                  <a:cubicBezTo>
                    <a:pt x="1546" y="74"/>
                    <a:pt x="1542" y="76"/>
                    <a:pt x="1536" y="76"/>
                  </a:cubicBezTo>
                  <a:cubicBezTo>
                    <a:pt x="1522" y="76"/>
                    <a:pt x="1522" y="76"/>
                    <a:pt x="1522" y="76"/>
                  </a:cubicBezTo>
                  <a:cubicBezTo>
                    <a:pt x="1522" y="16"/>
                    <a:pt x="1522" y="16"/>
                    <a:pt x="1522" y="16"/>
                  </a:cubicBezTo>
                  <a:cubicBezTo>
                    <a:pt x="1536" y="16"/>
                    <a:pt x="1536" y="16"/>
                    <a:pt x="1536" y="16"/>
                  </a:cubicBezTo>
                  <a:cubicBezTo>
                    <a:pt x="1542" y="16"/>
                    <a:pt x="1546" y="18"/>
                    <a:pt x="1549" y="22"/>
                  </a:cubicBezTo>
                  <a:cubicBezTo>
                    <a:pt x="1552" y="26"/>
                    <a:pt x="1553" y="32"/>
                    <a:pt x="1553" y="46"/>
                  </a:cubicBezTo>
                  <a:cubicBezTo>
                    <a:pt x="1553" y="59"/>
                    <a:pt x="1552" y="66"/>
                    <a:pt x="1549" y="70"/>
                  </a:cubicBezTo>
                  <a:close/>
                  <a:moveTo>
                    <a:pt x="1590" y="92"/>
                  </a:moveTo>
                  <a:cubicBezTo>
                    <a:pt x="1608" y="92"/>
                    <a:pt x="1608" y="92"/>
                    <a:pt x="1608" y="92"/>
                  </a:cubicBezTo>
                  <a:cubicBezTo>
                    <a:pt x="1608" y="0"/>
                    <a:pt x="1608" y="0"/>
                    <a:pt x="1608" y="0"/>
                  </a:cubicBezTo>
                  <a:cubicBezTo>
                    <a:pt x="1590" y="0"/>
                    <a:pt x="1590" y="0"/>
                    <a:pt x="1590" y="0"/>
                  </a:cubicBezTo>
                  <a:lnTo>
                    <a:pt x="1590" y="92"/>
                  </a:lnTo>
                  <a:close/>
                  <a:moveTo>
                    <a:pt x="1665" y="38"/>
                  </a:moveTo>
                  <a:cubicBezTo>
                    <a:pt x="1654" y="37"/>
                    <a:pt x="1654" y="37"/>
                    <a:pt x="1654" y="37"/>
                  </a:cubicBezTo>
                  <a:cubicBezTo>
                    <a:pt x="1650" y="36"/>
                    <a:pt x="1648" y="35"/>
                    <a:pt x="1646" y="33"/>
                  </a:cubicBezTo>
                  <a:cubicBezTo>
                    <a:pt x="1644" y="31"/>
                    <a:pt x="1643" y="29"/>
                    <a:pt x="1643" y="27"/>
                  </a:cubicBezTo>
                  <a:cubicBezTo>
                    <a:pt x="1643" y="20"/>
                    <a:pt x="1648" y="15"/>
                    <a:pt x="1657" y="15"/>
                  </a:cubicBezTo>
                  <a:cubicBezTo>
                    <a:pt x="1663" y="15"/>
                    <a:pt x="1670" y="16"/>
                    <a:pt x="1676" y="21"/>
                  </a:cubicBezTo>
                  <a:cubicBezTo>
                    <a:pt x="1687" y="10"/>
                    <a:pt x="1687" y="10"/>
                    <a:pt x="1687" y="10"/>
                  </a:cubicBezTo>
                  <a:cubicBezTo>
                    <a:pt x="1679" y="3"/>
                    <a:pt x="1670" y="0"/>
                    <a:pt x="1658" y="0"/>
                  </a:cubicBezTo>
                  <a:cubicBezTo>
                    <a:pt x="1638" y="0"/>
                    <a:pt x="1626" y="11"/>
                    <a:pt x="1626" y="27"/>
                  </a:cubicBezTo>
                  <a:cubicBezTo>
                    <a:pt x="1626" y="35"/>
                    <a:pt x="1628" y="41"/>
                    <a:pt x="1632" y="45"/>
                  </a:cubicBezTo>
                  <a:cubicBezTo>
                    <a:pt x="1637" y="49"/>
                    <a:pt x="1642" y="52"/>
                    <a:pt x="1650" y="53"/>
                  </a:cubicBezTo>
                  <a:cubicBezTo>
                    <a:pt x="1661" y="54"/>
                    <a:pt x="1661" y="54"/>
                    <a:pt x="1661" y="54"/>
                  </a:cubicBezTo>
                  <a:cubicBezTo>
                    <a:pt x="1665" y="55"/>
                    <a:pt x="1667" y="56"/>
                    <a:pt x="1669" y="58"/>
                  </a:cubicBezTo>
                  <a:cubicBezTo>
                    <a:pt x="1671" y="59"/>
                    <a:pt x="1672" y="62"/>
                    <a:pt x="1672" y="65"/>
                  </a:cubicBezTo>
                  <a:cubicBezTo>
                    <a:pt x="1672" y="72"/>
                    <a:pt x="1666" y="76"/>
                    <a:pt x="1656" y="76"/>
                  </a:cubicBezTo>
                  <a:cubicBezTo>
                    <a:pt x="1647" y="76"/>
                    <a:pt x="1640" y="75"/>
                    <a:pt x="1634" y="69"/>
                  </a:cubicBezTo>
                  <a:cubicBezTo>
                    <a:pt x="1622" y="80"/>
                    <a:pt x="1622" y="80"/>
                    <a:pt x="1622" y="80"/>
                  </a:cubicBezTo>
                  <a:cubicBezTo>
                    <a:pt x="1631" y="89"/>
                    <a:pt x="1642" y="92"/>
                    <a:pt x="1656" y="92"/>
                  </a:cubicBezTo>
                  <a:cubicBezTo>
                    <a:pt x="1675" y="92"/>
                    <a:pt x="1689" y="82"/>
                    <a:pt x="1689" y="65"/>
                  </a:cubicBezTo>
                  <a:cubicBezTo>
                    <a:pt x="1689" y="57"/>
                    <a:pt x="1687" y="50"/>
                    <a:pt x="1682" y="45"/>
                  </a:cubicBezTo>
                  <a:cubicBezTo>
                    <a:pt x="1678" y="42"/>
                    <a:pt x="1673" y="39"/>
                    <a:pt x="1665" y="38"/>
                  </a:cubicBezTo>
                  <a:close/>
                  <a:moveTo>
                    <a:pt x="1701" y="16"/>
                  </a:moveTo>
                  <a:cubicBezTo>
                    <a:pt x="1724" y="16"/>
                    <a:pt x="1724" y="16"/>
                    <a:pt x="1724" y="16"/>
                  </a:cubicBezTo>
                  <a:cubicBezTo>
                    <a:pt x="1724" y="92"/>
                    <a:pt x="1724" y="92"/>
                    <a:pt x="1724" y="92"/>
                  </a:cubicBezTo>
                  <a:cubicBezTo>
                    <a:pt x="1742" y="92"/>
                    <a:pt x="1742" y="92"/>
                    <a:pt x="1742" y="92"/>
                  </a:cubicBezTo>
                  <a:cubicBezTo>
                    <a:pt x="1742" y="16"/>
                    <a:pt x="1742" y="16"/>
                    <a:pt x="1742" y="16"/>
                  </a:cubicBezTo>
                  <a:cubicBezTo>
                    <a:pt x="1766" y="16"/>
                    <a:pt x="1766" y="16"/>
                    <a:pt x="1766" y="16"/>
                  </a:cubicBezTo>
                  <a:cubicBezTo>
                    <a:pt x="1766" y="0"/>
                    <a:pt x="1766" y="0"/>
                    <a:pt x="1766" y="0"/>
                  </a:cubicBezTo>
                  <a:cubicBezTo>
                    <a:pt x="1701" y="0"/>
                    <a:pt x="1701" y="0"/>
                    <a:pt x="1701" y="0"/>
                  </a:cubicBezTo>
                  <a:lnTo>
                    <a:pt x="1701" y="16"/>
                  </a:lnTo>
                  <a:close/>
                  <a:moveTo>
                    <a:pt x="1830" y="60"/>
                  </a:moveTo>
                  <a:cubicBezTo>
                    <a:pt x="1830" y="70"/>
                    <a:pt x="1824" y="76"/>
                    <a:pt x="1814" y="76"/>
                  </a:cubicBezTo>
                  <a:cubicBezTo>
                    <a:pt x="1804" y="76"/>
                    <a:pt x="1798" y="70"/>
                    <a:pt x="1798" y="60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780" y="0"/>
                    <a:pt x="1780" y="0"/>
                    <a:pt x="1780" y="0"/>
                  </a:cubicBezTo>
                  <a:cubicBezTo>
                    <a:pt x="1780" y="60"/>
                    <a:pt x="1780" y="60"/>
                    <a:pt x="1780" y="60"/>
                  </a:cubicBezTo>
                  <a:cubicBezTo>
                    <a:pt x="1780" y="80"/>
                    <a:pt x="1795" y="92"/>
                    <a:pt x="1814" y="92"/>
                  </a:cubicBezTo>
                  <a:cubicBezTo>
                    <a:pt x="1833" y="92"/>
                    <a:pt x="1847" y="80"/>
                    <a:pt x="1847" y="60"/>
                  </a:cubicBezTo>
                  <a:cubicBezTo>
                    <a:pt x="1847" y="0"/>
                    <a:pt x="1847" y="0"/>
                    <a:pt x="1847" y="0"/>
                  </a:cubicBezTo>
                  <a:cubicBezTo>
                    <a:pt x="1830" y="0"/>
                    <a:pt x="1830" y="0"/>
                    <a:pt x="1830" y="0"/>
                  </a:cubicBezTo>
                  <a:lnTo>
                    <a:pt x="1830" y="60"/>
                  </a:lnTo>
                  <a:close/>
                  <a:moveTo>
                    <a:pt x="1920" y="45"/>
                  </a:moveTo>
                  <a:cubicBezTo>
                    <a:pt x="1917" y="42"/>
                    <a:pt x="1911" y="39"/>
                    <a:pt x="1903" y="38"/>
                  </a:cubicBezTo>
                  <a:cubicBezTo>
                    <a:pt x="1892" y="37"/>
                    <a:pt x="1892" y="37"/>
                    <a:pt x="1892" y="37"/>
                  </a:cubicBezTo>
                  <a:cubicBezTo>
                    <a:pt x="1889" y="36"/>
                    <a:pt x="1886" y="35"/>
                    <a:pt x="1884" y="33"/>
                  </a:cubicBezTo>
                  <a:cubicBezTo>
                    <a:pt x="1882" y="31"/>
                    <a:pt x="1881" y="29"/>
                    <a:pt x="1881" y="27"/>
                  </a:cubicBezTo>
                  <a:cubicBezTo>
                    <a:pt x="1881" y="20"/>
                    <a:pt x="1886" y="15"/>
                    <a:pt x="1895" y="15"/>
                  </a:cubicBezTo>
                  <a:cubicBezTo>
                    <a:pt x="1901" y="15"/>
                    <a:pt x="1908" y="16"/>
                    <a:pt x="1914" y="21"/>
                  </a:cubicBezTo>
                  <a:cubicBezTo>
                    <a:pt x="1925" y="10"/>
                    <a:pt x="1925" y="10"/>
                    <a:pt x="1925" y="10"/>
                  </a:cubicBezTo>
                  <a:cubicBezTo>
                    <a:pt x="1917" y="3"/>
                    <a:pt x="1908" y="0"/>
                    <a:pt x="1896" y="0"/>
                  </a:cubicBezTo>
                  <a:cubicBezTo>
                    <a:pt x="1876" y="0"/>
                    <a:pt x="1864" y="11"/>
                    <a:pt x="1864" y="27"/>
                  </a:cubicBezTo>
                  <a:cubicBezTo>
                    <a:pt x="1864" y="35"/>
                    <a:pt x="1866" y="41"/>
                    <a:pt x="1870" y="45"/>
                  </a:cubicBezTo>
                  <a:cubicBezTo>
                    <a:pt x="1875" y="49"/>
                    <a:pt x="1880" y="52"/>
                    <a:pt x="1888" y="53"/>
                  </a:cubicBezTo>
                  <a:cubicBezTo>
                    <a:pt x="1899" y="54"/>
                    <a:pt x="1899" y="54"/>
                    <a:pt x="1899" y="54"/>
                  </a:cubicBezTo>
                  <a:cubicBezTo>
                    <a:pt x="1903" y="55"/>
                    <a:pt x="1905" y="56"/>
                    <a:pt x="1907" y="58"/>
                  </a:cubicBezTo>
                  <a:cubicBezTo>
                    <a:pt x="1909" y="59"/>
                    <a:pt x="1910" y="62"/>
                    <a:pt x="1910" y="65"/>
                  </a:cubicBezTo>
                  <a:cubicBezTo>
                    <a:pt x="1910" y="72"/>
                    <a:pt x="1904" y="76"/>
                    <a:pt x="1894" y="76"/>
                  </a:cubicBezTo>
                  <a:cubicBezTo>
                    <a:pt x="1885" y="76"/>
                    <a:pt x="1878" y="75"/>
                    <a:pt x="1872" y="69"/>
                  </a:cubicBezTo>
                  <a:cubicBezTo>
                    <a:pt x="1860" y="80"/>
                    <a:pt x="1860" y="80"/>
                    <a:pt x="1860" y="80"/>
                  </a:cubicBezTo>
                  <a:cubicBezTo>
                    <a:pt x="1869" y="89"/>
                    <a:pt x="1880" y="92"/>
                    <a:pt x="1894" y="92"/>
                  </a:cubicBezTo>
                  <a:cubicBezTo>
                    <a:pt x="1913" y="92"/>
                    <a:pt x="1927" y="82"/>
                    <a:pt x="1927" y="65"/>
                  </a:cubicBezTo>
                  <a:cubicBezTo>
                    <a:pt x="1927" y="57"/>
                    <a:pt x="1925" y="50"/>
                    <a:pt x="1920" y="45"/>
                  </a:cubicBez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7D864004-4AE6-497C-9983-0D063FDAEC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372" y="4792863"/>
              <a:ext cx="2472428" cy="155151"/>
            </a:xfrm>
            <a:custGeom>
              <a:avLst/>
              <a:gdLst>
                <a:gd name="T0" fmla="*/ 18 w 2104"/>
                <a:gd name="T1" fmla="*/ 114 h 131"/>
                <a:gd name="T2" fmla="*/ 122 w 2104"/>
                <a:gd name="T3" fmla="*/ 114 h 131"/>
                <a:gd name="T4" fmla="*/ 106 w 2104"/>
                <a:gd name="T5" fmla="*/ 66 h 131"/>
                <a:gd name="T6" fmla="*/ 158 w 2104"/>
                <a:gd name="T7" fmla="*/ 130 h 131"/>
                <a:gd name="T8" fmla="*/ 210 w 2104"/>
                <a:gd name="T9" fmla="*/ 39 h 131"/>
                <a:gd name="T10" fmla="*/ 283 w 2104"/>
                <a:gd name="T11" fmla="*/ 130 h 131"/>
                <a:gd name="T12" fmla="*/ 268 w 2104"/>
                <a:gd name="T13" fmla="*/ 114 h 131"/>
                <a:gd name="T14" fmla="*/ 370 w 2104"/>
                <a:gd name="T15" fmla="*/ 77 h 131"/>
                <a:gd name="T16" fmla="*/ 393 w 2104"/>
                <a:gd name="T17" fmla="*/ 49 h 131"/>
                <a:gd name="T18" fmla="*/ 375 w 2104"/>
                <a:gd name="T19" fmla="*/ 96 h 131"/>
                <a:gd name="T20" fmla="*/ 395 w 2104"/>
                <a:gd name="T21" fmla="*/ 103 h 131"/>
                <a:gd name="T22" fmla="*/ 431 w 2104"/>
                <a:gd name="T23" fmla="*/ 39 h 131"/>
                <a:gd name="T24" fmla="*/ 466 w 2104"/>
                <a:gd name="T25" fmla="*/ 130 h 131"/>
                <a:gd name="T26" fmla="*/ 508 w 2104"/>
                <a:gd name="T27" fmla="*/ 130 h 131"/>
                <a:gd name="T28" fmla="*/ 523 w 2104"/>
                <a:gd name="T29" fmla="*/ 39 h 131"/>
                <a:gd name="T30" fmla="*/ 582 w 2104"/>
                <a:gd name="T31" fmla="*/ 39 h 131"/>
                <a:gd name="T32" fmla="*/ 618 w 2104"/>
                <a:gd name="T33" fmla="*/ 39 h 131"/>
                <a:gd name="T34" fmla="*/ 617 w 2104"/>
                <a:gd name="T35" fmla="*/ 79 h 131"/>
                <a:gd name="T36" fmla="*/ 709 w 2104"/>
                <a:gd name="T37" fmla="*/ 60 h 131"/>
                <a:gd name="T38" fmla="*/ 695 w 2104"/>
                <a:gd name="T39" fmla="*/ 93 h 131"/>
                <a:gd name="T40" fmla="*/ 689 w 2104"/>
                <a:gd name="T41" fmla="*/ 131 h 131"/>
                <a:gd name="T42" fmla="*/ 777 w 2104"/>
                <a:gd name="T43" fmla="*/ 86 h 131"/>
                <a:gd name="T44" fmla="*/ 834 w 2104"/>
                <a:gd name="T45" fmla="*/ 121 h 131"/>
                <a:gd name="T46" fmla="*/ 870 w 2104"/>
                <a:gd name="T47" fmla="*/ 110 h 131"/>
                <a:gd name="T48" fmla="*/ 870 w 2104"/>
                <a:gd name="T49" fmla="*/ 59 h 131"/>
                <a:gd name="T50" fmla="*/ 942 w 2104"/>
                <a:gd name="T51" fmla="*/ 38 h 131"/>
                <a:gd name="T52" fmla="*/ 942 w 2104"/>
                <a:gd name="T53" fmla="*/ 131 h 131"/>
                <a:gd name="T54" fmla="*/ 931 w 2104"/>
                <a:gd name="T55" fmla="*/ 59 h 131"/>
                <a:gd name="T56" fmla="*/ 992 w 2104"/>
                <a:gd name="T57" fmla="*/ 130 h 131"/>
                <a:gd name="T58" fmla="*/ 1058 w 2104"/>
                <a:gd name="T59" fmla="*/ 39 h 131"/>
                <a:gd name="T60" fmla="*/ 1132 w 2104"/>
                <a:gd name="T61" fmla="*/ 130 h 131"/>
                <a:gd name="T62" fmla="*/ 1234 w 2104"/>
                <a:gd name="T63" fmla="*/ 17 h 131"/>
                <a:gd name="T64" fmla="*/ 1218 w 2104"/>
                <a:gd name="T65" fmla="*/ 24 h 131"/>
                <a:gd name="T66" fmla="*/ 1202 w 2104"/>
                <a:gd name="T67" fmla="*/ 114 h 131"/>
                <a:gd name="T68" fmla="*/ 1207 w 2104"/>
                <a:gd name="T69" fmla="*/ 99 h 131"/>
                <a:gd name="T70" fmla="*/ 1271 w 2104"/>
                <a:gd name="T71" fmla="*/ 39 h 131"/>
                <a:gd name="T72" fmla="*/ 1340 w 2104"/>
                <a:gd name="T73" fmla="*/ 130 h 131"/>
                <a:gd name="T74" fmla="*/ 1305 w 2104"/>
                <a:gd name="T75" fmla="*/ 55 h 131"/>
                <a:gd name="T76" fmla="*/ 1356 w 2104"/>
                <a:gd name="T77" fmla="*/ 130 h 131"/>
                <a:gd name="T78" fmla="*/ 1387 w 2104"/>
                <a:gd name="T79" fmla="*/ 114 h 131"/>
                <a:gd name="T80" fmla="*/ 1400 w 2104"/>
                <a:gd name="T81" fmla="*/ 108 h 131"/>
                <a:gd name="T82" fmla="*/ 1459 w 2104"/>
                <a:gd name="T83" fmla="*/ 93 h 131"/>
                <a:gd name="T84" fmla="*/ 1476 w 2104"/>
                <a:gd name="T85" fmla="*/ 79 h 131"/>
                <a:gd name="T86" fmla="*/ 1526 w 2104"/>
                <a:gd name="T87" fmla="*/ 130 h 131"/>
                <a:gd name="T88" fmla="*/ 1580 w 2104"/>
                <a:gd name="T89" fmla="*/ 76 h 131"/>
                <a:gd name="T90" fmla="*/ 1526 w 2104"/>
                <a:gd name="T91" fmla="*/ 130 h 131"/>
                <a:gd name="T92" fmla="*/ 1623 w 2104"/>
                <a:gd name="T93" fmla="*/ 77 h 131"/>
                <a:gd name="T94" fmla="*/ 1712 w 2104"/>
                <a:gd name="T95" fmla="*/ 38 h 131"/>
                <a:gd name="T96" fmla="*/ 1746 w 2104"/>
                <a:gd name="T97" fmla="*/ 84 h 131"/>
                <a:gd name="T98" fmla="*/ 1696 w 2104"/>
                <a:gd name="T99" fmla="*/ 84 h 131"/>
                <a:gd name="T100" fmla="*/ 1831 w 2104"/>
                <a:gd name="T101" fmla="*/ 67 h 131"/>
                <a:gd name="T102" fmla="*/ 1796 w 2104"/>
                <a:gd name="T103" fmla="*/ 93 h 131"/>
                <a:gd name="T104" fmla="*/ 1783 w 2104"/>
                <a:gd name="T105" fmla="*/ 79 h 131"/>
                <a:gd name="T106" fmla="*/ 1868 w 2104"/>
                <a:gd name="T107" fmla="*/ 39 h 131"/>
                <a:gd name="T108" fmla="*/ 1898 w 2104"/>
                <a:gd name="T109" fmla="*/ 111 h 131"/>
                <a:gd name="T110" fmla="*/ 1892 w 2104"/>
                <a:gd name="T111" fmla="*/ 88 h 131"/>
                <a:gd name="T112" fmla="*/ 2009 w 2104"/>
                <a:gd name="T113" fmla="*/ 92 h 131"/>
                <a:gd name="T114" fmla="*/ 1955 w 2104"/>
                <a:gd name="T115" fmla="*/ 39 h 131"/>
                <a:gd name="T116" fmla="*/ 2034 w 2104"/>
                <a:gd name="T117" fmla="*/ 130 h 131"/>
                <a:gd name="T118" fmla="*/ 2086 w 2104"/>
                <a:gd name="T119" fmla="*/ 3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04" h="131">
                  <a:moveTo>
                    <a:pt x="18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18" y="114"/>
                    <a:pt x="18" y="114"/>
                    <a:pt x="18" y="114"/>
                  </a:cubicBezTo>
                  <a:lnTo>
                    <a:pt x="18" y="39"/>
                  </a:lnTo>
                  <a:close/>
                  <a:moveTo>
                    <a:pt x="98" y="39"/>
                  </a:moveTo>
                  <a:cubicBezTo>
                    <a:pt x="65" y="130"/>
                    <a:pt x="65" y="130"/>
                    <a:pt x="65" y="130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12" y="39"/>
                    <a:pt x="112" y="39"/>
                    <a:pt x="112" y="39"/>
                  </a:cubicBezTo>
                  <a:lnTo>
                    <a:pt x="98" y="39"/>
                  </a:lnTo>
                  <a:close/>
                  <a:moveTo>
                    <a:pt x="94" y="99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17" y="99"/>
                    <a:pt x="117" y="99"/>
                    <a:pt x="117" y="99"/>
                  </a:cubicBezTo>
                  <a:lnTo>
                    <a:pt x="94" y="99"/>
                  </a:lnTo>
                  <a:close/>
                  <a:moveTo>
                    <a:pt x="210" y="94"/>
                  </a:moveTo>
                  <a:cubicBezTo>
                    <a:pt x="174" y="39"/>
                    <a:pt x="174" y="39"/>
                    <a:pt x="174" y="39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39"/>
                    <a:pt x="228" y="39"/>
                    <a:pt x="228" y="39"/>
                  </a:cubicBezTo>
                  <a:cubicBezTo>
                    <a:pt x="210" y="39"/>
                    <a:pt x="210" y="39"/>
                    <a:pt x="210" y="39"/>
                  </a:cubicBezTo>
                  <a:lnTo>
                    <a:pt x="210" y="94"/>
                  </a:lnTo>
                  <a:close/>
                  <a:moveTo>
                    <a:pt x="307" y="47"/>
                  </a:moveTo>
                  <a:cubicBezTo>
                    <a:pt x="301" y="41"/>
                    <a:pt x="293" y="39"/>
                    <a:pt x="283" y="39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3" y="130"/>
                    <a:pt x="301" y="127"/>
                    <a:pt x="307" y="121"/>
                  </a:cubicBezTo>
                  <a:cubicBezTo>
                    <a:pt x="318" y="111"/>
                    <a:pt x="317" y="98"/>
                    <a:pt x="317" y="84"/>
                  </a:cubicBezTo>
                  <a:cubicBezTo>
                    <a:pt x="317" y="70"/>
                    <a:pt x="318" y="58"/>
                    <a:pt x="307" y="47"/>
                  </a:cubicBezTo>
                  <a:close/>
                  <a:moveTo>
                    <a:pt x="295" y="108"/>
                  </a:moveTo>
                  <a:cubicBezTo>
                    <a:pt x="292" y="112"/>
                    <a:pt x="288" y="114"/>
                    <a:pt x="282" y="114"/>
                  </a:cubicBezTo>
                  <a:cubicBezTo>
                    <a:pt x="268" y="114"/>
                    <a:pt x="268" y="114"/>
                    <a:pt x="268" y="114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8" y="55"/>
                    <a:pt x="292" y="56"/>
                    <a:pt x="295" y="60"/>
                  </a:cubicBezTo>
                  <a:cubicBezTo>
                    <a:pt x="298" y="64"/>
                    <a:pt x="299" y="70"/>
                    <a:pt x="299" y="84"/>
                  </a:cubicBezTo>
                  <a:cubicBezTo>
                    <a:pt x="299" y="98"/>
                    <a:pt x="298" y="104"/>
                    <a:pt x="295" y="108"/>
                  </a:cubicBezTo>
                  <a:close/>
                  <a:moveTo>
                    <a:pt x="370" y="77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56" y="75"/>
                    <a:pt x="353" y="73"/>
                    <a:pt x="351" y="71"/>
                  </a:cubicBezTo>
                  <a:cubicBezTo>
                    <a:pt x="349" y="70"/>
                    <a:pt x="349" y="67"/>
                    <a:pt x="349" y="65"/>
                  </a:cubicBezTo>
                  <a:cubicBezTo>
                    <a:pt x="349" y="59"/>
                    <a:pt x="353" y="53"/>
                    <a:pt x="363" y="53"/>
                  </a:cubicBezTo>
                  <a:cubicBezTo>
                    <a:pt x="369" y="53"/>
                    <a:pt x="376" y="54"/>
                    <a:pt x="381" y="60"/>
                  </a:cubicBezTo>
                  <a:cubicBezTo>
                    <a:pt x="393" y="49"/>
                    <a:pt x="393" y="49"/>
                    <a:pt x="393" y="49"/>
                  </a:cubicBezTo>
                  <a:cubicBezTo>
                    <a:pt x="385" y="41"/>
                    <a:pt x="376" y="38"/>
                    <a:pt x="363" y="38"/>
                  </a:cubicBezTo>
                  <a:cubicBezTo>
                    <a:pt x="343" y="38"/>
                    <a:pt x="331" y="49"/>
                    <a:pt x="331" y="66"/>
                  </a:cubicBezTo>
                  <a:cubicBezTo>
                    <a:pt x="331" y="73"/>
                    <a:pt x="334" y="79"/>
                    <a:pt x="338" y="83"/>
                  </a:cubicBezTo>
                  <a:cubicBezTo>
                    <a:pt x="342" y="87"/>
                    <a:pt x="348" y="90"/>
                    <a:pt x="356" y="91"/>
                  </a:cubicBezTo>
                  <a:cubicBezTo>
                    <a:pt x="367" y="93"/>
                    <a:pt x="367" y="93"/>
                    <a:pt x="367" y="93"/>
                  </a:cubicBezTo>
                  <a:cubicBezTo>
                    <a:pt x="371" y="93"/>
                    <a:pt x="373" y="94"/>
                    <a:pt x="375" y="96"/>
                  </a:cubicBezTo>
                  <a:cubicBezTo>
                    <a:pt x="377" y="98"/>
                    <a:pt x="378" y="100"/>
                    <a:pt x="378" y="103"/>
                  </a:cubicBezTo>
                  <a:cubicBezTo>
                    <a:pt x="378" y="111"/>
                    <a:pt x="372" y="115"/>
                    <a:pt x="361" y="115"/>
                  </a:cubicBezTo>
                  <a:cubicBezTo>
                    <a:pt x="353" y="115"/>
                    <a:pt x="345" y="113"/>
                    <a:pt x="339" y="107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37" y="128"/>
                    <a:pt x="347" y="131"/>
                    <a:pt x="361" y="131"/>
                  </a:cubicBezTo>
                  <a:cubicBezTo>
                    <a:pt x="380" y="131"/>
                    <a:pt x="395" y="121"/>
                    <a:pt x="395" y="103"/>
                  </a:cubicBezTo>
                  <a:cubicBezTo>
                    <a:pt x="395" y="95"/>
                    <a:pt x="393" y="88"/>
                    <a:pt x="388" y="84"/>
                  </a:cubicBezTo>
                  <a:cubicBezTo>
                    <a:pt x="384" y="80"/>
                    <a:pt x="379" y="78"/>
                    <a:pt x="370" y="77"/>
                  </a:cubicBezTo>
                  <a:close/>
                  <a:moveTo>
                    <a:pt x="485" y="39"/>
                  </a:moveTo>
                  <a:cubicBezTo>
                    <a:pt x="463" y="39"/>
                    <a:pt x="463" y="39"/>
                    <a:pt x="463" y="39"/>
                  </a:cubicBezTo>
                  <a:cubicBezTo>
                    <a:pt x="431" y="78"/>
                    <a:pt x="431" y="78"/>
                    <a:pt x="431" y="78"/>
                  </a:cubicBezTo>
                  <a:cubicBezTo>
                    <a:pt x="431" y="39"/>
                    <a:pt x="431" y="39"/>
                    <a:pt x="431" y="39"/>
                  </a:cubicBezTo>
                  <a:cubicBezTo>
                    <a:pt x="413" y="39"/>
                    <a:pt x="413" y="39"/>
                    <a:pt x="413" y="39"/>
                  </a:cubicBezTo>
                  <a:cubicBezTo>
                    <a:pt x="413" y="130"/>
                    <a:pt x="413" y="130"/>
                    <a:pt x="413" y="130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43" y="88"/>
                    <a:pt x="443" y="88"/>
                    <a:pt x="443" y="88"/>
                  </a:cubicBezTo>
                  <a:cubicBezTo>
                    <a:pt x="466" y="130"/>
                    <a:pt x="466" y="130"/>
                    <a:pt x="466" y="130"/>
                  </a:cubicBezTo>
                  <a:cubicBezTo>
                    <a:pt x="487" y="130"/>
                    <a:pt x="487" y="130"/>
                    <a:pt x="487" y="130"/>
                  </a:cubicBezTo>
                  <a:cubicBezTo>
                    <a:pt x="454" y="75"/>
                    <a:pt x="454" y="75"/>
                    <a:pt x="454" y="75"/>
                  </a:cubicBezTo>
                  <a:lnTo>
                    <a:pt x="485" y="39"/>
                  </a:lnTo>
                  <a:close/>
                  <a:moveTo>
                    <a:pt x="523" y="39"/>
                  </a:moveTo>
                  <a:cubicBezTo>
                    <a:pt x="489" y="130"/>
                    <a:pt x="489" y="130"/>
                    <a:pt x="489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3" y="114"/>
                    <a:pt x="513" y="114"/>
                    <a:pt x="513" y="114"/>
                  </a:cubicBezTo>
                  <a:cubicBezTo>
                    <a:pt x="546" y="114"/>
                    <a:pt x="546" y="114"/>
                    <a:pt x="546" y="114"/>
                  </a:cubicBezTo>
                  <a:cubicBezTo>
                    <a:pt x="551" y="130"/>
                    <a:pt x="551" y="130"/>
                    <a:pt x="551" y="130"/>
                  </a:cubicBezTo>
                  <a:cubicBezTo>
                    <a:pt x="570" y="130"/>
                    <a:pt x="570" y="130"/>
                    <a:pt x="570" y="130"/>
                  </a:cubicBezTo>
                  <a:cubicBezTo>
                    <a:pt x="536" y="39"/>
                    <a:pt x="536" y="39"/>
                    <a:pt x="536" y="39"/>
                  </a:cubicBezTo>
                  <a:lnTo>
                    <a:pt x="523" y="39"/>
                  </a:lnTo>
                  <a:close/>
                  <a:moveTo>
                    <a:pt x="518" y="99"/>
                  </a:moveTo>
                  <a:cubicBezTo>
                    <a:pt x="530" y="66"/>
                    <a:pt x="530" y="66"/>
                    <a:pt x="530" y="66"/>
                  </a:cubicBezTo>
                  <a:cubicBezTo>
                    <a:pt x="541" y="99"/>
                    <a:pt x="541" y="99"/>
                    <a:pt x="541" y="99"/>
                  </a:cubicBezTo>
                  <a:lnTo>
                    <a:pt x="518" y="99"/>
                  </a:lnTo>
                  <a:close/>
                  <a:moveTo>
                    <a:pt x="618" y="39"/>
                  </a:moveTo>
                  <a:cubicBezTo>
                    <a:pt x="582" y="39"/>
                    <a:pt x="582" y="39"/>
                    <a:pt x="582" y="39"/>
                  </a:cubicBezTo>
                  <a:cubicBezTo>
                    <a:pt x="582" y="130"/>
                    <a:pt x="582" y="130"/>
                    <a:pt x="582" y="130"/>
                  </a:cubicBezTo>
                  <a:cubicBezTo>
                    <a:pt x="600" y="130"/>
                    <a:pt x="600" y="130"/>
                    <a:pt x="600" y="130"/>
                  </a:cubicBezTo>
                  <a:cubicBezTo>
                    <a:pt x="600" y="95"/>
                    <a:pt x="600" y="95"/>
                    <a:pt x="600" y="95"/>
                  </a:cubicBezTo>
                  <a:cubicBezTo>
                    <a:pt x="618" y="95"/>
                    <a:pt x="618" y="95"/>
                    <a:pt x="618" y="95"/>
                  </a:cubicBezTo>
                  <a:cubicBezTo>
                    <a:pt x="636" y="95"/>
                    <a:pt x="648" y="83"/>
                    <a:pt x="648" y="67"/>
                  </a:cubicBezTo>
                  <a:cubicBezTo>
                    <a:pt x="648" y="52"/>
                    <a:pt x="636" y="39"/>
                    <a:pt x="618" y="39"/>
                  </a:cubicBezTo>
                  <a:close/>
                  <a:moveTo>
                    <a:pt x="617" y="79"/>
                  </a:moveTo>
                  <a:cubicBezTo>
                    <a:pt x="600" y="79"/>
                    <a:pt x="600" y="79"/>
                    <a:pt x="600" y="79"/>
                  </a:cubicBezTo>
                  <a:cubicBezTo>
                    <a:pt x="600" y="55"/>
                    <a:pt x="600" y="55"/>
                    <a:pt x="600" y="55"/>
                  </a:cubicBezTo>
                  <a:cubicBezTo>
                    <a:pt x="617" y="55"/>
                    <a:pt x="617" y="55"/>
                    <a:pt x="617" y="55"/>
                  </a:cubicBezTo>
                  <a:cubicBezTo>
                    <a:pt x="625" y="55"/>
                    <a:pt x="630" y="60"/>
                    <a:pt x="630" y="67"/>
                  </a:cubicBezTo>
                  <a:cubicBezTo>
                    <a:pt x="630" y="75"/>
                    <a:pt x="625" y="79"/>
                    <a:pt x="617" y="79"/>
                  </a:cubicBezTo>
                  <a:close/>
                  <a:moveTo>
                    <a:pt x="698" y="77"/>
                  </a:moveTo>
                  <a:cubicBezTo>
                    <a:pt x="688" y="75"/>
                    <a:pt x="688" y="75"/>
                    <a:pt x="688" y="75"/>
                  </a:cubicBezTo>
                  <a:cubicBezTo>
                    <a:pt x="684" y="75"/>
                    <a:pt x="681" y="73"/>
                    <a:pt x="679" y="71"/>
                  </a:cubicBezTo>
                  <a:cubicBezTo>
                    <a:pt x="677" y="70"/>
                    <a:pt x="677" y="67"/>
                    <a:pt x="677" y="65"/>
                  </a:cubicBezTo>
                  <a:cubicBezTo>
                    <a:pt x="677" y="59"/>
                    <a:pt x="681" y="53"/>
                    <a:pt x="691" y="53"/>
                  </a:cubicBezTo>
                  <a:cubicBezTo>
                    <a:pt x="697" y="53"/>
                    <a:pt x="704" y="54"/>
                    <a:pt x="709" y="60"/>
                  </a:cubicBezTo>
                  <a:cubicBezTo>
                    <a:pt x="721" y="49"/>
                    <a:pt x="721" y="49"/>
                    <a:pt x="721" y="49"/>
                  </a:cubicBezTo>
                  <a:cubicBezTo>
                    <a:pt x="713" y="41"/>
                    <a:pt x="704" y="38"/>
                    <a:pt x="691" y="38"/>
                  </a:cubicBezTo>
                  <a:cubicBezTo>
                    <a:pt x="671" y="38"/>
                    <a:pt x="659" y="49"/>
                    <a:pt x="659" y="66"/>
                  </a:cubicBezTo>
                  <a:cubicBezTo>
                    <a:pt x="659" y="73"/>
                    <a:pt x="662" y="79"/>
                    <a:pt x="666" y="83"/>
                  </a:cubicBezTo>
                  <a:cubicBezTo>
                    <a:pt x="670" y="87"/>
                    <a:pt x="676" y="90"/>
                    <a:pt x="684" y="91"/>
                  </a:cubicBezTo>
                  <a:cubicBezTo>
                    <a:pt x="695" y="93"/>
                    <a:pt x="695" y="93"/>
                    <a:pt x="695" y="93"/>
                  </a:cubicBezTo>
                  <a:cubicBezTo>
                    <a:pt x="699" y="93"/>
                    <a:pt x="701" y="94"/>
                    <a:pt x="703" y="96"/>
                  </a:cubicBezTo>
                  <a:cubicBezTo>
                    <a:pt x="705" y="98"/>
                    <a:pt x="705" y="100"/>
                    <a:pt x="705" y="103"/>
                  </a:cubicBezTo>
                  <a:cubicBezTo>
                    <a:pt x="705" y="111"/>
                    <a:pt x="700" y="115"/>
                    <a:pt x="689" y="115"/>
                  </a:cubicBezTo>
                  <a:cubicBezTo>
                    <a:pt x="681" y="115"/>
                    <a:pt x="673" y="113"/>
                    <a:pt x="667" y="107"/>
                  </a:cubicBezTo>
                  <a:cubicBezTo>
                    <a:pt x="656" y="119"/>
                    <a:pt x="656" y="119"/>
                    <a:pt x="656" y="119"/>
                  </a:cubicBezTo>
                  <a:cubicBezTo>
                    <a:pt x="665" y="128"/>
                    <a:pt x="675" y="131"/>
                    <a:pt x="689" y="131"/>
                  </a:cubicBezTo>
                  <a:cubicBezTo>
                    <a:pt x="708" y="131"/>
                    <a:pt x="723" y="121"/>
                    <a:pt x="723" y="103"/>
                  </a:cubicBezTo>
                  <a:cubicBezTo>
                    <a:pt x="723" y="95"/>
                    <a:pt x="721" y="88"/>
                    <a:pt x="716" y="84"/>
                  </a:cubicBezTo>
                  <a:cubicBezTo>
                    <a:pt x="712" y="80"/>
                    <a:pt x="707" y="78"/>
                    <a:pt x="698" y="77"/>
                  </a:cubicBezTo>
                  <a:close/>
                  <a:moveTo>
                    <a:pt x="738" y="101"/>
                  </a:moveTo>
                  <a:cubicBezTo>
                    <a:pt x="777" y="101"/>
                    <a:pt x="777" y="101"/>
                    <a:pt x="777" y="101"/>
                  </a:cubicBezTo>
                  <a:cubicBezTo>
                    <a:pt x="777" y="86"/>
                    <a:pt x="777" y="86"/>
                    <a:pt x="777" y="86"/>
                  </a:cubicBezTo>
                  <a:cubicBezTo>
                    <a:pt x="738" y="86"/>
                    <a:pt x="738" y="86"/>
                    <a:pt x="738" y="86"/>
                  </a:cubicBezTo>
                  <a:lnTo>
                    <a:pt x="738" y="101"/>
                  </a:lnTo>
                  <a:close/>
                  <a:moveTo>
                    <a:pt x="858" y="38"/>
                  </a:moveTo>
                  <a:cubicBezTo>
                    <a:pt x="848" y="38"/>
                    <a:pt x="840" y="41"/>
                    <a:pt x="834" y="48"/>
                  </a:cubicBezTo>
                  <a:cubicBezTo>
                    <a:pt x="824" y="57"/>
                    <a:pt x="825" y="68"/>
                    <a:pt x="825" y="84"/>
                  </a:cubicBezTo>
                  <a:cubicBezTo>
                    <a:pt x="825" y="100"/>
                    <a:pt x="824" y="111"/>
                    <a:pt x="834" y="121"/>
                  </a:cubicBezTo>
                  <a:cubicBezTo>
                    <a:pt x="840" y="127"/>
                    <a:pt x="848" y="131"/>
                    <a:pt x="858" y="131"/>
                  </a:cubicBezTo>
                  <a:cubicBezTo>
                    <a:pt x="869" y="131"/>
                    <a:pt x="876" y="127"/>
                    <a:pt x="883" y="121"/>
                  </a:cubicBezTo>
                  <a:cubicBezTo>
                    <a:pt x="892" y="111"/>
                    <a:pt x="892" y="100"/>
                    <a:pt x="892" y="84"/>
                  </a:cubicBezTo>
                  <a:cubicBezTo>
                    <a:pt x="892" y="68"/>
                    <a:pt x="892" y="57"/>
                    <a:pt x="883" y="48"/>
                  </a:cubicBezTo>
                  <a:cubicBezTo>
                    <a:pt x="876" y="41"/>
                    <a:pt x="869" y="38"/>
                    <a:pt x="858" y="38"/>
                  </a:cubicBezTo>
                  <a:close/>
                  <a:moveTo>
                    <a:pt x="870" y="110"/>
                  </a:moveTo>
                  <a:cubicBezTo>
                    <a:pt x="867" y="113"/>
                    <a:pt x="863" y="115"/>
                    <a:pt x="858" y="115"/>
                  </a:cubicBezTo>
                  <a:cubicBezTo>
                    <a:pt x="853" y="115"/>
                    <a:pt x="849" y="113"/>
                    <a:pt x="847" y="110"/>
                  </a:cubicBezTo>
                  <a:cubicBezTo>
                    <a:pt x="843" y="106"/>
                    <a:pt x="842" y="102"/>
                    <a:pt x="842" y="84"/>
                  </a:cubicBezTo>
                  <a:cubicBezTo>
                    <a:pt x="842" y="67"/>
                    <a:pt x="843" y="62"/>
                    <a:pt x="847" y="59"/>
                  </a:cubicBezTo>
                  <a:cubicBezTo>
                    <a:pt x="849" y="56"/>
                    <a:pt x="853" y="54"/>
                    <a:pt x="858" y="54"/>
                  </a:cubicBezTo>
                  <a:cubicBezTo>
                    <a:pt x="863" y="54"/>
                    <a:pt x="867" y="56"/>
                    <a:pt x="870" y="59"/>
                  </a:cubicBezTo>
                  <a:cubicBezTo>
                    <a:pt x="873" y="62"/>
                    <a:pt x="874" y="67"/>
                    <a:pt x="874" y="84"/>
                  </a:cubicBezTo>
                  <a:cubicBezTo>
                    <a:pt x="874" y="102"/>
                    <a:pt x="873" y="106"/>
                    <a:pt x="870" y="110"/>
                  </a:cubicBezTo>
                  <a:close/>
                  <a:moveTo>
                    <a:pt x="942" y="54"/>
                  </a:moveTo>
                  <a:cubicBezTo>
                    <a:pt x="951" y="54"/>
                    <a:pt x="955" y="59"/>
                    <a:pt x="957" y="67"/>
                  </a:cubicBezTo>
                  <a:cubicBezTo>
                    <a:pt x="975" y="67"/>
                    <a:pt x="975" y="67"/>
                    <a:pt x="975" y="67"/>
                  </a:cubicBezTo>
                  <a:cubicBezTo>
                    <a:pt x="972" y="48"/>
                    <a:pt x="959" y="38"/>
                    <a:pt x="942" y="38"/>
                  </a:cubicBezTo>
                  <a:cubicBezTo>
                    <a:pt x="932" y="38"/>
                    <a:pt x="924" y="41"/>
                    <a:pt x="917" y="48"/>
                  </a:cubicBezTo>
                  <a:cubicBezTo>
                    <a:pt x="913" y="52"/>
                    <a:pt x="911" y="56"/>
                    <a:pt x="910" y="62"/>
                  </a:cubicBezTo>
                  <a:cubicBezTo>
                    <a:pt x="909" y="67"/>
                    <a:pt x="908" y="74"/>
                    <a:pt x="908" y="84"/>
                  </a:cubicBezTo>
                  <a:cubicBezTo>
                    <a:pt x="908" y="94"/>
                    <a:pt x="909" y="102"/>
                    <a:pt x="910" y="107"/>
                  </a:cubicBezTo>
                  <a:cubicBezTo>
                    <a:pt x="911" y="112"/>
                    <a:pt x="913" y="117"/>
                    <a:pt x="917" y="121"/>
                  </a:cubicBezTo>
                  <a:cubicBezTo>
                    <a:pt x="924" y="127"/>
                    <a:pt x="932" y="131"/>
                    <a:pt x="942" y="131"/>
                  </a:cubicBezTo>
                  <a:cubicBezTo>
                    <a:pt x="959" y="131"/>
                    <a:pt x="972" y="120"/>
                    <a:pt x="975" y="102"/>
                  </a:cubicBezTo>
                  <a:cubicBezTo>
                    <a:pt x="957" y="102"/>
                    <a:pt x="957" y="102"/>
                    <a:pt x="957" y="102"/>
                  </a:cubicBezTo>
                  <a:cubicBezTo>
                    <a:pt x="955" y="110"/>
                    <a:pt x="951" y="115"/>
                    <a:pt x="942" y="115"/>
                  </a:cubicBezTo>
                  <a:cubicBezTo>
                    <a:pt x="937" y="115"/>
                    <a:pt x="933" y="113"/>
                    <a:pt x="931" y="110"/>
                  </a:cubicBezTo>
                  <a:cubicBezTo>
                    <a:pt x="927" y="106"/>
                    <a:pt x="926" y="102"/>
                    <a:pt x="926" y="84"/>
                  </a:cubicBezTo>
                  <a:cubicBezTo>
                    <a:pt x="926" y="67"/>
                    <a:pt x="927" y="62"/>
                    <a:pt x="931" y="59"/>
                  </a:cubicBezTo>
                  <a:cubicBezTo>
                    <a:pt x="933" y="55"/>
                    <a:pt x="937" y="54"/>
                    <a:pt x="942" y="54"/>
                  </a:cubicBezTo>
                  <a:close/>
                  <a:moveTo>
                    <a:pt x="1041" y="76"/>
                  </a:moveTo>
                  <a:cubicBezTo>
                    <a:pt x="1010" y="76"/>
                    <a:pt x="1010" y="76"/>
                    <a:pt x="1010" y="76"/>
                  </a:cubicBezTo>
                  <a:cubicBezTo>
                    <a:pt x="1010" y="39"/>
                    <a:pt x="1010" y="39"/>
                    <a:pt x="1010" y="39"/>
                  </a:cubicBezTo>
                  <a:cubicBezTo>
                    <a:pt x="992" y="39"/>
                    <a:pt x="992" y="39"/>
                    <a:pt x="992" y="39"/>
                  </a:cubicBezTo>
                  <a:cubicBezTo>
                    <a:pt x="992" y="130"/>
                    <a:pt x="992" y="130"/>
                    <a:pt x="992" y="130"/>
                  </a:cubicBezTo>
                  <a:cubicBezTo>
                    <a:pt x="1010" y="130"/>
                    <a:pt x="1010" y="130"/>
                    <a:pt x="1010" y="130"/>
                  </a:cubicBezTo>
                  <a:cubicBezTo>
                    <a:pt x="1010" y="92"/>
                    <a:pt x="1010" y="92"/>
                    <a:pt x="1010" y="92"/>
                  </a:cubicBezTo>
                  <a:cubicBezTo>
                    <a:pt x="1041" y="92"/>
                    <a:pt x="1041" y="92"/>
                    <a:pt x="1041" y="92"/>
                  </a:cubicBezTo>
                  <a:cubicBezTo>
                    <a:pt x="1041" y="130"/>
                    <a:pt x="1041" y="130"/>
                    <a:pt x="1041" y="130"/>
                  </a:cubicBezTo>
                  <a:cubicBezTo>
                    <a:pt x="1058" y="130"/>
                    <a:pt x="1058" y="130"/>
                    <a:pt x="1058" y="130"/>
                  </a:cubicBezTo>
                  <a:cubicBezTo>
                    <a:pt x="1058" y="39"/>
                    <a:pt x="1058" y="39"/>
                    <a:pt x="1058" y="39"/>
                  </a:cubicBezTo>
                  <a:cubicBezTo>
                    <a:pt x="1041" y="39"/>
                    <a:pt x="1041" y="39"/>
                    <a:pt x="1041" y="39"/>
                  </a:cubicBezTo>
                  <a:lnTo>
                    <a:pt x="1041" y="76"/>
                  </a:lnTo>
                  <a:close/>
                  <a:moveTo>
                    <a:pt x="1138" y="98"/>
                  </a:moveTo>
                  <a:cubicBezTo>
                    <a:pt x="1120" y="39"/>
                    <a:pt x="1120" y="39"/>
                    <a:pt x="1120" y="39"/>
                  </a:cubicBezTo>
                  <a:cubicBezTo>
                    <a:pt x="1102" y="39"/>
                    <a:pt x="1102" y="39"/>
                    <a:pt x="1102" y="39"/>
                  </a:cubicBezTo>
                  <a:cubicBezTo>
                    <a:pt x="1132" y="130"/>
                    <a:pt x="1132" y="130"/>
                    <a:pt x="1132" y="130"/>
                  </a:cubicBezTo>
                  <a:cubicBezTo>
                    <a:pt x="1145" y="130"/>
                    <a:pt x="1145" y="130"/>
                    <a:pt x="1145" y="130"/>
                  </a:cubicBezTo>
                  <a:cubicBezTo>
                    <a:pt x="1175" y="39"/>
                    <a:pt x="1175" y="39"/>
                    <a:pt x="1175" y="39"/>
                  </a:cubicBezTo>
                  <a:cubicBezTo>
                    <a:pt x="1157" y="39"/>
                    <a:pt x="1157" y="39"/>
                    <a:pt x="1157" y="39"/>
                  </a:cubicBezTo>
                  <a:lnTo>
                    <a:pt x="1138" y="98"/>
                  </a:lnTo>
                  <a:close/>
                  <a:moveTo>
                    <a:pt x="1218" y="33"/>
                  </a:moveTo>
                  <a:cubicBezTo>
                    <a:pt x="1227" y="33"/>
                    <a:pt x="1234" y="26"/>
                    <a:pt x="1234" y="17"/>
                  </a:cubicBezTo>
                  <a:cubicBezTo>
                    <a:pt x="1234" y="7"/>
                    <a:pt x="1227" y="0"/>
                    <a:pt x="1218" y="0"/>
                  </a:cubicBezTo>
                  <a:cubicBezTo>
                    <a:pt x="1208" y="0"/>
                    <a:pt x="1201" y="7"/>
                    <a:pt x="1201" y="17"/>
                  </a:cubicBezTo>
                  <a:cubicBezTo>
                    <a:pt x="1201" y="26"/>
                    <a:pt x="1208" y="33"/>
                    <a:pt x="1218" y="33"/>
                  </a:cubicBezTo>
                  <a:close/>
                  <a:moveTo>
                    <a:pt x="1218" y="9"/>
                  </a:moveTo>
                  <a:cubicBezTo>
                    <a:pt x="1222" y="9"/>
                    <a:pt x="1225" y="13"/>
                    <a:pt x="1225" y="17"/>
                  </a:cubicBezTo>
                  <a:cubicBezTo>
                    <a:pt x="1225" y="21"/>
                    <a:pt x="1222" y="24"/>
                    <a:pt x="1218" y="24"/>
                  </a:cubicBezTo>
                  <a:cubicBezTo>
                    <a:pt x="1213" y="24"/>
                    <a:pt x="1210" y="21"/>
                    <a:pt x="1210" y="17"/>
                  </a:cubicBezTo>
                  <a:cubicBezTo>
                    <a:pt x="1210" y="13"/>
                    <a:pt x="1213" y="9"/>
                    <a:pt x="1218" y="9"/>
                  </a:cubicBezTo>
                  <a:close/>
                  <a:moveTo>
                    <a:pt x="1211" y="39"/>
                  </a:moveTo>
                  <a:cubicBezTo>
                    <a:pt x="1178" y="130"/>
                    <a:pt x="1178" y="130"/>
                    <a:pt x="1178" y="130"/>
                  </a:cubicBezTo>
                  <a:cubicBezTo>
                    <a:pt x="1196" y="130"/>
                    <a:pt x="1196" y="130"/>
                    <a:pt x="1196" y="130"/>
                  </a:cubicBezTo>
                  <a:cubicBezTo>
                    <a:pt x="1202" y="114"/>
                    <a:pt x="1202" y="114"/>
                    <a:pt x="1202" y="114"/>
                  </a:cubicBezTo>
                  <a:cubicBezTo>
                    <a:pt x="1234" y="114"/>
                    <a:pt x="1234" y="114"/>
                    <a:pt x="1234" y="114"/>
                  </a:cubicBezTo>
                  <a:cubicBezTo>
                    <a:pt x="1239" y="130"/>
                    <a:pt x="1239" y="130"/>
                    <a:pt x="1239" y="130"/>
                  </a:cubicBezTo>
                  <a:cubicBezTo>
                    <a:pt x="1258" y="130"/>
                    <a:pt x="1258" y="130"/>
                    <a:pt x="1258" y="130"/>
                  </a:cubicBezTo>
                  <a:cubicBezTo>
                    <a:pt x="1225" y="39"/>
                    <a:pt x="1225" y="39"/>
                    <a:pt x="1225" y="39"/>
                  </a:cubicBezTo>
                  <a:lnTo>
                    <a:pt x="1211" y="39"/>
                  </a:lnTo>
                  <a:close/>
                  <a:moveTo>
                    <a:pt x="1207" y="99"/>
                  </a:moveTo>
                  <a:cubicBezTo>
                    <a:pt x="1218" y="66"/>
                    <a:pt x="1218" y="66"/>
                    <a:pt x="1218" y="66"/>
                  </a:cubicBezTo>
                  <a:cubicBezTo>
                    <a:pt x="1229" y="99"/>
                    <a:pt x="1229" y="99"/>
                    <a:pt x="1229" y="99"/>
                  </a:cubicBezTo>
                  <a:lnTo>
                    <a:pt x="1207" y="99"/>
                  </a:lnTo>
                  <a:close/>
                  <a:moveTo>
                    <a:pt x="1336" y="67"/>
                  </a:moveTo>
                  <a:cubicBezTo>
                    <a:pt x="1336" y="51"/>
                    <a:pt x="1325" y="39"/>
                    <a:pt x="1306" y="39"/>
                  </a:cubicBezTo>
                  <a:cubicBezTo>
                    <a:pt x="1271" y="39"/>
                    <a:pt x="1271" y="39"/>
                    <a:pt x="1271" y="39"/>
                  </a:cubicBezTo>
                  <a:cubicBezTo>
                    <a:pt x="1271" y="130"/>
                    <a:pt x="1271" y="130"/>
                    <a:pt x="1271" y="130"/>
                  </a:cubicBezTo>
                  <a:cubicBezTo>
                    <a:pt x="1288" y="130"/>
                    <a:pt x="1288" y="130"/>
                    <a:pt x="1288" y="130"/>
                  </a:cubicBezTo>
                  <a:cubicBezTo>
                    <a:pt x="1288" y="93"/>
                    <a:pt x="1288" y="93"/>
                    <a:pt x="1288" y="93"/>
                  </a:cubicBezTo>
                  <a:cubicBezTo>
                    <a:pt x="1301" y="93"/>
                    <a:pt x="1301" y="93"/>
                    <a:pt x="1301" y="93"/>
                  </a:cubicBezTo>
                  <a:cubicBezTo>
                    <a:pt x="1319" y="130"/>
                    <a:pt x="1319" y="130"/>
                    <a:pt x="1319" y="130"/>
                  </a:cubicBezTo>
                  <a:cubicBezTo>
                    <a:pt x="1340" y="130"/>
                    <a:pt x="1340" y="130"/>
                    <a:pt x="1340" y="130"/>
                  </a:cubicBezTo>
                  <a:cubicBezTo>
                    <a:pt x="1319" y="91"/>
                    <a:pt x="1319" y="91"/>
                    <a:pt x="1319" y="91"/>
                  </a:cubicBezTo>
                  <a:cubicBezTo>
                    <a:pt x="1328" y="87"/>
                    <a:pt x="1336" y="79"/>
                    <a:pt x="1336" y="67"/>
                  </a:cubicBezTo>
                  <a:close/>
                  <a:moveTo>
                    <a:pt x="1305" y="79"/>
                  </a:moveTo>
                  <a:cubicBezTo>
                    <a:pt x="1288" y="79"/>
                    <a:pt x="1288" y="79"/>
                    <a:pt x="1288" y="79"/>
                  </a:cubicBezTo>
                  <a:cubicBezTo>
                    <a:pt x="1288" y="55"/>
                    <a:pt x="1288" y="55"/>
                    <a:pt x="1288" y="55"/>
                  </a:cubicBezTo>
                  <a:cubicBezTo>
                    <a:pt x="1305" y="55"/>
                    <a:pt x="1305" y="55"/>
                    <a:pt x="1305" y="55"/>
                  </a:cubicBezTo>
                  <a:cubicBezTo>
                    <a:pt x="1313" y="55"/>
                    <a:pt x="1318" y="60"/>
                    <a:pt x="1318" y="67"/>
                  </a:cubicBezTo>
                  <a:cubicBezTo>
                    <a:pt x="1318" y="74"/>
                    <a:pt x="1313" y="79"/>
                    <a:pt x="1305" y="79"/>
                  </a:cubicBezTo>
                  <a:close/>
                  <a:moveTo>
                    <a:pt x="1413" y="47"/>
                  </a:moveTo>
                  <a:cubicBezTo>
                    <a:pt x="1406" y="41"/>
                    <a:pt x="1398" y="39"/>
                    <a:pt x="1388" y="39"/>
                  </a:cubicBezTo>
                  <a:cubicBezTo>
                    <a:pt x="1356" y="39"/>
                    <a:pt x="1356" y="39"/>
                    <a:pt x="1356" y="39"/>
                  </a:cubicBezTo>
                  <a:cubicBezTo>
                    <a:pt x="1356" y="130"/>
                    <a:pt x="1356" y="130"/>
                    <a:pt x="1356" y="130"/>
                  </a:cubicBezTo>
                  <a:cubicBezTo>
                    <a:pt x="1388" y="130"/>
                    <a:pt x="1388" y="130"/>
                    <a:pt x="1388" y="130"/>
                  </a:cubicBezTo>
                  <a:cubicBezTo>
                    <a:pt x="1398" y="130"/>
                    <a:pt x="1406" y="127"/>
                    <a:pt x="1413" y="121"/>
                  </a:cubicBezTo>
                  <a:cubicBezTo>
                    <a:pt x="1423" y="111"/>
                    <a:pt x="1422" y="98"/>
                    <a:pt x="1422" y="84"/>
                  </a:cubicBezTo>
                  <a:cubicBezTo>
                    <a:pt x="1422" y="70"/>
                    <a:pt x="1423" y="58"/>
                    <a:pt x="1413" y="47"/>
                  </a:cubicBezTo>
                  <a:close/>
                  <a:moveTo>
                    <a:pt x="1400" y="108"/>
                  </a:moveTo>
                  <a:cubicBezTo>
                    <a:pt x="1397" y="112"/>
                    <a:pt x="1393" y="114"/>
                    <a:pt x="1387" y="114"/>
                  </a:cubicBezTo>
                  <a:cubicBezTo>
                    <a:pt x="1373" y="114"/>
                    <a:pt x="1373" y="114"/>
                    <a:pt x="1373" y="114"/>
                  </a:cubicBezTo>
                  <a:cubicBezTo>
                    <a:pt x="1373" y="55"/>
                    <a:pt x="1373" y="55"/>
                    <a:pt x="1373" y="55"/>
                  </a:cubicBezTo>
                  <a:cubicBezTo>
                    <a:pt x="1387" y="55"/>
                    <a:pt x="1387" y="55"/>
                    <a:pt x="1387" y="55"/>
                  </a:cubicBezTo>
                  <a:cubicBezTo>
                    <a:pt x="1393" y="55"/>
                    <a:pt x="1397" y="56"/>
                    <a:pt x="1400" y="60"/>
                  </a:cubicBezTo>
                  <a:cubicBezTo>
                    <a:pt x="1403" y="64"/>
                    <a:pt x="1404" y="70"/>
                    <a:pt x="1404" y="84"/>
                  </a:cubicBezTo>
                  <a:cubicBezTo>
                    <a:pt x="1404" y="98"/>
                    <a:pt x="1403" y="104"/>
                    <a:pt x="1400" y="108"/>
                  </a:cubicBezTo>
                  <a:close/>
                  <a:moveTo>
                    <a:pt x="1506" y="67"/>
                  </a:moveTo>
                  <a:cubicBezTo>
                    <a:pt x="1506" y="51"/>
                    <a:pt x="1495" y="39"/>
                    <a:pt x="1477" y="39"/>
                  </a:cubicBezTo>
                  <a:cubicBezTo>
                    <a:pt x="1441" y="39"/>
                    <a:pt x="1441" y="39"/>
                    <a:pt x="1441" y="39"/>
                  </a:cubicBezTo>
                  <a:cubicBezTo>
                    <a:pt x="1441" y="130"/>
                    <a:pt x="1441" y="130"/>
                    <a:pt x="1441" y="130"/>
                  </a:cubicBezTo>
                  <a:cubicBezTo>
                    <a:pt x="1459" y="130"/>
                    <a:pt x="1459" y="130"/>
                    <a:pt x="1459" y="130"/>
                  </a:cubicBezTo>
                  <a:cubicBezTo>
                    <a:pt x="1459" y="93"/>
                    <a:pt x="1459" y="93"/>
                    <a:pt x="1459" y="93"/>
                  </a:cubicBezTo>
                  <a:cubicBezTo>
                    <a:pt x="1472" y="93"/>
                    <a:pt x="1472" y="93"/>
                    <a:pt x="1472" y="93"/>
                  </a:cubicBezTo>
                  <a:cubicBezTo>
                    <a:pt x="1490" y="130"/>
                    <a:pt x="1490" y="130"/>
                    <a:pt x="1490" y="130"/>
                  </a:cubicBezTo>
                  <a:cubicBezTo>
                    <a:pt x="1510" y="130"/>
                    <a:pt x="1510" y="130"/>
                    <a:pt x="1510" y="130"/>
                  </a:cubicBezTo>
                  <a:cubicBezTo>
                    <a:pt x="1490" y="91"/>
                    <a:pt x="1490" y="91"/>
                    <a:pt x="1490" y="91"/>
                  </a:cubicBezTo>
                  <a:cubicBezTo>
                    <a:pt x="1499" y="87"/>
                    <a:pt x="1506" y="79"/>
                    <a:pt x="1506" y="67"/>
                  </a:cubicBezTo>
                  <a:close/>
                  <a:moveTo>
                    <a:pt x="1476" y="79"/>
                  </a:moveTo>
                  <a:cubicBezTo>
                    <a:pt x="1459" y="79"/>
                    <a:pt x="1459" y="79"/>
                    <a:pt x="1459" y="79"/>
                  </a:cubicBezTo>
                  <a:cubicBezTo>
                    <a:pt x="1459" y="55"/>
                    <a:pt x="1459" y="55"/>
                    <a:pt x="1459" y="55"/>
                  </a:cubicBezTo>
                  <a:cubicBezTo>
                    <a:pt x="1476" y="55"/>
                    <a:pt x="1476" y="55"/>
                    <a:pt x="1476" y="55"/>
                  </a:cubicBezTo>
                  <a:cubicBezTo>
                    <a:pt x="1484" y="55"/>
                    <a:pt x="1489" y="60"/>
                    <a:pt x="1489" y="67"/>
                  </a:cubicBezTo>
                  <a:cubicBezTo>
                    <a:pt x="1489" y="74"/>
                    <a:pt x="1484" y="79"/>
                    <a:pt x="1476" y="79"/>
                  </a:cubicBezTo>
                  <a:close/>
                  <a:moveTo>
                    <a:pt x="1526" y="130"/>
                  </a:moveTo>
                  <a:cubicBezTo>
                    <a:pt x="1586" y="130"/>
                    <a:pt x="1586" y="130"/>
                    <a:pt x="1586" y="130"/>
                  </a:cubicBezTo>
                  <a:cubicBezTo>
                    <a:pt x="1586" y="114"/>
                    <a:pt x="1586" y="114"/>
                    <a:pt x="1586" y="114"/>
                  </a:cubicBezTo>
                  <a:cubicBezTo>
                    <a:pt x="1544" y="114"/>
                    <a:pt x="1544" y="114"/>
                    <a:pt x="1544" y="114"/>
                  </a:cubicBezTo>
                  <a:cubicBezTo>
                    <a:pt x="1544" y="92"/>
                    <a:pt x="1544" y="92"/>
                    <a:pt x="1544" y="92"/>
                  </a:cubicBezTo>
                  <a:cubicBezTo>
                    <a:pt x="1580" y="92"/>
                    <a:pt x="1580" y="92"/>
                    <a:pt x="1580" y="92"/>
                  </a:cubicBezTo>
                  <a:cubicBezTo>
                    <a:pt x="1580" y="76"/>
                    <a:pt x="1580" y="76"/>
                    <a:pt x="1580" y="76"/>
                  </a:cubicBezTo>
                  <a:cubicBezTo>
                    <a:pt x="1544" y="76"/>
                    <a:pt x="1544" y="76"/>
                    <a:pt x="1544" y="76"/>
                  </a:cubicBezTo>
                  <a:cubicBezTo>
                    <a:pt x="1544" y="55"/>
                    <a:pt x="1544" y="55"/>
                    <a:pt x="1544" y="55"/>
                  </a:cubicBezTo>
                  <a:cubicBezTo>
                    <a:pt x="1586" y="55"/>
                    <a:pt x="1586" y="55"/>
                    <a:pt x="1586" y="55"/>
                  </a:cubicBezTo>
                  <a:cubicBezTo>
                    <a:pt x="1586" y="39"/>
                    <a:pt x="1586" y="39"/>
                    <a:pt x="1586" y="39"/>
                  </a:cubicBezTo>
                  <a:cubicBezTo>
                    <a:pt x="1526" y="39"/>
                    <a:pt x="1526" y="39"/>
                    <a:pt x="1526" y="39"/>
                  </a:cubicBezTo>
                  <a:lnTo>
                    <a:pt x="1526" y="130"/>
                  </a:lnTo>
                  <a:close/>
                  <a:moveTo>
                    <a:pt x="1605" y="130"/>
                  </a:moveTo>
                  <a:cubicBezTo>
                    <a:pt x="1623" y="130"/>
                    <a:pt x="1623" y="130"/>
                    <a:pt x="1623" y="130"/>
                  </a:cubicBezTo>
                  <a:cubicBezTo>
                    <a:pt x="1623" y="93"/>
                    <a:pt x="1623" y="93"/>
                    <a:pt x="1623" y="93"/>
                  </a:cubicBezTo>
                  <a:cubicBezTo>
                    <a:pt x="1659" y="93"/>
                    <a:pt x="1659" y="93"/>
                    <a:pt x="1659" y="93"/>
                  </a:cubicBezTo>
                  <a:cubicBezTo>
                    <a:pt x="1659" y="77"/>
                    <a:pt x="1659" y="77"/>
                    <a:pt x="1659" y="77"/>
                  </a:cubicBezTo>
                  <a:cubicBezTo>
                    <a:pt x="1623" y="77"/>
                    <a:pt x="1623" y="77"/>
                    <a:pt x="1623" y="77"/>
                  </a:cubicBezTo>
                  <a:cubicBezTo>
                    <a:pt x="1623" y="55"/>
                    <a:pt x="1623" y="55"/>
                    <a:pt x="1623" y="55"/>
                  </a:cubicBezTo>
                  <a:cubicBezTo>
                    <a:pt x="1665" y="55"/>
                    <a:pt x="1665" y="55"/>
                    <a:pt x="1665" y="55"/>
                  </a:cubicBezTo>
                  <a:cubicBezTo>
                    <a:pt x="1665" y="39"/>
                    <a:pt x="1665" y="39"/>
                    <a:pt x="1665" y="39"/>
                  </a:cubicBezTo>
                  <a:cubicBezTo>
                    <a:pt x="1605" y="39"/>
                    <a:pt x="1605" y="39"/>
                    <a:pt x="1605" y="39"/>
                  </a:cubicBezTo>
                  <a:lnTo>
                    <a:pt x="1605" y="130"/>
                  </a:lnTo>
                  <a:close/>
                  <a:moveTo>
                    <a:pt x="1712" y="38"/>
                  </a:moveTo>
                  <a:cubicBezTo>
                    <a:pt x="1702" y="38"/>
                    <a:pt x="1694" y="41"/>
                    <a:pt x="1688" y="48"/>
                  </a:cubicBezTo>
                  <a:cubicBezTo>
                    <a:pt x="1678" y="57"/>
                    <a:pt x="1679" y="68"/>
                    <a:pt x="1679" y="84"/>
                  </a:cubicBezTo>
                  <a:cubicBezTo>
                    <a:pt x="1679" y="100"/>
                    <a:pt x="1678" y="111"/>
                    <a:pt x="1688" y="121"/>
                  </a:cubicBezTo>
                  <a:cubicBezTo>
                    <a:pt x="1694" y="127"/>
                    <a:pt x="1702" y="131"/>
                    <a:pt x="1712" y="131"/>
                  </a:cubicBezTo>
                  <a:cubicBezTo>
                    <a:pt x="1723" y="131"/>
                    <a:pt x="1730" y="127"/>
                    <a:pt x="1737" y="121"/>
                  </a:cubicBezTo>
                  <a:cubicBezTo>
                    <a:pt x="1746" y="111"/>
                    <a:pt x="1746" y="100"/>
                    <a:pt x="1746" y="84"/>
                  </a:cubicBezTo>
                  <a:cubicBezTo>
                    <a:pt x="1746" y="68"/>
                    <a:pt x="1746" y="57"/>
                    <a:pt x="1737" y="48"/>
                  </a:cubicBezTo>
                  <a:cubicBezTo>
                    <a:pt x="1730" y="41"/>
                    <a:pt x="1723" y="38"/>
                    <a:pt x="1712" y="38"/>
                  </a:cubicBezTo>
                  <a:close/>
                  <a:moveTo>
                    <a:pt x="1724" y="110"/>
                  </a:moveTo>
                  <a:cubicBezTo>
                    <a:pt x="1721" y="113"/>
                    <a:pt x="1717" y="115"/>
                    <a:pt x="1712" y="115"/>
                  </a:cubicBezTo>
                  <a:cubicBezTo>
                    <a:pt x="1707" y="115"/>
                    <a:pt x="1703" y="113"/>
                    <a:pt x="1701" y="110"/>
                  </a:cubicBezTo>
                  <a:cubicBezTo>
                    <a:pt x="1697" y="106"/>
                    <a:pt x="1696" y="102"/>
                    <a:pt x="1696" y="84"/>
                  </a:cubicBezTo>
                  <a:cubicBezTo>
                    <a:pt x="1696" y="67"/>
                    <a:pt x="1697" y="62"/>
                    <a:pt x="1701" y="59"/>
                  </a:cubicBezTo>
                  <a:cubicBezTo>
                    <a:pt x="1703" y="56"/>
                    <a:pt x="1707" y="54"/>
                    <a:pt x="1712" y="54"/>
                  </a:cubicBezTo>
                  <a:cubicBezTo>
                    <a:pt x="1717" y="54"/>
                    <a:pt x="1721" y="56"/>
                    <a:pt x="1724" y="59"/>
                  </a:cubicBezTo>
                  <a:cubicBezTo>
                    <a:pt x="1727" y="62"/>
                    <a:pt x="1728" y="67"/>
                    <a:pt x="1728" y="84"/>
                  </a:cubicBezTo>
                  <a:cubicBezTo>
                    <a:pt x="1728" y="102"/>
                    <a:pt x="1727" y="106"/>
                    <a:pt x="1724" y="110"/>
                  </a:cubicBezTo>
                  <a:close/>
                  <a:moveTo>
                    <a:pt x="1831" y="67"/>
                  </a:moveTo>
                  <a:cubicBezTo>
                    <a:pt x="1831" y="51"/>
                    <a:pt x="1820" y="39"/>
                    <a:pt x="1801" y="39"/>
                  </a:cubicBezTo>
                  <a:cubicBezTo>
                    <a:pt x="1765" y="39"/>
                    <a:pt x="1765" y="39"/>
                    <a:pt x="1765" y="39"/>
                  </a:cubicBezTo>
                  <a:cubicBezTo>
                    <a:pt x="1765" y="130"/>
                    <a:pt x="1765" y="130"/>
                    <a:pt x="1765" y="130"/>
                  </a:cubicBezTo>
                  <a:cubicBezTo>
                    <a:pt x="1783" y="130"/>
                    <a:pt x="1783" y="130"/>
                    <a:pt x="1783" y="130"/>
                  </a:cubicBezTo>
                  <a:cubicBezTo>
                    <a:pt x="1783" y="93"/>
                    <a:pt x="1783" y="93"/>
                    <a:pt x="1783" y="93"/>
                  </a:cubicBezTo>
                  <a:cubicBezTo>
                    <a:pt x="1796" y="93"/>
                    <a:pt x="1796" y="93"/>
                    <a:pt x="1796" y="93"/>
                  </a:cubicBezTo>
                  <a:cubicBezTo>
                    <a:pt x="1814" y="130"/>
                    <a:pt x="1814" y="130"/>
                    <a:pt x="1814" y="130"/>
                  </a:cubicBezTo>
                  <a:cubicBezTo>
                    <a:pt x="1834" y="130"/>
                    <a:pt x="1834" y="130"/>
                    <a:pt x="1834" y="130"/>
                  </a:cubicBezTo>
                  <a:cubicBezTo>
                    <a:pt x="1814" y="91"/>
                    <a:pt x="1814" y="91"/>
                    <a:pt x="1814" y="91"/>
                  </a:cubicBezTo>
                  <a:cubicBezTo>
                    <a:pt x="1823" y="87"/>
                    <a:pt x="1831" y="79"/>
                    <a:pt x="1831" y="67"/>
                  </a:cubicBezTo>
                  <a:close/>
                  <a:moveTo>
                    <a:pt x="1800" y="79"/>
                  </a:moveTo>
                  <a:cubicBezTo>
                    <a:pt x="1783" y="79"/>
                    <a:pt x="1783" y="79"/>
                    <a:pt x="1783" y="79"/>
                  </a:cubicBezTo>
                  <a:cubicBezTo>
                    <a:pt x="1783" y="55"/>
                    <a:pt x="1783" y="55"/>
                    <a:pt x="1783" y="55"/>
                  </a:cubicBezTo>
                  <a:cubicBezTo>
                    <a:pt x="1800" y="55"/>
                    <a:pt x="1800" y="55"/>
                    <a:pt x="1800" y="55"/>
                  </a:cubicBezTo>
                  <a:cubicBezTo>
                    <a:pt x="1808" y="55"/>
                    <a:pt x="1813" y="60"/>
                    <a:pt x="1813" y="67"/>
                  </a:cubicBezTo>
                  <a:cubicBezTo>
                    <a:pt x="1813" y="74"/>
                    <a:pt x="1808" y="79"/>
                    <a:pt x="1800" y="79"/>
                  </a:cubicBezTo>
                  <a:close/>
                  <a:moveTo>
                    <a:pt x="1892" y="88"/>
                  </a:moveTo>
                  <a:cubicBezTo>
                    <a:pt x="1868" y="39"/>
                    <a:pt x="1868" y="39"/>
                    <a:pt x="1868" y="39"/>
                  </a:cubicBezTo>
                  <a:cubicBezTo>
                    <a:pt x="1850" y="39"/>
                    <a:pt x="1850" y="39"/>
                    <a:pt x="1850" y="39"/>
                  </a:cubicBezTo>
                  <a:cubicBezTo>
                    <a:pt x="1850" y="130"/>
                    <a:pt x="1850" y="130"/>
                    <a:pt x="1850" y="130"/>
                  </a:cubicBezTo>
                  <a:cubicBezTo>
                    <a:pt x="1868" y="130"/>
                    <a:pt x="1868" y="130"/>
                    <a:pt x="1868" y="130"/>
                  </a:cubicBezTo>
                  <a:cubicBezTo>
                    <a:pt x="1868" y="77"/>
                    <a:pt x="1868" y="77"/>
                    <a:pt x="1868" y="77"/>
                  </a:cubicBezTo>
                  <a:cubicBezTo>
                    <a:pt x="1886" y="111"/>
                    <a:pt x="1886" y="111"/>
                    <a:pt x="1886" y="111"/>
                  </a:cubicBezTo>
                  <a:cubicBezTo>
                    <a:pt x="1898" y="111"/>
                    <a:pt x="1898" y="111"/>
                    <a:pt x="1898" y="111"/>
                  </a:cubicBezTo>
                  <a:cubicBezTo>
                    <a:pt x="1915" y="77"/>
                    <a:pt x="1915" y="77"/>
                    <a:pt x="1915" y="77"/>
                  </a:cubicBezTo>
                  <a:cubicBezTo>
                    <a:pt x="1915" y="130"/>
                    <a:pt x="1915" y="130"/>
                    <a:pt x="1915" y="130"/>
                  </a:cubicBezTo>
                  <a:cubicBezTo>
                    <a:pt x="1933" y="130"/>
                    <a:pt x="1933" y="130"/>
                    <a:pt x="1933" y="130"/>
                  </a:cubicBezTo>
                  <a:cubicBezTo>
                    <a:pt x="1933" y="39"/>
                    <a:pt x="1933" y="39"/>
                    <a:pt x="1933" y="39"/>
                  </a:cubicBezTo>
                  <a:cubicBezTo>
                    <a:pt x="1915" y="39"/>
                    <a:pt x="1915" y="39"/>
                    <a:pt x="1915" y="39"/>
                  </a:cubicBezTo>
                  <a:lnTo>
                    <a:pt x="1892" y="88"/>
                  </a:lnTo>
                  <a:close/>
                  <a:moveTo>
                    <a:pt x="1955" y="130"/>
                  </a:moveTo>
                  <a:cubicBezTo>
                    <a:pt x="2016" y="130"/>
                    <a:pt x="2016" y="130"/>
                    <a:pt x="2016" y="130"/>
                  </a:cubicBezTo>
                  <a:cubicBezTo>
                    <a:pt x="2016" y="114"/>
                    <a:pt x="2016" y="114"/>
                    <a:pt x="2016" y="114"/>
                  </a:cubicBezTo>
                  <a:cubicBezTo>
                    <a:pt x="1973" y="114"/>
                    <a:pt x="1973" y="114"/>
                    <a:pt x="1973" y="114"/>
                  </a:cubicBezTo>
                  <a:cubicBezTo>
                    <a:pt x="1973" y="92"/>
                    <a:pt x="1973" y="92"/>
                    <a:pt x="1973" y="92"/>
                  </a:cubicBezTo>
                  <a:cubicBezTo>
                    <a:pt x="2009" y="92"/>
                    <a:pt x="2009" y="92"/>
                    <a:pt x="2009" y="92"/>
                  </a:cubicBezTo>
                  <a:cubicBezTo>
                    <a:pt x="2009" y="76"/>
                    <a:pt x="2009" y="76"/>
                    <a:pt x="2009" y="76"/>
                  </a:cubicBezTo>
                  <a:cubicBezTo>
                    <a:pt x="1973" y="76"/>
                    <a:pt x="1973" y="76"/>
                    <a:pt x="1973" y="76"/>
                  </a:cubicBezTo>
                  <a:cubicBezTo>
                    <a:pt x="1973" y="55"/>
                    <a:pt x="1973" y="55"/>
                    <a:pt x="1973" y="55"/>
                  </a:cubicBezTo>
                  <a:cubicBezTo>
                    <a:pt x="2016" y="55"/>
                    <a:pt x="2016" y="55"/>
                    <a:pt x="2016" y="55"/>
                  </a:cubicBezTo>
                  <a:cubicBezTo>
                    <a:pt x="2016" y="39"/>
                    <a:pt x="2016" y="39"/>
                    <a:pt x="2016" y="39"/>
                  </a:cubicBezTo>
                  <a:cubicBezTo>
                    <a:pt x="1955" y="39"/>
                    <a:pt x="1955" y="39"/>
                    <a:pt x="1955" y="39"/>
                  </a:cubicBezTo>
                  <a:lnTo>
                    <a:pt x="1955" y="130"/>
                  </a:lnTo>
                  <a:close/>
                  <a:moveTo>
                    <a:pt x="2086" y="39"/>
                  </a:moveTo>
                  <a:cubicBezTo>
                    <a:pt x="2086" y="94"/>
                    <a:pt x="2086" y="94"/>
                    <a:pt x="2086" y="94"/>
                  </a:cubicBezTo>
                  <a:cubicBezTo>
                    <a:pt x="2050" y="39"/>
                    <a:pt x="2050" y="39"/>
                    <a:pt x="2050" y="39"/>
                  </a:cubicBezTo>
                  <a:cubicBezTo>
                    <a:pt x="2034" y="39"/>
                    <a:pt x="2034" y="39"/>
                    <a:pt x="2034" y="39"/>
                  </a:cubicBezTo>
                  <a:cubicBezTo>
                    <a:pt x="2034" y="130"/>
                    <a:pt x="2034" y="130"/>
                    <a:pt x="2034" y="130"/>
                  </a:cubicBezTo>
                  <a:cubicBezTo>
                    <a:pt x="2052" y="130"/>
                    <a:pt x="2052" y="130"/>
                    <a:pt x="2052" y="130"/>
                  </a:cubicBezTo>
                  <a:cubicBezTo>
                    <a:pt x="2052" y="74"/>
                    <a:pt x="2052" y="74"/>
                    <a:pt x="2052" y="74"/>
                  </a:cubicBezTo>
                  <a:cubicBezTo>
                    <a:pt x="2088" y="130"/>
                    <a:pt x="2088" y="130"/>
                    <a:pt x="2088" y="130"/>
                  </a:cubicBezTo>
                  <a:cubicBezTo>
                    <a:pt x="2104" y="130"/>
                    <a:pt x="2104" y="130"/>
                    <a:pt x="2104" y="130"/>
                  </a:cubicBezTo>
                  <a:cubicBezTo>
                    <a:pt x="2104" y="39"/>
                    <a:pt x="2104" y="39"/>
                    <a:pt x="2104" y="39"/>
                  </a:cubicBezTo>
                  <a:lnTo>
                    <a:pt x="2086" y="39"/>
                  </a:lnTo>
                  <a:close/>
                </a:path>
              </a:pathLst>
            </a:custGeom>
            <a:solidFill>
              <a:srgbClr val="0F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Dian numeron paikkamerkki 5">
            <a:extLst>
              <a:ext uri="{FF2B5EF4-FFF2-40B4-BE49-F238E27FC236}">
                <a16:creationId xmlns="" xmlns:a16="http://schemas.microsoft.com/office/drawing/2014/main" id="{3C1580A1-BDB7-471D-93AF-62CB7A90F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50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  <p:sldLayoutId id="2147484033" r:id="rId21"/>
    <p:sldLayoutId id="2147484034" r:id="rId22"/>
    <p:sldLayoutId id="2147484035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F76B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Maakunta- ja </a:t>
            </a:r>
            <a:r>
              <a:rPr lang="fi-FI" dirty="0" err="1" smtClean="0"/>
              <a:t>sote</a:t>
            </a:r>
            <a:r>
              <a:rPr lang="fi-FI" dirty="0" smtClean="0"/>
              <a:t>-uudistus</a:t>
            </a:r>
            <a:br>
              <a:rPr lang="fi-FI" dirty="0" smtClean="0"/>
            </a:br>
            <a:r>
              <a:rPr lang="fi-FI" sz="2000" dirty="0" smtClean="0"/>
              <a:t>- ajankohtaiskatsaus</a:t>
            </a:r>
            <a:endParaRPr lang="fi-FI" sz="20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Taru Koivisto, johtaja</a:t>
            </a:r>
          </a:p>
          <a:p>
            <a:r>
              <a:rPr lang="fi-FI" dirty="0" err="1" smtClean="0"/>
              <a:t>Sosiaali</a:t>
            </a:r>
            <a:r>
              <a:rPr lang="fi-FI" dirty="0" smtClean="0"/>
              <a:t>- ja terveysministeriö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7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Sosiaali- ja terveydenhuollon monikanavainen rahoitus yksinkertaisemmaksi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7" y="1386575"/>
            <a:ext cx="8293395" cy="240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453174" y="4025990"/>
            <a:ext cx="8208912" cy="417249"/>
          </a:xfrm>
          <a:prstGeom prst="rect">
            <a:avLst/>
          </a:prstGeom>
        </p:spPr>
        <p:txBody>
          <a:bodyPr wrap="square" lIns="77934" tIns="38967" rIns="77934" bIns="38967">
            <a:spAutoFit/>
          </a:bodyPr>
          <a:lstStyle/>
          <a:p>
            <a:r>
              <a:rPr lang="fi-FI" sz="1100" b="1" dirty="0">
                <a:solidFill>
                  <a:schemeClr val="accent3"/>
                </a:solidFill>
                <a:latin typeface="+mj-lt"/>
              </a:rPr>
              <a:t>Rahoitusuudistuksessa kootaan </a:t>
            </a:r>
            <a:r>
              <a:rPr lang="fi-FI" sz="1100" b="1" dirty="0" smtClean="0">
                <a:solidFill>
                  <a:schemeClr val="accent3"/>
                </a:solidFill>
                <a:latin typeface="+mj-lt"/>
              </a:rPr>
              <a:t>sosiaali- </a:t>
            </a:r>
            <a:r>
              <a:rPr lang="fi-FI" sz="1100" b="1" dirty="0">
                <a:solidFill>
                  <a:schemeClr val="accent3"/>
                </a:solidFill>
                <a:latin typeface="+mj-lt"/>
              </a:rPr>
              <a:t>ja terveydenhuollon erilaiset rahoitustavat mahdollisimman selkeäksi </a:t>
            </a:r>
            <a:r>
              <a:rPr lang="fi-FI" sz="1100" b="1" dirty="0" smtClean="0">
                <a:solidFill>
                  <a:schemeClr val="accent3"/>
                </a:solidFill>
                <a:latin typeface="+mj-lt"/>
              </a:rPr>
              <a:t>ja </a:t>
            </a:r>
            <a:r>
              <a:rPr lang="fi-FI" sz="1100" b="1" dirty="0">
                <a:solidFill>
                  <a:schemeClr val="accent3"/>
                </a:solidFill>
                <a:latin typeface="+mj-lt"/>
              </a:rPr>
              <a:t>kustannustehokkaaksi järjestelmäksi. </a:t>
            </a:r>
            <a:r>
              <a:rPr lang="fi-FI" sz="1100" b="1" dirty="0" smtClean="0">
                <a:solidFill>
                  <a:schemeClr val="accent3"/>
                </a:solidFill>
                <a:latin typeface="+mj-lt"/>
              </a:rPr>
              <a:t>Myös </a:t>
            </a:r>
            <a:r>
              <a:rPr lang="fi-FI" sz="1100" b="1" dirty="0">
                <a:solidFill>
                  <a:schemeClr val="accent3"/>
                </a:solidFill>
                <a:latin typeface="+mj-lt"/>
              </a:rPr>
              <a:t>verojärjestelmää kehitetään.</a:t>
            </a:r>
          </a:p>
        </p:txBody>
      </p:sp>
    </p:spTree>
    <p:extLst>
      <p:ext uri="{BB962C8B-B14F-4D97-AF65-F5344CB8AC3E}">
        <p14:creationId xmlns:p14="http://schemas.microsoft.com/office/powerpoint/2010/main" val="14433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Monikanavarahoitus</a:t>
            </a:r>
            <a:r>
              <a:rPr lang="fi-FI" dirty="0" smtClean="0"/>
              <a:t> </a:t>
            </a:r>
            <a:r>
              <a:rPr lang="fi-FI" dirty="0"/>
              <a:t>yksinkertaistetaan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178448"/>
          </a:xfrm>
        </p:spPr>
        <p:txBody>
          <a:bodyPr/>
          <a:lstStyle/>
          <a:p>
            <a:pPr lvl="0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Maakunnat saavat sosiaali- ja terveydenhuollon rahoituksen valtiolta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Sosiaali- ja terveydenhuollon rahoitus perustuu erityisesti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palvelutarpeeseen.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Suun terveydenhuollon rahoitus osana sosiaali- ja terveydenhuollon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rahoitusta.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Lisäksi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maakunnat keräävät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asiakasmaksuja.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Mahdollinen verotusoikeus on linjattu selvitettäväksi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erikseen.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Ehdotukset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lakimuutoksista valmistuvat vuoden lopussa ja lähetetään lausunnolle.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7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Digitalisaatio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12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1" y="267494"/>
            <a:ext cx="79103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347"/>
            <a:ext cx="8352952" cy="42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1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Katse </a:t>
            </a:r>
            <a:r>
              <a:rPr lang="fi-FI" dirty="0" err="1" smtClean="0"/>
              <a:t>soten</a:t>
            </a:r>
            <a:r>
              <a:rPr lang="fi-FI" dirty="0" smtClean="0"/>
              <a:t> sisältöihin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58686-BE78-4446-8A26-744CEC32980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18.5.2018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6" y="-92546"/>
            <a:ext cx="4608512" cy="4608512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b="9366"/>
          <a:stretch/>
        </p:blipFill>
        <p:spPr>
          <a:xfrm>
            <a:off x="-36512" y="-43474"/>
            <a:ext cx="9144000" cy="4752529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3869" y="1635646"/>
            <a:ext cx="5917307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 smtClean="0"/>
          </a:p>
          <a:p>
            <a:pPr marL="0" indent="0">
              <a:buNone/>
            </a:pPr>
            <a:endParaRPr lang="fi-FI" sz="1600" dirty="0" smtClean="0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3419872" y="1635646"/>
            <a:ext cx="5328592" cy="27133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Palvelujen muutos- ja kehittämistyötä tehdään hallituksen viidessä hyvinvoinnin ja terveyden kärkihankkeessa.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Kärkihankkeilla halutaan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parantaa iäkkäille, omais- ja perhehoitajille, lapsille ja perheille sekä osatyökykyisille tarkoitettuja palveluja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yhdistää palvelut asiakaslähtöisiksi kokonaisuuksiksi ja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edistää terveyttä ja hyvinvointia sekä vähentää eriarvoisuutta.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CCCCCC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Osana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sote-muutostukea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CCCCCC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hallituksen kärkihankkeet integroidaan vahvasti alueellisen muutoksen valmisteluun.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626365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 smtClean="0">
              <a:ln>
                <a:noFill/>
              </a:ln>
              <a:solidFill>
                <a:srgbClr val="62636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302840" y="307620"/>
            <a:ext cx="8229600" cy="6563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F76B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rgbClr val="0F76B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30.10.2017</a:t>
            </a: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kstin paikkamerkki 5"/>
          <p:cNvSpPr txBox="1">
            <a:spLocks/>
          </p:cNvSpPr>
          <p:nvPr/>
        </p:nvSpPr>
        <p:spPr>
          <a:xfrm>
            <a:off x="3419896" y="699544"/>
            <a:ext cx="5176791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400" b="1" kern="1200" baseline="0">
                <a:solidFill>
                  <a:srgbClr val="0F76B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20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76B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F76B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Sotelle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F76B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sisältöjä  hallituksen kärkihankkeissa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srgbClr val="0F76B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Asiakkaan valinnanvapaus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17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7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B28F950C-DAE0-4E0A-B84A-FED8EE28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BB11B0-BDDA-40EB-97B9-C23FEDB29173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4"/>
            <a:ext cx="8412597" cy="42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4" y="87641"/>
            <a:ext cx="8562109" cy="480558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4932040" y="69954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Järjestäjä 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vastaa siitä,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että asiakas saa vaikuttavia ja integroituja palveluja </a:t>
            </a:r>
            <a:r>
              <a:rPr kumimoji="0" lang="fi-FI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3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kaikilla tasoilla.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6263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9F4CD9-7D89-40EA-8F54-0A63D9010B0A}" type="datetime1">
              <a:rPr lang="fi-FI" smtClean="0"/>
              <a:pPr/>
              <a:t>18.5.2018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1560" y="843558"/>
            <a:ext cx="6305901" cy="3456384"/>
          </a:xfrm>
        </p:spPr>
        <p:txBody>
          <a:bodyPr/>
          <a:lstStyle/>
          <a:p>
            <a:r>
              <a:rPr lang="fi-FI" sz="2000" dirty="0" smtClean="0"/>
              <a:t>	</a:t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	</a:t>
            </a:r>
            <a:br>
              <a:rPr lang="fi-FI" sz="2000" dirty="0" smtClean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	</a:t>
            </a:r>
            <a:r>
              <a:rPr lang="fi-FI" sz="1800" dirty="0" smtClean="0"/>
              <a:t>Tässä esityksessä:</a:t>
            </a:r>
            <a:br>
              <a:rPr lang="fi-FI" sz="1800" dirty="0" smtClean="0"/>
            </a:br>
            <a:r>
              <a:rPr lang="fi-FI" sz="1800" dirty="0" smtClean="0"/>
              <a:t>	Uudistuksen tavoitteet</a:t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smtClean="0"/>
              <a:t>Uusi maakunta</a:t>
            </a:r>
            <a:br>
              <a:rPr lang="fi-FI" sz="1800" dirty="0" smtClean="0"/>
            </a:br>
            <a:r>
              <a:rPr lang="fi-FI" sz="1800" dirty="0"/>
              <a:t> </a:t>
            </a:r>
            <a:r>
              <a:rPr lang="fi-FI" sz="1800" dirty="0" smtClean="0"/>
              <a:t>	Rahoituksen yksinkertaistaminen</a:t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err="1" smtClean="0"/>
              <a:t>Digitalisaatio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err="1" smtClean="0"/>
              <a:t>Soten</a:t>
            </a:r>
            <a:r>
              <a:rPr lang="fi-FI" sz="1800" dirty="0" smtClean="0"/>
              <a:t> sisällöt</a:t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smtClean="0"/>
              <a:t>Valinnanvapaus</a:t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smtClean="0"/>
              <a:t>Hyvinvoinnin ja terveyden edistäminen, 	yhdyspintapalvelut, järjestöjen rooli</a:t>
            </a:r>
            <a:br>
              <a:rPr lang="fi-FI" sz="1800" dirty="0" smtClean="0"/>
            </a:br>
            <a:r>
              <a:rPr lang="fi-FI" sz="1800" dirty="0" smtClean="0"/>
              <a:t>	Sosiaalihuolto</a:t>
            </a:r>
            <a:br>
              <a:rPr lang="fi-FI" sz="1800" dirty="0" smtClean="0"/>
            </a:br>
            <a:r>
              <a:rPr lang="fi-FI" sz="1800" dirty="0"/>
              <a:t>	</a:t>
            </a:r>
            <a:r>
              <a:rPr lang="fi-FI" sz="1800" dirty="0" smtClean="0"/>
              <a:t>Aikataulu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8578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Hyvinvoinnin ja terveyden edistäminen</a:t>
            </a:r>
            <a:br>
              <a:rPr lang="fi-FI" dirty="0" smtClean="0"/>
            </a:br>
            <a:r>
              <a:rPr lang="fi-FI" dirty="0" smtClean="0"/>
              <a:t>Yhdyspintapalvelut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58686-BE78-4446-8A26-744CEC32980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18.5.2018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1" y="338936"/>
            <a:ext cx="7871889" cy="4187031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04347-691D-4843-A9B3-E754DAEF7C48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18.5.2018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3823A-84E4-4D52-8175-C083F4780D6D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14BD92BEC27DB4D95C0DB846BAC7947@vaha.local" descr="A14BD92BEC27DB4D95C0DB846BAC7947@va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2" y="166340"/>
            <a:ext cx="7712050" cy="44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662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656374"/>
          </a:xfrm>
        </p:spPr>
        <p:txBody>
          <a:bodyPr>
            <a:noAutofit/>
          </a:bodyPr>
          <a:lstStyle/>
          <a:p>
            <a:r>
              <a:rPr lang="fi-FI" sz="2400" b="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Yhdyspintapalvelut - mitä voidaan tehdä yhdessä?</a:t>
            </a:r>
            <a:endParaRPr lang="fi-FI" sz="2400" b="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52839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i-FI" dirty="0" smtClean="0"/>
              <a:t>Maakunta </a:t>
            </a:r>
            <a:r>
              <a:rPr lang="fi-FI" dirty="0"/>
              <a:t>tunnistaa yhdessä yhteistyökumppaneiden kanssa keskeiset kohderyhmät ja yhdyspintapalvelut sekä sopii yhteistyöstä ja </a:t>
            </a:r>
            <a:r>
              <a:rPr lang="fi-FI" dirty="0" smtClean="0"/>
              <a:t>työnjaosta </a:t>
            </a:r>
          </a:p>
          <a:p>
            <a:pPr marL="0" lvl="0" indent="0">
              <a:buNone/>
            </a:pPr>
            <a:endParaRPr lang="fi-FI" dirty="0" smtClean="0"/>
          </a:p>
          <a:p>
            <a:pPr lvl="0"/>
            <a:r>
              <a:rPr lang="fi-FI" dirty="0" smtClean="0"/>
              <a:t>Maakunta </a:t>
            </a:r>
            <a:r>
              <a:rPr lang="fi-FI" dirty="0"/>
              <a:t>ja yhteistyökumppanit sopivat muun muassa seuraavista</a:t>
            </a:r>
          </a:p>
          <a:p>
            <a:pPr lvl="1"/>
            <a:r>
              <a:rPr lang="fi-FI" dirty="0"/>
              <a:t>yhteiset </a:t>
            </a:r>
            <a:r>
              <a:rPr lang="fi-FI" dirty="0" smtClean="0"/>
              <a:t>palveluketjut (esim. työllisyyden edistäminen, liikunnan palveluketju, savuttomuuden tukeminen, ehkäisevän päihdetyön käytännöt sekä mielenterveyden edistämisen toimenpiteet)</a:t>
            </a:r>
            <a:endParaRPr lang="fi-FI" dirty="0"/>
          </a:p>
          <a:p>
            <a:pPr lvl="1"/>
            <a:r>
              <a:rPr lang="fi-FI" dirty="0"/>
              <a:t>monialaisten palveluiden koordinaatio (esim. ohjaamotoiminta, perhekeskus, monialainen yhteistyö työllisyyden edistämisessä, Pakka-toimintamalli)</a:t>
            </a:r>
          </a:p>
          <a:p>
            <a:pPr lvl="1"/>
            <a:r>
              <a:rPr lang="fi-FI" dirty="0"/>
              <a:t>osallisuus- ja vapaaehtoistyön koordinaatio (esim. tukihenkilötoiminta, asukastuvat, etsivä työ, vertaisryhmät, kummitoiminnat, kielipesät, kulttuurin tukeminen ja yhteiset tilat )</a:t>
            </a:r>
          </a:p>
          <a:p>
            <a:pPr lvl="0"/>
            <a:r>
              <a:rPr lang="fi-FI" dirty="0" smtClean="0"/>
              <a:t>Tunnistetaan haavoittuvat </a:t>
            </a:r>
            <a:r>
              <a:rPr lang="fi-FI" dirty="0"/>
              <a:t>ryhmät </a:t>
            </a:r>
            <a:r>
              <a:rPr lang="fi-FI" dirty="0" smtClean="0"/>
              <a:t>ja </a:t>
            </a:r>
            <a:r>
              <a:rPr lang="fi-FI" dirty="0"/>
              <a:t>sovitaan varhaisen tuen </a:t>
            </a:r>
            <a:r>
              <a:rPr lang="fi-FI" dirty="0" smtClean="0"/>
              <a:t>palveluista</a:t>
            </a:r>
            <a:endParaRPr lang="fi-FI" dirty="0"/>
          </a:p>
          <a:p>
            <a:pPr lvl="0"/>
            <a:r>
              <a:rPr lang="fi-FI" dirty="0" smtClean="0"/>
              <a:t>Yhdyspintapalveluita seurataan ja arvioidaan </a:t>
            </a:r>
            <a:r>
              <a:rPr lang="fi-FI" dirty="0"/>
              <a:t>osana </a:t>
            </a:r>
            <a:r>
              <a:rPr lang="fi-FI" dirty="0" smtClean="0"/>
              <a:t>maakunnan toiminnan </a:t>
            </a:r>
            <a:r>
              <a:rPr lang="fi-FI" dirty="0"/>
              <a:t>seurantaa sekä osana kuntien ja </a:t>
            </a:r>
            <a:r>
              <a:rPr lang="fi-FI" dirty="0" smtClean="0"/>
              <a:t>alueen hyvinvointikertomustyötä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484A4B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30.10.2017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484A4B">
                    <a:lumMod val="65000"/>
                    <a:lumOff val="3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484A4B">
                  <a:lumMod val="65000"/>
                  <a:lumOff val="3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Järjestöt hyvinvoinnin ja terveyden edistämisen yhteistyökumppanina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84376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Kolmannen sektorin toimijoilla on </a:t>
            </a:r>
            <a:r>
              <a:rPr lang="fi-FI" dirty="0" smtClean="0"/>
              <a:t>tärkeä </a:t>
            </a:r>
            <a:r>
              <a:rPr lang="fi-FI" dirty="0"/>
              <a:t>asema </a:t>
            </a:r>
            <a:r>
              <a:rPr lang="fi-FI" dirty="0" smtClean="0"/>
              <a:t>hyvinvoinnin </a:t>
            </a:r>
            <a:r>
              <a:rPr lang="fi-FI" dirty="0"/>
              <a:t>ja terveyden edistämisessä sekä sosiaali- ja terveyspalvelujen tuottamisessa. </a:t>
            </a:r>
            <a:endParaRPr lang="fi-FI" dirty="0" smtClean="0"/>
          </a:p>
          <a:p>
            <a:r>
              <a:rPr lang="fi-FI" dirty="0" smtClean="0"/>
              <a:t>Järjestöillä </a:t>
            </a:r>
            <a:r>
              <a:rPr lang="fi-FI" dirty="0"/>
              <a:t>ja </a:t>
            </a:r>
            <a:r>
              <a:rPr lang="fi-FI" dirty="0" smtClean="0"/>
              <a:t>yhteisöillä </a:t>
            </a:r>
            <a:r>
              <a:rPr lang="fi-FI" dirty="0"/>
              <a:t>on monipuoliset mahdollisuudet toimia omien tavoitteidensa </a:t>
            </a:r>
            <a:r>
              <a:rPr lang="fi-FI" dirty="0" smtClean="0"/>
              <a:t>mukaisesti - palvelujen tuottamisen </a:t>
            </a:r>
            <a:r>
              <a:rPr lang="fi-FI" dirty="0"/>
              <a:t>ja </a:t>
            </a:r>
            <a:r>
              <a:rPr lang="fi-FI" dirty="0" smtClean="0"/>
              <a:t>yleishyödyllisen toiminnan erottaminen. </a:t>
            </a:r>
          </a:p>
          <a:p>
            <a:pPr lvl="1"/>
            <a:r>
              <a:rPr lang="fi-FI" dirty="0"/>
              <a:t>maakunnan </a:t>
            </a:r>
            <a:r>
              <a:rPr lang="fi-FI" dirty="0" smtClean="0"/>
              <a:t>strategioissa </a:t>
            </a:r>
            <a:r>
              <a:rPr lang="fi-FI" dirty="0"/>
              <a:t>ja </a:t>
            </a:r>
            <a:r>
              <a:rPr lang="fi-FI" dirty="0" smtClean="0"/>
              <a:t>palvelulupauksessa </a:t>
            </a:r>
            <a:r>
              <a:rPr lang="fi-FI" dirty="0"/>
              <a:t>on tärkeä ottaa huomioon järjestöjen </a:t>
            </a:r>
            <a:r>
              <a:rPr lang="fi-FI" dirty="0" smtClean="0"/>
              <a:t>yleishyödyllinen </a:t>
            </a:r>
            <a:r>
              <a:rPr lang="fi-FI" dirty="0"/>
              <a:t>vapaaehtoistoiminta ja </a:t>
            </a:r>
            <a:r>
              <a:rPr lang="fi-FI" dirty="0" smtClean="0"/>
              <a:t>vertaistuki </a:t>
            </a:r>
          </a:p>
          <a:p>
            <a:r>
              <a:rPr lang="fi-FI" dirty="0" smtClean="0"/>
              <a:t>Maakunnan ja kunnan on </a:t>
            </a:r>
            <a:r>
              <a:rPr lang="fi-FI" dirty="0"/>
              <a:t>tehtävä yhteistyötä muiden maakunnassa toimivien julkisten </a:t>
            </a:r>
            <a:r>
              <a:rPr lang="fi-FI" dirty="0" smtClean="0"/>
              <a:t>toimijoiden </a:t>
            </a:r>
            <a:r>
              <a:rPr lang="fi-FI" dirty="0"/>
              <a:t>ja yksityisten yritysten ja </a:t>
            </a:r>
            <a:r>
              <a:rPr lang="fi-FI" dirty="0" smtClean="0"/>
              <a:t>yleishyödyllisten </a:t>
            </a:r>
            <a:r>
              <a:rPr lang="fi-FI" dirty="0"/>
              <a:t>yhteisöjen kanssa.</a:t>
            </a:r>
          </a:p>
          <a:p>
            <a:r>
              <a:rPr lang="fi-FI" dirty="0" smtClean="0"/>
              <a:t>Kunnat </a:t>
            </a:r>
            <a:r>
              <a:rPr lang="fi-FI" dirty="0"/>
              <a:t>voivat jatkossakin tukea </a:t>
            </a:r>
            <a:r>
              <a:rPr lang="fi-FI" dirty="0" smtClean="0"/>
              <a:t>järjestöjä.</a:t>
            </a:r>
          </a:p>
          <a:p>
            <a:r>
              <a:rPr lang="fi-FI" dirty="0"/>
              <a:t>Järjestöjen roolia ja toimijaverkostojen muodostumista </a:t>
            </a:r>
            <a:r>
              <a:rPr lang="fi-FI" dirty="0" err="1"/>
              <a:t>sote-</a:t>
            </a:r>
            <a:r>
              <a:rPr lang="fi-FI" dirty="0"/>
              <a:t> ja maakuntauudistuksessa tuetaan </a:t>
            </a:r>
            <a:r>
              <a:rPr lang="fi-FI" dirty="0" err="1"/>
              <a:t>STEAn</a:t>
            </a:r>
            <a:r>
              <a:rPr lang="fi-FI" dirty="0"/>
              <a:t> Järjestö 2.0 -avustusohjelmalla. 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97D7A-C9BF-4D2C-8C7A-BD996A8ADE5D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18.5.2018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3823A-84E4-4D52-8175-C083F4780D6D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CCCCCC">
                    <a:lumMod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CCCCCC">
                  <a:lumMod val="25000"/>
                </a:srgbClr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Sosiaalihuolto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25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26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79512" y="771550"/>
            <a:ext cx="3456384" cy="3456384"/>
          </a:xfrm>
          <a:custGeom>
            <a:avLst/>
            <a:gdLst>
              <a:gd name="T0" fmla="*/ 602 w 602"/>
              <a:gd name="T1" fmla="*/ 0 h 603"/>
              <a:gd name="T2" fmla="*/ 301 w 602"/>
              <a:gd name="T3" fmla="*/ 0 h 603"/>
              <a:gd name="T4" fmla="*/ 0 w 602"/>
              <a:gd name="T5" fmla="*/ 302 h 603"/>
              <a:gd name="T6" fmla="*/ 301 w 602"/>
              <a:gd name="T7" fmla="*/ 603 h 603"/>
              <a:gd name="T8" fmla="*/ 602 w 602"/>
              <a:gd name="T9" fmla="*/ 304 h 603"/>
              <a:gd name="T10" fmla="*/ 602 w 602"/>
              <a:gd name="T11" fmla="*/ 304 h 603"/>
              <a:gd name="T12" fmla="*/ 602 w 602"/>
              <a:gd name="T13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2" h="603">
                <a:moveTo>
                  <a:pt x="602" y="0"/>
                </a:moveTo>
                <a:cubicBezTo>
                  <a:pt x="301" y="0"/>
                  <a:pt x="301" y="0"/>
                  <a:pt x="301" y="0"/>
                </a:cubicBezTo>
                <a:cubicBezTo>
                  <a:pt x="134" y="0"/>
                  <a:pt x="0" y="135"/>
                  <a:pt x="0" y="302"/>
                </a:cubicBezTo>
                <a:cubicBezTo>
                  <a:pt x="0" y="468"/>
                  <a:pt x="134" y="603"/>
                  <a:pt x="301" y="603"/>
                </a:cubicBezTo>
                <a:cubicBezTo>
                  <a:pt x="466" y="603"/>
                  <a:pt x="601" y="470"/>
                  <a:pt x="602" y="304"/>
                </a:cubicBezTo>
                <a:cubicBezTo>
                  <a:pt x="602" y="304"/>
                  <a:pt x="602" y="304"/>
                  <a:pt x="602" y="304"/>
                </a:cubicBezTo>
                <a:cubicBezTo>
                  <a:pt x="602" y="0"/>
                  <a:pt x="602" y="0"/>
                  <a:pt x="602" y="0"/>
                </a:cubicBezTo>
              </a:path>
            </a:pathLst>
          </a:custGeom>
          <a:solidFill>
            <a:srgbClr val="5AB5EC">
              <a:alpha val="8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>
              <a:solidFill>
                <a:srgbClr val="0F76B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713196" y="1404521"/>
            <a:ext cx="292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Sosiaalihuollolla </a:t>
            </a:r>
            <a:r>
              <a:rPr lang="fi-FI" dirty="0" smtClean="0">
                <a:solidFill>
                  <a:srgbClr val="FFFFFF"/>
                </a:solidFill>
              </a:rPr>
              <a:t/>
            </a:r>
            <a:br>
              <a:rPr lang="fi-FI" dirty="0" smtClean="0">
                <a:solidFill>
                  <a:srgbClr val="FFFFFF"/>
                </a:solidFill>
              </a:rPr>
            </a:br>
            <a:r>
              <a:rPr lang="fi-FI" dirty="0" smtClean="0">
                <a:solidFill>
                  <a:srgbClr val="FFFFFF"/>
                </a:solidFill>
              </a:rPr>
              <a:t>on tärkeä rooli tunnistaa paljon </a:t>
            </a:r>
            <a:r>
              <a:rPr lang="fi-FI" dirty="0">
                <a:solidFill>
                  <a:srgbClr val="FFFFFF"/>
                </a:solidFill>
              </a:rPr>
              <a:t>palveluja </a:t>
            </a:r>
            <a:r>
              <a:rPr lang="fi-FI" dirty="0" smtClean="0">
                <a:solidFill>
                  <a:srgbClr val="FFFFFF"/>
                </a:solidFill>
              </a:rPr>
              <a:t>tarvitsevat asiakkaat, koordinoida palveluja ja seurata vaikuttavuutta.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D5E83C4-15F6-4176-B920-9E480E53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563638"/>
            <a:ext cx="3744416" cy="2992588"/>
          </a:xfrm>
        </p:spPr>
        <p:txBody>
          <a:bodyPr>
            <a:normAutofit fontScale="92500" lnSpcReduction="20000"/>
          </a:bodyPr>
          <a:lstStyle/>
          <a:p>
            <a:endParaRPr lang="fi-FI" dirty="0" smtClean="0"/>
          </a:p>
          <a:p>
            <a:pPr>
              <a:buClr>
                <a:srgbClr val="0F76B1"/>
              </a:buClr>
            </a:pPr>
            <a:r>
              <a:rPr lang="fi-FI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Maakunta </a:t>
            </a:r>
            <a:r>
              <a:rPr lang="fi-FI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jalkauttaa sosiaalihuollon osaamista </a:t>
            </a:r>
            <a:r>
              <a:rPr lang="fi-FI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sote-keskuksiin</a:t>
            </a:r>
            <a:r>
              <a:rPr lang="fi-FI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tarpeen mukaan.</a:t>
            </a:r>
            <a:endParaRPr lang="fi-FI" dirty="0">
              <a:solidFill>
                <a:schemeClr val="tx2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F76B1"/>
              </a:buClr>
            </a:pPr>
            <a:r>
              <a:rPr lang="fi-FI" dirty="0" err="1">
                <a:solidFill>
                  <a:schemeClr val="tx2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Sote-keskuksen</a:t>
            </a:r>
            <a:r>
              <a:rPr lang="fi-FI" dirty="0">
                <a:solidFill>
                  <a:schemeClr val="tx2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kanssa voidaan tehdä asiakkaalle palvelutarpeen arviointi ja asiakassuunnitelma.</a:t>
            </a:r>
          </a:p>
          <a:p>
            <a:pPr>
              <a:buClr>
                <a:srgbClr val="0F76B1"/>
              </a:buClr>
            </a:pPr>
            <a:r>
              <a:rPr lang="fi-FI" dirty="0">
                <a:solidFill>
                  <a:schemeClr val="tx2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Palvelutarpeen arvioinnissa ja päätöksenteossa voidaan hyödyntää myös digitaalisia palveluja.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E28BAE25-8DBF-4827-B965-6F7CB04D8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2040" y="627534"/>
            <a:ext cx="4104456" cy="936104"/>
          </a:xfrm>
        </p:spPr>
        <p:txBody>
          <a:bodyPr>
            <a:noAutofit/>
          </a:bodyPr>
          <a:lstStyle/>
          <a:p>
            <a:r>
              <a:rPr lang="fi-FI" dirty="0"/>
              <a:t>Liikelaitoksen sosiaalipalvelut </a:t>
            </a:r>
            <a:br>
              <a:rPr lang="fi-FI" dirty="0"/>
            </a:br>
            <a:r>
              <a:rPr lang="fi-FI" dirty="0" err="1" smtClean="0"/>
              <a:t>sote-keskuksessa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24DF-1D36-40EE-80ED-7BD3255D19B6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27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E0F7711-F7AB-479B-A840-679A75D9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Maakunnan liikelaitos tuottaa </a:t>
            </a:r>
            <a:r>
              <a:rPr lang="fi-FI" sz="1400" dirty="0" err="1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sote-keskusten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 hammashoidon palvelujen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lisäksi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mm. sosiaalipalvelut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erikoissairaanhoito, neuvolat, koulu- ja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opiskeluterveydenhuolto.</a:t>
            </a:r>
            <a:endParaRPr lang="fi-FI" sz="1400" dirty="0">
              <a:solidFill>
                <a:srgbClr val="626365">
                  <a:lumMod val="75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Asiakas voi valita koko maasta liikelaitoksen ja sen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palveluyksikön, kuten sairaal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sosiaaliaseman.</a:t>
            </a:r>
            <a:endParaRPr lang="fi-FI" sz="1400" dirty="0">
              <a:solidFill>
                <a:srgbClr val="626365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Maakunnan liikelaitos  arvioi osaltaan asiakkaan palvelutarpeen ja tekee tarvittaessa asiakassuunnitelman.</a:t>
            </a:r>
          </a:p>
          <a:p>
            <a:pPr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Liikelaitos voi antaa asiakassetelin tai henkilökohtaisen budjetin, jolla asiakas hankkii tarvitsemiaan palveluja yksityisiltä palveluntuottajilta.</a:t>
            </a:r>
          </a:p>
          <a:p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9F23C1B-517E-430A-A72C-5138B62A1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536" y="195486"/>
            <a:ext cx="4236654" cy="996975"/>
          </a:xfrm>
        </p:spPr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Maakunnan liikelaitoksen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palvelut</a:t>
            </a:r>
            <a:endParaRPr lang="fi-FI" sz="18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C0D961-3CB2-4A46-9012-2598BA12B434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28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0D4B-AAB0-42D5-B5E9-15CAE0C14F81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29</a:t>
            </a:fld>
            <a:endParaRPr lang="fi-FI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Sosiaalihuolto on silta kuntiin</a:t>
            </a:r>
            <a:endParaRPr lang="fi-FI" dirty="0"/>
          </a:p>
        </p:txBody>
      </p:sp>
      <p:sp>
        <p:nvSpPr>
          <p:cNvPr id="6" name="Sisällön paikkamerkki 2"/>
          <p:cNvSpPr>
            <a:spLocks noGrp="1"/>
          </p:cNvSpPr>
          <p:nvPr>
            <p:ph idx="1"/>
          </p:nvPr>
        </p:nvSpPr>
        <p:spPr>
          <a:xfrm>
            <a:off x="4716016" y="1491630"/>
            <a:ext cx="4308662" cy="3282414"/>
          </a:xfrm>
        </p:spPr>
        <p:txBody>
          <a:bodyPr>
            <a:normAutofit/>
          </a:bodyPr>
          <a:lstStyle/>
          <a:p>
            <a:pPr lvl="0"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Sosiaalihuollon toiminta ja monet sen palveluista ovat tiiviissä yhteydessä kunnan palvelutuotantoon, kuten varhaiskasvatukseen ja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kouluun. Niiden välinen 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toiminnallinen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yhteys 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on </a:t>
            </a: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varmistettava</a:t>
            </a: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. </a:t>
            </a:r>
          </a:p>
          <a:p>
            <a:pPr lvl="0">
              <a:buClr>
                <a:srgbClr val="0F76B1"/>
              </a:buClr>
            </a:pPr>
            <a:r>
              <a:rPr lang="fi-FI" sz="1400" dirty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Kuntalaisten hyvinvoinnin turvaamisessa sosiaalihuollolla on keskeinen merkitys. </a:t>
            </a:r>
          </a:p>
          <a:p>
            <a:pPr lvl="0">
              <a:buClr>
                <a:srgbClr val="0F76B1"/>
              </a:buClr>
            </a:pPr>
            <a:r>
              <a:rPr lang="fi-FI" sz="1400" dirty="0" smtClean="0">
                <a:solidFill>
                  <a:srgbClr val="626365">
                    <a:lumMod val="75000"/>
                  </a:srgbClr>
                </a:solidFill>
                <a:latin typeface="Verdana" panose="020B0604030504040204" pitchFamily="34" charset="0"/>
              </a:rPr>
              <a:t>Kuntien ja maakunnan palvelujen yhteensopivuus ja -toimivuus ovat kuntalaisten etu. Uusi malli edellyttää uusia toimintarakenteita ja vuorovaikutuksen tapoja, joista on erikseen sovittava. </a:t>
            </a:r>
            <a:endParaRPr lang="fi-FI" sz="14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3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30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4"/>
          </p:nvPr>
        </p:nvSpPr>
        <p:spPr>
          <a:xfrm>
            <a:off x="611560" y="2067694"/>
            <a:ext cx="6317160" cy="208823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Koko maakunta- ja </a:t>
            </a:r>
            <a:r>
              <a:rPr lang="fi-FI" dirty="0" err="1"/>
              <a:t>sote</a:t>
            </a:r>
            <a:r>
              <a:rPr lang="fi-FI" dirty="0"/>
              <a:t>-uudistuksen lakipaketti nyt eduskunnan </a:t>
            </a:r>
            <a:r>
              <a:rPr lang="fi-FI" dirty="0" smtClean="0"/>
              <a:t>käsittelyssä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Valmistelu </a:t>
            </a:r>
            <a:r>
              <a:rPr lang="fi-FI" dirty="0" err="1"/>
              <a:t>sote</a:t>
            </a:r>
            <a:r>
              <a:rPr lang="fi-FI" dirty="0"/>
              <a:t>-substanssilakeihin tarvittavista muutoksista </a:t>
            </a:r>
            <a:r>
              <a:rPr lang="fi-FI" dirty="0" smtClean="0"/>
              <a:t>käynnissä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Maakunta- ja </a:t>
            </a:r>
            <a:r>
              <a:rPr lang="fi-FI" dirty="0" err="1"/>
              <a:t>sote</a:t>
            </a:r>
            <a:r>
              <a:rPr lang="fi-FI" dirty="0"/>
              <a:t>-uudistuksen valmistelu- ja </a:t>
            </a:r>
            <a:r>
              <a:rPr lang="fi-FI" dirty="0" err="1" smtClean="0"/>
              <a:t>toimeenpanoorganisaatiota</a:t>
            </a:r>
            <a:r>
              <a:rPr lang="fi-FI" dirty="0" smtClean="0"/>
              <a:t> </a:t>
            </a:r>
            <a:r>
              <a:rPr lang="fi-FI" dirty="0"/>
              <a:t>uudistetaan </a:t>
            </a:r>
            <a:endParaRPr lang="fi-FI" dirty="0" smtClean="0"/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Maakuntien ohjaukseen valmistaudutaan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339752" y="1203599"/>
            <a:ext cx="4583108" cy="576064"/>
          </a:xfrm>
        </p:spPr>
        <p:txBody>
          <a:bodyPr/>
          <a:lstStyle/>
          <a:p>
            <a:r>
              <a:rPr lang="fi-FI" b="1" dirty="0" smtClean="0"/>
              <a:t>Ajankohtaista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97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32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7494"/>
            <a:ext cx="7841582" cy="43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4124672" y="4746178"/>
            <a:ext cx="1512168" cy="273844"/>
          </a:xfrm>
          <a:prstGeom prst="rect">
            <a:avLst/>
          </a:prstGeom>
        </p:spPr>
        <p:txBody>
          <a:bodyPr/>
          <a:lstStyle/>
          <a:p>
            <a:fld id="{AED0AB0C-5B5E-48E3-83AE-17D96CBEC3C7}" type="datetime1">
              <a:rPr lang="fi-FI" sz="100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18.5.2018</a:t>
            </a:fld>
            <a:endParaRPr lang="fi-FI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3404592" y="4746178"/>
            <a:ext cx="600498" cy="273844"/>
          </a:xfrm>
          <a:prstGeom prst="rect">
            <a:avLst/>
          </a:prstGeom>
        </p:spPr>
        <p:txBody>
          <a:bodyPr/>
          <a:lstStyle/>
          <a:p>
            <a:fld id="{AF3D37F8-22D3-48E0-8D89-5DDCFAF338AF}" type="slidenum">
              <a:rPr lang="fi-FI" sz="100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33</a:t>
            </a:fld>
            <a:endParaRPr lang="fi-FI" sz="1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4948"/>
            <a:ext cx="871498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D6ED738F-4C95-4486-9334-B1E6C48EF8A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9F4CD9-7D89-40EA-8F54-0A63D9010B0A}" type="datetime1">
              <a:rPr lang="fi-FI" smtClean="0"/>
              <a:pPr/>
              <a:t>18.5.2018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alueuudistus.fi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mtClean="0"/>
              <a:t>regionreformen.fi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8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6" name="495A2EB0-BF82-4708-A9D3-C8AEBF66D756" descr="495A2EB0-BF82-4708-A9D3-C8AEBF66D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637"/>
            <a:ext cx="7069283" cy="433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9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94"/>
            <a:ext cx="8045768" cy="4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3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maakunta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6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339502"/>
            <a:ext cx="7596336" cy="41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18.5.2018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66211"/>
            <a:ext cx="8776942" cy="361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8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B1A773-AB92-451F-AB72-6038F4C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CCCCCC">
                    <a:lumMod val="25000"/>
                  </a:srgbClr>
                </a:solidFill>
              </a:rPr>
              <a:t>Etunimi Sukunimi</a:t>
            </a:r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Monikanavaisen rahoituksen yksinkertaistaminen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18.5.2018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F3A5B8-4285-4C4E-8117-F12115A11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>
                <a:solidFill>
                  <a:srgbClr val="CCCCCC">
                    <a:lumMod val="25000"/>
                  </a:srgbClr>
                </a:solidFill>
              </a:rPr>
              <a:pPr/>
              <a:t>9</a:t>
            </a:fld>
            <a:endParaRPr lang="fi-FI" dirty="0">
              <a:solidFill>
                <a:srgbClr val="CCCCC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akunta- ja sote-uudistus_diapohja_FI-SV2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ppt/theme/theme10.xml><?xml version="1.0" encoding="utf-8"?>
<a:theme xmlns:a="http://schemas.openxmlformats.org/drawingml/2006/main" name="2_Default Theme">
  <a:themeElements>
    <a:clrScheme name="Custom 2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27024"/>
      </a:accent1>
      <a:accent2>
        <a:srgbClr val="F99F35"/>
      </a:accent2>
      <a:accent3>
        <a:srgbClr val="0F76B1"/>
      </a:accent3>
      <a:accent4>
        <a:srgbClr val="34A0CF"/>
      </a:accent4>
      <a:accent5>
        <a:srgbClr val="616365"/>
      </a:accent5>
      <a:accent6>
        <a:srgbClr val="FDE1A5"/>
      </a:accent6>
      <a:hlink>
        <a:srgbClr val="0000FF"/>
      </a:hlink>
      <a:folHlink>
        <a:srgbClr val="800080"/>
      </a:folHlink>
    </a:clrScheme>
    <a:fontScheme name="Kunta-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teema">
  <a:themeElements>
    <a:clrScheme name="SOTE värit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B4B6B7"/>
      </a:accent3>
      <a:accent4>
        <a:srgbClr val="616365"/>
      </a:accent4>
      <a:accent5>
        <a:srgbClr val="5AB5EC"/>
      </a:accent5>
      <a:accent6>
        <a:srgbClr val="0F76B1"/>
      </a:accent6>
      <a:hlink>
        <a:srgbClr val="5AB5EC"/>
      </a:hlink>
      <a:folHlink>
        <a:srgbClr val="F27024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akunta- ja sote-uudistus_diapohja_FI-SV2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ppt/theme/theme6.xml><?xml version="1.0" encoding="utf-8"?>
<a:theme xmlns:a="http://schemas.openxmlformats.org/drawingml/2006/main" name="2_maakunta- ja sote-uudistus_diapohja_FI-SV2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ppt/theme/theme7.xml><?xml version="1.0" encoding="utf-8"?>
<a:theme xmlns:a="http://schemas.openxmlformats.org/drawingml/2006/main" name="1_maakunta- ja sote-uudistus_diapohja_FI-SV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ppt/theme/theme8.xml><?xml version="1.0" encoding="utf-8"?>
<a:theme xmlns:a="http://schemas.openxmlformats.org/drawingml/2006/main" name="5_maakunta- ja sote-uudistus_diapohja_FI-SV2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ppt/theme/theme9.xml><?xml version="1.0" encoding="utf-8"?>
<a:theme xmlns:a="http://schemas.openxmlformats.org/drawingml/2006/main" name="3_maakunta- ja sote-uudistus_diapohja_FI-SV2">
  <a:themeElements>
    <a:clrScheme name="Custom 10">
      <a:dk1>
        <a:srgbClr val="0F76B1"/>
      </a:dk1>
      <a:lt1>
        <a:srgbClr val="FFFFFF"/>
      </a:lt1>
      <a:dk2>
        <a:srgbClr val="000000"/>
      </a:dk2>
      <a:lt2>
        <a:srgbClr val="CCCCCC"/>
      </a:lt2>
      <a:accent1>
        <a:srgbClr val="0F76B1"/>
      </a:accent1>
      <a:accent2>
        <a:srgbClr val="A34E96"/>
      </a:accent2>
      <a:accent3>
        <a:srgbClr val="616365"/>
      </a:accent3>
      <a:accent4>
        <a:srgbClr val="E3E3E2"/>
      </a:accent4>
      <a:accent5>
        <a:srgbClr val="5AB5EC"/>
      </a:accent5>
      <a:accent6>
        <a:srgbClr val="0F76B1"/>
      </a:accent6>
      <a:hlink>
        <a:srgbClr val="0F76B1"/>
      </a:hlink>
      <a:folHlink>
        <a:srgbClr val="304E88"/>
      </a:folHlink>
    </a:clrScheme>
    <a:fontScheme name="So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akunta_ja_soteuudistus_yleispohja_VM_2017_FIN-SVE_v2.pptx" id="{CF4E457D-6470-4D57-AC3F-7621ED7B6DD3}" vid="{00DDF0AA-9C1F-4C17-83A6-A29D9F6F2B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maakunta- ja sote-uudistus_diapohja_FI-SV2</Template>
  <TotalTime>925</TotalTime>
  <Words>777</Words>
  <Application>Microsoft Office PowerPoint</Application>
  <PresentationFormat>Näytössä katseltava esitys (16:9)</PresentationFormat>
  <Paragraphs>168</Paragraphs>
  <Slides>34</Slides>
  <Notes>19</Notes>
  <HiddenSlides>0</HiddenSlides>
  <MMClips>0</MMClips>
  <ScaleCrop>false</ScaleCrop>
  <HeadingPairs>
    <vt:vector size="4" baseType="variant">
      <vt:variant>
        <vt:lpstr>Teema</vt:lpstr>
      </vt:variant>
      <vt:variant>
        <vt:i4>11</vt:i4>
      </vt:variant>
      <vt:variant>
        <vt:lpstr>Dian otsikot</vt:lpstr>
      </vt:variant>
      <vt:variant>
        <vt:i4>34</vt:i4>
      </vt:variant>
    </vt:vector>
  </HeadingPairs>
  <TitlesOfParts>
    <vt:vector size="45" baseType="lpstr">
      <vt:lpstr>maakunta- ja sote-uudistus_diapohja_FI-SV2</vt:lpstr>
      <vt:lpstr>2_Mukautettu suunnittelumalli</vt:lpstr>
      <vt:lpstr>1_Mukautettu suunnittelumalli</vt:lpstr>
      <vt:lpstr>Mukautettu suunnittelumalli</vt:lpstr>
      <vt:lpstr>1_maakunta- ja sote-uudistus_diapohja_FI-SV2</vt:lpstr>
      <vt:lpstr>2_maakunta- ja sote-uudistus_diapohja_FI-SV2</vt:lpstr>
      <vt:lpstr>1_maakunta- ja sote-uudistus_diapohja_FI-SV</vt:lpstr>
      <vt:lpstr>5_maakunta- ja sote-uudistus_diapohja_FI-SV2</vt:lpstr>
      <vt:lpstr>3_maakunta- ja sote-uudistus_diapohja_FI-SV2</vt:lpstr>
      <vt:lpstr>2_Default Theme</vt:lpstr>
      <vt:lpstr>Office-teema</vt:lpstr>
      <vt:lpstr>Maakunta- ja sote-uudistus - ajankohtaiskatsaus</vt:lpstr>
      <vt:lpstr>        Tässä esityksessä:  Uudistuksen tavoitteet  Uusi maakunta   Rahoituksen yksinkertaistaminen  Digitalisaatio  Soten sisällöt  Valinnanvapaus  Hyvinvoinnin ja terveyden edistäminen,  yhdyspintapalvelut, järjestöjen rooli  Sosiaalihuolto  Aikataulu</vt:lpstr>
      <vt:lpstr>Tavoitteet</vt:lpstr>
      <vt:lpstr>PowerPoint-esitys</vt:lpstr>
      <vt:lpstr>PowerPoint-esitys</vt:lpstr>
      <vt:lpstr>Uusi maakunta</vt:lpstr>
      <vt:lpstr>PowerPoint-esitys</vt:lpstr>
      <vt:lpstr>PowerPoint-esitys</vt:lpstr>
      <vt:lpstr>Monikanavaisen rahoituksen yksinkertaistaminen</vt:lpstr>
      <vt:lpstr>Sosiaali- ja terveydenhuollon monikanavainen rahoitus yksinkertaisemmaksi </vt:lpstr>
      <vt:lpstr>Monikanavarahoitus yksinkertaistetaan</vt:lpstr>
      <vt:lpstr>Digitalisaatio</vt:lpstr>
      <vt:lpstr>PowerPoint-esitys</vt:lpstr>
      <vt:lpstr>PowerPoint-esitys</vt:lpstr>
      <vt:lpstr>Katse soten sisältöihin</vt:lpstr>
      <vt:lpstr>PowerPoint-esitys</vt:lpstr>
      <vt:lpstr>Asiakkaan valinnanvapaus</vt:lpstr>
      <vt:lpstr>PowerPoint-esitys</vt:lpstr>
      <vt:lpstr>PowerPoint-esitys</vt:lpstr>
      <vt:lpstr>Hyvinvoinnin ja terveyden edistäminen Yhdyspintapalvelut</vt:lpstr>
      <vt:lpstr>PowerPoint-esitys</vt:lpstr>
      <vt:lpstr>PowerPoint-esitys</vt:lpstr>
      <vt:lpstr>Yhdyspintapalvelut - mitä voidaan tehdä yhdessä?</vt:lpstr>
      <vt:lpstr>Järjestöt hyvinvoinnin ja terveyden edistämisen yhteistyökumppanina</vt:lpstr>
      <vt:lpstr>Sosiaalihuolto</vt:lpstr>
      <vt:lpstr>PowerPoint-esitys</vt:lpstr>
      <vt:lpstr>PowerPoint-esitys</vt:lpstr>
      <vt:lpstr>PowerPoint-esitys</vt:lpstr>
      <vt:lpstr>PowerPoint-esitys</vt:lpstr>
      <vt:lpstr>Aikataulu</vt:lpstr>
      <vt:lpstr>Ajankohtaista</vt:lpstr>
      <vt:lpstr>PowerPoint-esitys</vt:lpstr>
      <vt:lpstr>PowerPoint-esitys</vt:lpstr>
      <vt:lpstr>alueuudistus.fi regionreformen.fi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Rantala Minna STM</dc:creator>
  <cp:lastModifiedBy>Liakka Anna</cp:lastModifiedBy>
  <cp:revision>65</cp:revision>
  <cp:lastPrinted>2018-05-03T09:37:26Z</cp:lastPrinted>
  <dcterms:created xsi:type="dcterms:W3CDTF">2017-11-17T10:59:39Z</dcterms:created>
  <dcterms:modified xsi:type="dcterms:W3CDTF">2018-05-18T12:20:58Z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