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96" r:id="rId5"/>
    <p:sldId id="267" r:id="rId6"/>
    <p:sldId id="257" r:id="rId7"/>
    <p:sldId id="284" r:id="rId8"/>
    <p:sldId id="290" r:id="rId9"/>
    <p:sldId id="285" r:id="rId10"/>
    <p:sldId id="286" r:id="rId11"/>
    <p:sldId id="288" r:id="rId12"/>
    <p:sldId id="294" r:id="rId13"/>
    <p:sldId id="292" r:id="rId14"/>
    <p:sldId id="293" r:id="rId15"/>
    <p:sldId id="297" r:id="rId16"/>
    <p:sldId id="295" r:id="rId17"/>
    <p:sldId id="278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27A7FF-C14D-45C6-BF30-483444BFAAC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4290115D-16FE-4076-BC31-F2B62966F2CD}">
      <dgm:prSet phldrT="[Teksti]"/>
      <dgm:spPr/>
      <dgm:t>
        <a:bodyPr/>
        <a:lstStyle/>
        <a:p>
          <a:r>
            <a:rPr lang="fi-FI" dirty="0" smtClean="0"/>
            <a:t>Alueen kunnat</a:t>
          </a:r>
          <a:endParaRPr lang="fi-FI" dirty="0"/>
        </a:p>
      </dgm:t>
    </dgm:pt>
    <dgm:pt modelId="{9F96F1C6-D759-4442-AD6A-2385275AD300}" type="parTrans" cxnId="{04CDD8A6-645E-4EF1-B52B-ED922CD539F2}">
      <dgm:prSet/>
      <dgm:spPr/>
      <dgm:t>
        <a:bodyPr/>
        <a:lstStyle/>
        <a:p>
          <a:endParaRPr lang="fi-FI"/>
        </a:p>
      </dgm:t>
    </dgm:pt>
    <dgm:pt modelId="{527F3FDC-200A-4ED1-9585-D461818181C0}" type="sibTrans" cxnId="{04CDD8A6-645E-4EF1-B52B-ED922CD539F2}">
      <dgm:prSet/>
      <dgm:spPr/>
      <dgm:t>
        <a:bodyPr/>
        <a:lstStyle/>
        <a:p>
          <a:endParaRPr lang="fi-FI"/>
        </a:p>
      </dgm:t>
    </dgm:pt>
    <dgm:pt modelId="{A7226897-399E-44D1-B94E-A82C8B2189E9}">
      <dgm:prSet phldrT="[Teksti]"/>
      <dgm:spPr/>
      <dgm:t>
        <a:bodyPr/>
        <a:lstStyle/>
        <a:p>
          <a:r>
            <a:rPr lang="fi-FI" dirty="0" smtClean="0"/>
            <a:t>Kolmassektori, järjestöt, seurakunnat</a:t>
          </a:r>
          <a:endParaRPr lang="fi-FI" dirty="0"/>
        </a:p>
      </dgm:t>
    </dgm:pt>
    <dgm:pt modelId="{D82C5C9E-7E70-47A5-9C83-C7026438B7CA}" type="parTrans" cxnId="{6443625A-8C69-4CE3-B120-D3E553E8B091}">
      <dgm:prSet/>
      <dgm:spPr/>
      <dgm:t>
        <a:bodyPr/>
        <a:lstStyle/>
        <a:p>
          <a:endParaRPr lang="fi-FI"/>
        </a:p>
      </dgm:t>
    </dgm:pt>
    <dgm:pt modelId="{B74C0D02-D0B2-4120-805F-E639DB08787D}" type="sibTrans" cxnId="{6443625A-8C69-4CE3-B120-D3E553E8B091}">
      <dgm:prSet/>
      <dgm:spPr/>
      <dgm:t>
        <a:bodyPr/>
        <a:lstStyle/>
        <a:p>
          <a:endParaRPr lang="fi-FI"/>
        </a:p>
      </dgm:t>
    </dgm:pt>
    <dgm:pt modelId="{057B8358-AAB3-4552-ABB3-F48432DC39EA}">
      <dgm:prSet phldrT="[Teksti]"/>
      <dgm:spPr/>
      <dgm:t>
        <a:bodyPr/>
        <a:lstStyle/>
        <a:p>
          <a:r>
            <a:rPr lang="fi-FI" dirty="0" smtClean="0"/>
            <a:t>Yksityiset palveluntuottajat, yritykset</a:t>
          </a:r>
          <a:endParaRPr lang="fi-FI" dirty="0"/>
        </a:p>
      </dgm:t>
    </dgm:pt>
    <dgm:pt modelId="{B06B0CFF-14D9-437B-8E0F-4D1DAA157C65}" type="parTrans" cxnId="{277321CB-77BC-4828-A032-96E9785F2F53}">
      <dgm:prSet/>
      <dgm:spPr/>
      <dgm:t>
        <a:bodyPr/>
        <a:lstStyle/>
        <a:p>
          <a:endParaRPr lang="fi-FI"/>
        </a:p>
      </dgm:t>
    </dgm:pt>
    <dgm:pt modelId="{9058C62E-12A2-4F5C-A62B-9AA5F8C1D393}" type="sibTrans" cxnId="{277321CB-77BC-4828-A032-96E9785F2F53}">
      <dgm:prSet/>
      <dgm:spPr/>
      <dgm:t>
        <a:bodyPr/>
        <a:lstStyle/>
        <a:p>
          <a:endParaRPr lang="fi-FI"/>
        </a:p>
      </dgm:t>
    </dgm:pt>
    <dgm:pt modelId="{FC9AE05E-9F3E-450F-AB05-335E3B8F9AA2}">
      <dgm:prSet phldrT="[Teksti]"/>
      <dgm:spPr/>
      <dgm:t>
        <a:bodyPr/>
        <a:lstStyle/>
        <a:p>
          <a:r>
            <a:rPr lang="fi-FI" dirty="0" smtClean="0"/>
            <a:t>Valtion viranomaiset, poliisi, Kela jne.</a:t>
          </a:r>
          <a:endParaRPr lang="fi-FI" dirty="0"/>
        </a:p>
      </dgm:t>
    </dgm:pt>
    <dgm:pt modelId="{BBE9F687-5AE0-4596-8ADE-2D32EAA642E0}" type="parTrans" cxnId="{830F3F20-6D10-46F0-90BE-3A94B56CACD6}">
      <dgm:prSet/>
      <dgm:spPr/>
      <dgm:t>
        <a:bodyPr/>
        <a:lstStyle/>
        <a:p>
          <a:endParaRPr lang="fi-FI"/>
        </a:p>
      </dgm:t>
    </dgm:pt>
    <dgm:pt modelId="{798E90B7-B98A-4AC8-8865-7F061D840A76}" type="sibTrans" cxnId="{830F3F20-6D10-46F0-90BE-3A94B56CACD6}">
      <dgm:prSet/>
      <dgm:spPr/>
      <dgm:t>
        <a:bodyPr/>
        <a:lstStyle/>
        <a:p>
          <a:endParaRPr lang="fi-FI"/>
        </a:p>
      </dgm:t>
    </dgm:pt>
    <dgm:pt modelId="{9DC1B5CC-590C-47DB-9CEB-98C962135458}">
      <dgm:prSet phldrT="[Teksti]"/>
      <dgm:spPr/>
      <dgm:t>
        <a:bodyPr/>
        <a:lstStyle/>
        <a:p>
          <a:r>
            <a:rPr lang="fi-FI" dirty="0" smtClean="0"/>
            <a:t>Maakunnan toimijat; järjestäjä, liikelaitos, </a:t>
          </a:r>
          <a:r>
            <a:rPr lang="fi-FI" dirty="0" err="1" smtClean="0"/>
            <a:t>sote</a:t>
          </a:r>
          <a:r>
            <a:rPr lang="fi-FI" dirty="0" smtClean="0"/>
            <a:t>-keskus, yhtiöt</a:t>
          </a:r>
          <a:endParaRPr lang="fi-FI" dirty="0"/>
        </a:p>
      </dgm:t>
    </dgm:pt>
    <dgm:pt modelId="{67DD9906-C531-4999-8D68-AFE40746510F}" type="parTrans" cxnId="{FB8D8054-42A8-4FBE-9EAE-567CB505BE41}">
      <dgm:prSet/>
      <dgm:spPr/>
      <dgm:t>
        <a:bodyPr/>
        <a:lstStyle/>
        <a:p>
          <a:endParaRPr lang="fi-FI"/>
        </a:p>
      </dgm:t>
    </dgm:pt>
    <dgm:pt modelId="{D0F113B1-1AB2-45C0-B40D-DFB5CA50B26B}" type="sibTrans" cxnId="{FB8D8054-42A8-4FBE-9EAE-567CB505BE41}">
      <dgm:prSet/>
      <dgm:spPr/>
      <dgm:t>
        <a:bodyPr/>
        <a:lstStyle/>
        <a:p>
          <a:endParaRPr lang="fi-FI"/>
        </a:p>
      </dgm:t>
    </dgm:pt>
    <dgm:pt modelId="{EF3E460B-BEA1-4D6E-AA8F-4138B63DF05C}">
      <dgm:prSet phldrT="[Teksti]"/>
      <dgm:spPr/>
      <dgm:t>
        <a:bodyPr/>
        <a:lstStyle/>
        <a:p>
          <a:r>
            <a:rPr lang="fi-FI" dirty="0" smtClean="0"/>
            <a:t>Kehittäjäkumppanit, oppilaitokset, LUT, Saimia, Sampo</a:t>
          </a:r>
          <a:endParaRPr lang="fi-FI" dirty="0"/>
        </a:p>
      </dgm:t>
    </dgm:pt>
    <dgm:pt modelId="{6856C2E8-B6B8-4C40-81A2-325B3F7DC7EA}" type="parTrans" cxnId="{F1F0CAC2-2A7C-4DFE-8EF7-EA48269830FE}">
      <dgm:prSet/>
      <dgm:spPr/>
      <dgm:t>
        <a:bodyPr/>
        <a:lstStyle/>
        <a:p>
          <a:endParaRPr lang="fi-FI"/>
        </a:p>
      </dgm:t>
    </dgm:pt>
    <dgm:pt modelId="{968363FB-F333-42BD-856A-E0595AD1A70B}" type="sibTrans" cxnId="{F1F0CAC2-2A7C-4DFE-8EF7-EA48269830FE}">
      <dgm:prSet/>
      <dgm:spPr/>
      <dgm:t>
        <a:bodyPr/>
        <a:lstStyle/>
        <a:p>
          <a:endParaRPr lang="fi-FI"/>
        </a:p>
      </dgm:t>
    </dgm:pt>
    <dgm:pt modelId="{C78B5AC1-A255-4145-AE0F-7B7C3B53585F}">
      <dgm:prSet phldrT="[Teksti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i-FI" dirty="0"/>
        </a:p>
      </dgm:t>
    </dgm:pt>
    <dgm:pt modelId="{25EC969F-0214-4BD8-9931-B4E74FE10729}" type="sibTrans" cxnId="{C8FB7012-4647-4FF7-B3EA-779E53FC0099}">
      <dgm:prSet/>
      <dgm:spPr/>
      <dgm:t>
        <a:bodyPr/>
        <a:lstStyle/>
        <a:p>
          <a:endParaRPr lang="fi-FI"/>
        </a:p>
      </dgm:t>
    </dgm:pt>
    <dgm:pt modelId="{AA7A7741-71EF-4848-9925-75D441093996}" type="parTrans" cxnId="{C8FB7012-4647-4FF7-B3EA-779E53FC0099}">
      <dgm:prSet/>
      <dgm:spPr/>
      <dgm:t>
        <a:bodyPr/>
        <a:lstStyle/>
        <a:p>
          <a:endParaRPr lang="fi-FI"/>
        </a:p>
      </dgm:t>
    </dgm:pt>
    <dgm:pt modelId="{256A4A02-EC8A-4169-AF0A-2BF9E659D454}" type="pres">
      <dgm:prSet presAssocID="{2827A7FF-C14D-45C6-BF30-483444BFAAC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7BDBABA8-D2AB-4D0D-904F-E394DBEF804B}" type="pres">
      <dgm:prSet presAssocID="{C78B5AC1-A255-4145-AE0F-7B7C3B53585F}" presName="centerShape" presStyleLbl="node0" presStyleIdx="0" presStyleCnt="1" custLinFactNeighborY="135"/>
      <dgm:spPr/>
      <dgm:t>
        <a:bodyPr/>
        <a:lstStyle/>
        <a:p>
          <a:endParaRPr lang="fi-FI"/>
        </a:p>
      </dgm:t>
    </dgm:pt>
    <dgm:pt modelId="{15A3D064-A673-4086-99F0-D91E50E40ACE}" type="pres">
      <dgm:prSet presAssocID="{9DC1B5CC-590C-47DB-9CEB-98C962135458}" presName="node" presStyleLbl="node1" presStyleIdx="0" presStyleCnt="6" custScaleX="16993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CE5B3C1-594D-45CF-BF9D-126C6FB8ABA1}" type="pres">
      <dgm:prSet presAssocID="{9DC1B5CC-590C-47DB-9CEB-98C962135458}" presName="dummy" presStyleCnt="0"/>
      <dgm:spPr/>
    </dgm:pt>
    <dgm:pt modelId="{A1029E61-1366-48EC-86BB-9604BB8AD7FE}" type="pres">
      <dgm:prSet presAssocID="{D0F113B1-1AB2-45C0-B40D-DFB5CA50B26B}" presName="sibTrans" presStyleLbl="sibTrans2D1" presStyleIdx="0" presStyleCnt="6"/>
      <dgm:spPr/>
      <dgm:t>
        <a:bodyPr/>
        <a:lstStyle/>
        <a:p>
          <a:endParaRPr lang="fi-FI"/>
        </a:p>
      </dgm:t>
    </dgm:pt>
    <dgm:pt modelId="{AFB73C3E-D689-4393-9D0F-43F7CF6AD99B}" type="pres">
      <dgm:prSet presAssocID="{4290115D-16FE-4076-BC31-F2B62966F2CD}" presName="node" presStyleLbl="node1" presStyleIdx="1" presStyleCnt="6" custScaleX="16993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BF978A5-A16D-4FD0-A91E-FDC88F222D35}" type="pres">
      <dgm:prSet presAssocID="{4290115D-16FE-4076-BC31-F2B62966F2CD}" presName="dummy" presStyleCnt="0"/>
      <dgm:spPr/>
    </dgm:pt>
    <dgm:pt modelId="{39D6B316-75A7-436E-90A1-9FB278360B7E}" type="pres">
      <dgm:prSet presAssocID="{527F3FDC-200A-4ED1-9585-D461818181C0}" presName="sibTrans" presStyleLbl="sibTrans2D1" presStyleIdx="1" presStyleCnt="6"/>
      <dgm:spPr/>
      <dgm:t>
        <a:bodyPr/>
        <a:lstStyle/>
        <a:p>
          <a:endParaRPr lang="fi-FI"/>
        </a:p>
      </dgm:t>
    </dgm:pt>
    <dgm:pt modelId="{D96555B4-07F6-4D54-BDC0-2773E0C4FFCB}" type="pres">
      <dgm:prSet presAssocID="{A7226897-399E-44D1-B94E-A82C8B2189E9}" presName="node" presStyleLbl="node1" presStyleIdx="2" presStyleCnt="6" custScaleX="16993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7C3E9C5-56EE-403E-8653-E9829662F8FF}" type="pres">
      <dgm:prSet presAssocID="{A7226897-399E-44D1-B94E-A82C8B2189E9}" presName="dummy" presStyleCnt="0"/>
      <dgm:spPr/>
    </dgm:pt>
    <dgm:pt modelId="{7C95D7FF-F0E9-4166-9DB4-54412E840466}" type="pres">
      <dgm:prSet presAssocID="{B74C0D02-D0B2-4120-805F-E639DB08787D}" presName="sibTrans" presStyleLbl="sibTrans2D1" presStyleIdx="2" presStyleCnt="6"/>
      <dgm:spPr/>
      <dgm:t>
        <a:bodyPr/>
        <a:lstStyle/>
        <a:p>
          <a:endParaRPr lang="fi-FI"/>
        </a:p>
      </dgm:t>
    </dgm:pt>
    <dgm:pt modelId="{72591685-C486-43B8-B6ED-339082DA0194}" type="pres">
      <dgm:prSet presAssocID="{057B8358-AAB3-4552-ABB3-F48432DC39EA}" presName="node" presStyleLbl="node1" presStyleIdx="3" presStyleCnt="6" custScaleX="16993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7B92A54-0EE4-42D7-A07B-A969DC4F9D29}" type="pres">
      <dgm:prSet presAssocID="{057B8358-AAB3-4552-ABB3-F48432DC39EA}" presName="dummy" presStyleCnt="0"/>
      <dgm:spPr/>
    </dgm:pt>
    <dgm:pt modelId="{1C7BBB7D-B137-4A48-80D8-179F411FC2F1}" type="pres">
      <dgm:prSet presAssocID="{9058C62E-12A2-4F5C-A62B-9AA5F8C1D393}" presName="sibTrans" presStyleLbl="sibTrans2D1" presStyleIdx="3" presStyleCnt="6"/>
      <dgm:spPr/>
      <dgm:t>
        <a:bodyPr/>
        <a:lstStyle/>
        <a:p>
          <a:endParaRPr lang="fi-FI"/>
        </a:p>
      </dgm:t>
    </dgm:pt>
    <dgm:pt modelId="{C8E6FB2A-C1C6-4C9B-9477-C7EED202CE68}" type="pres">
      <dgm:prSet presAssocID="{FC9AE05E-9F3E-450F-AB05-335E3B8F9AA2}" presName="node" presStyleLbl="node1" presStyleIdx="4" presStyleCnt="6" custScaleX="16993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C9D1A91-55DC-4ABA-81D2-2A99DA9CEBE3}" type="pres">
      <dgm:prSet presAssocID="{FC9AE05E-9F3E-450F-AB05-335E3B8F9AA2}" presName="dummy" presStyleCnt="0"/>
      <dgm:spPr/>
    </dgm:pt>
    <dgm:pt modelId="{82ED0E17-385C-4C2D-A012-5220A790E50D}" type="pres">
      <dgm:prSet presAssocID="{798E90B7-B98A-4AC8-8865-7F061D840A76}" presName="sibTrans" presStyleLbl="sibTrans2D1" presStyleIdx="4" presStyleCnt="6"/>
      <dgm:spPr/>
      <dgm:t>
        <a:bodyPr/>
        <a:lstStyle/>
        <a:p>
          <a:endParaRPr lang="fi-FI"/>
        </a:p>
      </dgm:t>
    </dgm:pt>
    <dgm:pt modelId="{69D9D255-5F58-446B-8761-752715DC6214}" type="pres">
      <dgm:prSet presAssocID="{EF3E460B-BEA1-4D6E-AA8F-4138B63DF05C}" presName="node" presStyleLbl="node1" presStyleIdx="5" presStyleCnt="6" custScaleX="16993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51AC7BB-3017-4F5C-AE79-0E45FE434FD2}" type="pres">
      <dgm:prSet presAssocID="{EF3E460B-BEA1-4D6E-AA8F-4138B63DF05C}" presName="dummy" presStyleCnt="0"/>
      <dgm:spPr/>
    </dgm:pt>
    <dgm:pt modelId="{E6EE1492-3940-49C3-BC39-EE0467195371}" type="pres">
      <dgm:prSet presAssocID="{968363FB-F333-42BD-856A-E0595AD1A70B}" presName="sibTrans" presStyleLbl="sibTrans2D1" presStyleIdx="5" presStyleCnt="6"/>
      <dgm:spPr/>
      <dgm:t>
        <a:bodyPr/>
        <a:lstStyle/>
        <a:p>
          <a:endParaRPr lang="fi-FI"/>
        </a:p>
      </dgm:t>
    </dgm:pt>
  </dgm:ptLst>
  <dgm:cxnLst>
    <dgm:cxn modelId="{C2DFC442-2B1D-4E17-A3E0-32C43243F546}" type="presOf" srcId="{9058C62E-12A2-4F5C-A62B-9AA5F8C1D393}" destId="{1C7BBB7D-B137-4A48-80D8-179F411FC2F1}" srcOrd="0" destOrd="0" presId="urn:microsoft.com/office/officeart/2005/8/layout/radial6"/>
    <dgm:cxn modelId="{2DBE0786-ADCD-4E9B-B77E-3EACC05CA20A}" type="presOf" srcId="{FC9AE05E-9F3E-450F-AB05-335E3B8F9AA2}" destId="{C8E6FB2A-C1C6-4C9B-9477-C7EED202CE68}" srcOrd="0" destOrd="0" presId="urn:microsoft.com/office/officeart/2005/8/layout/radial6"/>
    <dgm:cxn modelId="{0229EC72-381C-4F7A-82A2-4B5A6B7A7593}" type="presOf" srcId="{C78B5AC1-A255-4145-AE0F-7B7C3B53585F}" destId="{7BDBABA8-D2AB-4D0D-904F-E394DBEF804B}" srcOrd="0" destOrd="0" presId="urn:microsoft.com/office/officeart/2005/8/layout/radial6"/>
    <dgm:cxn modelId="{04CDD8A6-645E-4EF1-B52B-ED922CD539F2}" srcId="{C78B5AC1-A255-4145-AE0F-7B7C3B53585F}" destId="{4290115D-16FE-4076-BC31-F2B62966F2CD}" srcOrd="1" destOrd="0" parTransId="{9F96F1C6-D759-4442-AD6A-2385275AD300}" sibTransId="{527F3FDC-200A-4ED1-9585-D461818181C0}"/>
    <dgm:cxn modelId="{6443625A-8C69-4CE3-B120-D3E553E8B091}" srcId="{C78B5AC1-A255-4145-AE0F-7B7C3B53585F}" destId="{A7226897-399E-44D1-B94E-A82C8B2189E9}" srcOrd="2" destOrd="0" parTransId="{D82C5C9E-7E70-47A5-9C83-C7026438B7CA}" sibTransId="{B74C0D02-D0B2-4120-805F-E639DB08787D}"/>
    <dgm:cxn modelId="{9AFAAF4A-4E03-4B61-8B1A-7E868D34A5E0}" type="presOf" srcId="{D0F113B1-1AB2-45C0-B40D-DFB5CA50B26B}" destId="{A1029E61-1366-48EC-86BB-9604BB8AD7FE}" srcOrd="0" destOrd="0" presId="urn:microsoft.com/office/officeart/2005/8/layout/radial6"/>
    <dgm:cxn modelId="{C8FB7012-4647-4FF7-B3EA-779E53FC0099}" srcId="{2827A7FF-C14D-45C6-BF30-483444BFAAC0}" destId="{C78B5AC1-A255-4145-AE0F-7B7C3B53585F}" srcOrd="0" destOrd="0" parTransId="{AA7A7741-71EF-4848-9925-75D441093996}" sibTransId="{25EC969F-0214-4BD8-9931-B4E74FE10729}"/>
    <dgm:cxn modelId="{12730F74-5E79-48B7-BB1D-1B9FF20016F2}" type="presOf" srcId="{B74C0D02-D0B2-4120-805F-E639DB08787D}" destId="{7C95D7FF-F0E9-4166-9DB4-54412E840466}" srcOrd="0" destOrd="0" presId="urn:microsoft.com/office/officeart/2005/8/layout/radial6"/>
    <dgm:cxn modelId="{80A063AA-CB15-4C64-A7DE-FA4696AF3086}" type="presOf" srcId="{4290115D-16FE-4076-BC31-F2B62966F2CD}" destId="{AFB73C3E-D689-4393-9D0F-43F7CF6AD99B}" srcOrd="0" destOrd="0" presId="urn:microsoft.com/office/officeart/2005/8/layout/radial6"/>
    <dgm:cxn modelId="{FB8D8054-42A8-4FBE-9EAE-567CB505BE41}" srcId="{C78B5AC1-A255-4145-AE0F-7B7C3B53585F}" destId="{9DC1B5CC-590C-47DB-9CEB-98C962135458}" srcOrd="0" destOrd="0" parTransId="{67DD9906-C531-4999-8D68-AFE40746510F}" sibTransId="{D0F113B1-1AB2-45C0-B40D-DFB5CA50B26B}"/>
    <dgm:cxn modelId="{71C8C4AD-2620-42A4-8855-FFAB7C283633}" type="presOf" srcId="{EF3E460B-BEA1-4D6E-AA8F-4138B63DF05C}" destId="{69D9D255-5F58-446B-8761-752715DC6214}" srcOrd="0" destOrd="0" presId="urn:microsoft.com/office/officeart/2005/8/layout/radial6"/>
    <dgm:cxn modelId="{F1F0CAC2-2A7C-4DFE-8EF7-EA48269830FE}" srcId="{C78B5AC1-A255-4145-AE0F-7B7C3B53585F}" destId="{EF3E460B-BEA1-4D6E-AA8F-4138B63DF05C}" srcOrd="5" destOrd="0" parTransId="{6856C2E8-B6B8-4C40-81A2-325B3F7DC7EA}" sibTransId="{968363FB-F333-42BD-856A-E0595AD1A70B}"/>
    <dgm:cxn modelId="{277321CB-77BC-4828-A032-96E9785F2F53}" srcId="{C78B5AC1-A255-4145-AE0F-7B7C3B53585F}" destId="{057B8358-AAB3-4552-ABB3-F48432DC39EA}" srcOrd="3" destOrd="0" parTransId="{B06B0CFF-14D9-437B-8E0F-4D1DAA157C65}" sibTransId="{9058C62E-12A2-4F5C-A62B-9AA5F8C1D393}"/>
    <dgm:cxn modelId="{E1A9D952-6689-4070-A92A-903062DF99E9}" type="presOf" srcId="{798E90B7-B98A-4AC8-8865-7F061D840A76}" destId="{82ED0E17-385C-4C2D-A012-5220A790E50D}" srcOrd="0" destOrd="0" presId="urn:microsoft.com/office/officeart/2005/8/layout/radial6"/>
    <dgm:cxn modelId="{EF96FF87-49E3-4A29-A466-E9240A436C7F}" type="presOf" srcId="{A7226897-399E-44D1-B94E-A82C8B2189E9}" destId="{D96555B4-07F6-4D54-BDC0-2773E0C4FFCB}" srcOrd="0" destOrd="0" presId="urn:microsoft.com/office/officeart/2005/8/layout/radial6"/>
    <dgm:cxn modelId="{2A7E0939-3CD9-40CB-99D6-ACD4305236C4}" type="presOf" srcId="{057B8358-AAB3-4552-ABB3-F48432DC39EA}" destId="{72591685-C486-43B8-B6ED-339082DA0194}" srcOrd="0" destOrd="0" presId="urn:microsoft.com/office/officeart/2005/8/layout/radial6"/>
    <dgm:cxn modelId="{830F3F20-6D10-46F0-90BE-3A94B56CACD6}" srcId="{C78B5AC1-A255-4145-AE0F-7B7C3B53585F}" destId="{FC9AE05E-9F3E-450F-AB05-335E3B8F9AA2}" srcOrd="4" destOrd="0" parTransId="{BBE9F687-5AE0-4596-8ADE-2D32EAA642E0}" sibTransId="{798E90B7-B98A-4AC8-8865-7F061D840A76}"/>
    <dgm:cxn modelId="{518977F6-3AC6-4737-A640-72A0AE4898E5}" type="presOf" srcId="{968363FB-F333-42BD-856A-E0595AD1A70B}" destId="{E6EE1492-3940-49C3-BC39-EE0467195371}" srcOrd="0" destOrd="0" presId="urn:microsoft.com/office/officeart/2005/8/layout/radial6"/>
    <dgm:cxn modelId="{E842DA57-0146-48A9-B169-9E8F2DDEA5CC}" type="presOf" srcId="{2827A7FF-C14D-45C6-BF30-483444BFAAC0}" destId="{256A4A02-EC8A-4169-AF0A-2BF9E659D454}" srcOrd="0" destOrd="0" presId="urn:microsoft.com/office/officeart/2005/8/layout/radial6"/>
    <dgm:cxn modelId="{310C97AB-9AFB-46E7-AF16-F62D382C6450}" type="presOf" srcId="{527F3FDC-200A-4ED1-9585-D461818181C0}" destId="{39D6B316-75A7-436E-90A1-9FB278360B7E}" srcOrd="0" destOrd="0" presId="urn:microsoft.com/office/officeart/2005/8/layout/radial6"/>
    <dgm:cxn modelId="{7982ED68-4098-4556-80B5-3AB1724D825B}" type="presOf" srcId="{9DC1B5CC-590C-47DB-9CEB-98C962135458}" destId="{15A3D064-A673-4086-99F0-D91E50E40ACE}" srcOrd="0" destOrd="0" presId="urn:microsoft.com/office/officeart/2005/8/layout/radial6"/>
    <dgm:cxn modelId="{FB2B7BE1-A341-4EA3-ACD6-FD59EE638E40}" type="presParOf" srcId="{256A4A02-EC8A-4169-AF0A-2BF9E659D454}" destId="{7BDBABA8-D2AB-4D0D-904F-E394DBEF804B}" srcOrd="0" destOrd="0" presId="urn:microsoft.com/office/officeart/2005/8/layout/radial6"/>
    <dgm:cxn modelId="{4CAF22F3-CD03-4AA5-A229-256C4040EDC7}" type="presParOf" srcId="{256A4A02-EC8A-4169-AF0A-2BF9E659D454}" destId="{15A3D064-A673-4086-99F0-D91E50E40ACE}" srcOrd="1" destOrd="0" presId="urn:microsoft.com/office/officeart/2005/8/layout/radial6"/>
    <dgm:cxn modelId="{256AF036-71B8-4E95-BC37-1CE7F7AE93AD}" type="presParOf" srcId="{256A4A02-EC8A-4169-AF0A-2BF9E659D454}" destId="{9CE5B3C1-594D-45CF-BF9D-126C6FB8ABA1}" srcOrd="2" destOrd="0" presId="urn:microsoft.com/office/officeart/2005/8/layout/radial6"/>
    <dgm:cxn modelId="{1AA55FB8-0BC1-4D2F-A3C2-D2A3ADFFCEC9}" type="presParOf" srcId="{256A4A02-EC8A-4169-AF0A-2BF9E659D454}" destId="{A1029E61-1366-48EC-86BB-9604BB8AD7FE}" srcOrd="3" destOrd="0" presId="urn:microsoft.com/office/officeart/2005/8/layout/radial6"/>
    <dgm:cxn modelId="{E618ECF3-D3BF-41E2-815C-69321AFF5315}" type="presParOf" srcId="{256A4A02-EC8A-4169-AF0A-2BF9E659D454}" destId="{AFB73C3E-D689-4393-9D0F-43F7CF6AD99B}" srcOrd="4" destOrd="0" presId="urn:microsoft.com/office/officeart/2005/8/layout/radial6"/>
    <dgm:cxn modelId="{FD9BC72A-7CC7-4BFB-A251-F5D6AE1B487C}" type="presParOf" srcId="{256A4A02-EC8A-4169-AF0A-2BF9E659D454}" destId="{ABF978A5-A16D-4FD0-A91E-FDC88F222D35}" srcOrd="5" destOrd="0" presId="urn:microsoft.com/office/officeart/2005/8/layout/radial6"/>
    <dgm:cxn modelId="{6DA88E2B-5F23-4DE0-AC70-CBE42059BD94}" type="presParOf" srcId="{256A4A02-EC8A-4169-AF0A-2BF9E659D454}" destId="{39D6B316-75A7-436E-90A1-9FB278360B7E}" srcOrd="6" destOrd="0" presId="urn:microsoft.com/office/officeart/2005/8/layout/radial6"/>
    <dgm:cxn modelId="{9F92C577-5848-4C6C-AFCA-65B3639C8442}" type="presParOf" srcId="{256A4A02-EC8A-4169-AF0A-2BF9E659D454}" destId="{D96555B4-07F6-4D54-BDC0-2773E0C4FFCB}" srcOrd="7" destOrd="0" presId="urn:microsoft.com/office/officeart/2005/8/layout/radial6"/>
    <dgm:cxn modelId="{56092FB4-AFC4-4D74-B995-B4A88F3E8052}" type="presParOf" srcId="{256A4A02-EC8A-4169-AF0A-2BF9E659D454}" destId="{D7C3E9C5-56EE-403E-8653-E9829662F8FF}" srcOrd="8" destOrd="0" presId="urn:microsoft.com/office/officeart/2005/8/layout/radial6"/>
    <dgm:cxn modelId="{CD41C50D-F3F2-41CA-82A3-72C9A2A0F4B5}" type="presParOf" srcId="{256A4A02-EC8A-4169-AF0A-2BF9E659D454}" destId="{7C95D7FF-F0E9-4166-9DB4-54412E840466}" srcOrd="9" destOrd="0" presId="urn:microsoft.com/office/officeart/2005/8/layout/radial6"/>
    <dgm:cxn modelId="{73B6B900-0187-4B4C-9A28-1B91269254B4}" type="presParOf" srcId="{256A4A02-EC8A-4169-AF0A-2BF9E659D454}" destId="{72591685-C486-43B8-B6ED-339082DA0194}" srcOrd="10" destOrd="0" presId="urn:microsoft.com/office/officeart/2005/8/layout/radial6"/>
    <dgm:cxn modelId="{B0D2698B-E6C7-4629-8F93-751A83C0597E}" type="presParOf" srcId="{256A4A02-EC8A-4169-AF0A-2BF9E659D454}" destId="{07B92A54-0EE4-42D7-A07B-A969DC4F9D29}" srcOrd="11" destOrd="0" presId="urn:microsoft.com/office/officeart/2005/8/layout/radial6"/>
    <dgm:cxn modelId="{92C7592C-3F71-42FF-99A9-DB7F0FA25AC4}" type="presParOf" srcId="{256A4A02-EC8A-4169-AF0A-2BF9E659D454}" destId="{1C7BBB7D-B137-4A48-80D8-179F411FC2F1}" srcOrd="12" destOrd="0" presId="urn:microsoft.com/office/officeart/2005/8/layout/radial6"/>
    <dgm:cxn modelId="{BCDCC9A2-A0B3-46DC-8752-C02BB7A515A0}" type="presParOf" srcId="{256A4A02-EC8A-4169-AF0A-2BF9E659D454}" destId="{C8E6FB2A-C1C6-4C9B-9477-C7EED202CE68}" srcOrd="13" destOrd="0" presId="urn:microsoft.com/office/officeart/2005/8/layout/radial6"/>
    <dgm:cxn modelId="{2C91A621-D0D3-4650-B609-A967B0D5750A}" type="presParOf" srcId="{256A4A02-EC8A-4169-AF0A-2BF9E659D454}" destId="{4C9D1A91-55DC-4ABA-81D2-2A99DA9CEBE3}" srcOrd="14" destOrd="0" presId="urn:microsoft.com/office/officeart/2005/8/layout/radial6"/>
    <dgm:cxn modelId="{9E35DD6B-0790-46A8-8FB1-2723249A3A03}" type="presParOf" srcId="{256A4A02-EC8A-4169-AF0A-2BF9E659D454}" destId="{82ED0E17-385C-4C2D-A012-5220A790E50D}" srcOrd="15" destOrd="0" presId="urn:microsoft.com/office/officeart/2005/8/layout/radial6"/>
    <dgm:cxn modelId="{FE442423-E2F2-44E5-B719-952FBE1230D6}" type="presParOf" srcId="{256A4A02-EC8A-4169-AF0A-2BF9E659D454}" destId="{69D9D255-5F58-446B-8761-752715DC6214}" srcOrd="16" destOrd="0" presId="urn:microsoft.com/office/officeart/2005/8/layout/radial6"/>
    <dgm:cxn modelId="{F45235E9-2226-4619-A850-40389C752186}" type="presParOf" srcId="{256A4A02-EC8A-4169-AF0A-2BF9E659D454}" destId="{751AC7BB-3017-4F5C-AE79-0E45FE434FD2}" srcOrd="17" destOrd="0" presId="urn:microsoft.com/office/officeart/2005/8/layout/radial6"/>
    <dgm:cxn modelId="{A52004DB-8C4A-4C0D-BC7D-B788017069DC}" type="presParOf" srcId="{256A4A02-EC8A-4169-AF0A-2BF9E659D454}" destId="{E6EE1492-3940-49C3-BC39-EE0467195371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14581E-BFFA-4339-8DCC-CF5639CF9381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7B79E5D-A5E9-4982-B136-243EFEAC2759}">
      <dgm:prSet phldrT="[Teksti]"/>
      <dgm:spPr/>
      <dgm:t>
        <a:bodyPr/>
        <a:lstStyle/>
        <a:p>
          <a:r>
            <a:rPr lang="fi-FI" dirty="0" smtClean="0"/>
            <a:t>Yhteinen tietoperusta </a:t>
          </a:r>
          <a:endParaRPr lang="fi-FI" dirty="0"/>
        </a:p>
      </dgm:t>
    </dgm:pt>
    <dgm:pt modelId="{1C914054-1F41-4EE6-92ED-1E48372ECC3D}" type="parTrans" cxnId="{B9DEC0A4-CAC8-40F3-A24A-F48E1E5301B7}">
      <dgm:prSet/>
      <dgm:spPr/>
      <dgm:t>
        <a:bodyPr/>
        <a:lstStyle/>
        <a:p>
          <a:endParaRPr lang="fi-FI"/>
        </a:p>
      </dgm:t>
    </dgm:pt>
    <dgm:pt modelId="{BE1176A8-4D5B-48F6-9C9E-403A0585AEA7}" type="sibTrans" cxnId="{B9DEC0A4-CAC8-40F3-A24A-F48E1E5301B7}">
      <dgm:prSet/>
      <dgm:spPr/>
      <dgm:t>
        <a:bodyPr/>
        <a:lstStyle/>
        <a:p>
          <a:endParaRPr lang="fi-FI"/>
        </a:p>
      </dgm:t>
    </dgm:pt>
    <dgm:pt modelId="{7D93454D-EE86-47CE-B0A3-6051296D7244}">
      <dgm:prSet phldrT="[Teksti]" custT="1"/>
      <dgm:spPr/>
      <dgm:t>
        <a:bodyPr/>
        <a:lstStyle/>
        <a:p>
          <a:r>
            <a:rPr lang="fi-FI" sz="1200" dirty="0" smtClean="0"/>
            <a:t>Tiedolla johtaminen</a:t>
          </a:r>
          <a:endParaRPr lang="fi-FI" sz="1200" dirty="0"/>
        </a:p>
      </dgm:t>
    </dgm:pt>
    <dgm:pt modelId="{9232BEFA-882E-4E27-A508-49E3A8E46759}" type="parTrans" cxnId="{3F49C155-3845-490E-AFAE-38FBBA958109}">
      <dgm:prSet/>
      <dgm:spPr/>
      <dgm:t>
        <a:bodyPr/>
        <a:lstStyle/>
        <a:p>
          <a:endParaRPr lang="fi-FI"/>
        </a:p>
      </dgm:t>
    </dgm:pt>
    <dgm:pt modelId="{D6BF370C-1A6E-47BF-999D-671A7601FFAA}" type="sibTrans" cxnId="{3F49C155-3845-490E-AFAE-38FBBA958109}">
      <dgm:prSet/>
      <dgm:spPr/>
      <dgm:t>
        <a:bodyPr/>
        <a:lstStyle/>
        <a:p>
          <a:endParaRPr lang="fi-FI"/>
        </a:p>
      </dgm:t>
    </dgm:pt>
    <dgm:pt modelId="{2C1712C1-BE3F-45D1-8359-7E6817FD6546}">
      <dgm:prSet phldrT="[Teksti]"/>
      <dgm:spPr/>
      <dgm:t>
        <a:bodyPr/>
        <a:lstStyle/>
        <a:p>
          <a:r>
            <a:rPr lang="fi-FI" dirty="0" smtClean="0"/>
            <a:t>Osallisuus</a:t>
          </a:r>
          <a:endParaRPr lang="fi-FI" dirty="0"/>
        </a:p>
      </dgm:t>
    </dgm:pt>
    <dgm:pt modelId="{6CB3DFB7-CA0D-4C86-A2B5-E96A197C5EDB}" type="parTrans" cxnId="{7CB9CCF2-8E0C-4C20-BF31-5CA5555C2B44}">
      <dgm:prSet/>
      <dgm:spPr/>
      <dgm:t>
        <a:bodyPr/>
        <a:lstStyle/>
        <a:p>
          <a:endParaRPr lang="fi-FI"/>
        </a:p>
      </dgm:t>
    </dgm:pt>
    <dgm:pt modelId="{A0D8290F-E8ED-4383-ADE0-AD6CB6854252}" type="sibTrans" cxnId="{7CB9CCF2-8E0C-4C20-BF31-5CA5555C2B44}">
      <dgm:prSet/>
      <dgm:spPr/>
      <dgm:t>
        <a:bodyPr/>
        <a:lstStyle/>
        <a:p>
          <a:endParaRPr lang="fi-FI"/>
        </a:p>
      </dgm:t>
    </dgm:pt>
    <dgm:pt modelId="{6CCF2EFE-D6A2-4C5D-98F9-4AE8366F1720}">
      <dgm:prSet phldrT="[Teksti]" custT="1"/>
      <dgm:spPr/>
      <dgm:t>
        <a:bodyPr/>
        <a:lstStyle/>
        <a:p>
          <a:r>
            <a:rPr lang="fi-FI" sz="1200" dirty="0" smtClean="0"/>
            <a:t>Neuvostot</a:t>
          </a:r>
          <a:endParaRPr lang="fi-FI" sz="1200" dirty="0"/>
        </a:p>
      </dgm:t>
    </dgm:pt>
    <dgm:pt modelId="{3554060C-1DF8-4CF7-A106-9F2C6A9E8D3F}" type="parTrans" cxnId="{C911BAC5-46BB-4454-B573-6CABB487D987}">
      <dgm:prSet/>
      <dgm:spPr/>
      <dgm:t>
        <a:bodyPr/>
        <a:lstStyle/>
        <a:p>
          <a:endParaRPr lang="fi-FI"/>
        </a:p>
      </dgm:t>
    </dgm:pt>
    <dgm:pt modelId="{7AD4F364-5C37-4AE4-8F5E-90D027B9F52C}" type="sibTrans" cxnId="{C911BAC5-46BB-4454-B573-6CABB487D987}">
      <dgm:prSet/>
      <dgm:spPr/>
      <dgm:t>
        <a:bodyPr/>
        <a:lstStyle/>
        <a:p>
          <a:endParaRPr lang="fi-FI"/>
        </a:p>
      </dgm:t>
    </dgm:pt>
    <dgm:pt modelId="{56A9A5FB-BB40-40AC-94AB-8F48AE33E101}">
      <dgm:prSet phldrT="[Teksti]" custT="1"/>
      <dgm:spPr/>
      <dgm:t>
        <a:bodyPr/>
        <a:lstStyle/>
        <a:p>
          <a:r>
            <a:rPr lang="fi-FI" sz="1200" dirty="0" smtClean="0"/>
            <a:t>Kuulemistilaisuudet</a:t>
          </a:r>
          <a:endParaRPr lang="fi-FI" sz="1200" dirty="0"/>
        </a:p>
      </dgm:t>
    </dgm:pt>
    <dgm:pt modelId="{23E48717-DC23-4B5D-8C2E-BA6E8B7FC5FB}" type="parTrans" cxnId="{5635510B-ADFE-401C-9B04-29559A774187}">
      <dgm:prSet/>
      <dgm:spPr/>
      <dgm:t>
        <a:bodyPr/>
        <a:lstStyle/>
        <a:p>
          <a:endParaRPr lang="fi-FI"/>
        </a:p>
      </dgm:t>
    </dgm:pt>
    <dgm:pt modelId="{0EDE0DA9-C517-4480-A864-6375A7983F54}" type="sibTrans" cxnId="{5635510B-ADFE-401C-9B04-29559A774187}">
      <dgm:prSet/>
      <dgm:spPr/>
      <dgm:t>
        <a:bodyPr/>
        <a:lstStyle/>
        <a:p>
          <a:endParaRPr lang="fi-FI"/>
        </a:p>
      </dgm:t>
    </dgm:pt>
    <dgm:pt modelId="{12C9FFA8-4D66-4742-9A57-C91D74D928AC}">
      <dgm:prSet phldrT="[Teksti]" custT="1"/>
      <dgm:spPr/>
      <dgm:t>
        <a:bodyPr/>
        <a:lstStyle/>
        <a:p>
          <a:r>
            <a:rPr lang="fi-FI" sz="1200" dirty="0" smtClean="0"/>
            <a:t>Hyvinvointikertomus</a:t>
          </a:r>
          <a:endParaRPr lang="fi-FI" sz="1200" dirty="0"/>
        </a:p>
      </dgm:t>
    </dgm:pt>
    <dgm:pt modelId="{F98CAA85-9DEC-4770-8100-3AB8676B6B83}" type="parTrans" cxnId="{A624698B-82C9-42A2-B298-62A8A35DB872}">
      <dgm:prSet/>
      <dgm:spPr/>
      <dgm:t>
        <a:bodyPr/>
        <a:lstStyle/>
        <a:p>
          <a:endParaRPr lang="fi-FI"/>
        </a:p>
      </dgm:t>
    </dgm:pt>
    <dgm:pt modelId="{A41B47B0-F91A-4DA1-9206-6ED20519393A}" type="sibTrans" cxnId="{A624698B-82C9-42A2-B298-62A8A35DB872}">
      <dgm:prSet/>
      <dgm:spPr/>
      <dgm:t>
        <a:bodyPr/>
        <a:lstStyle/>
        <a:p>
          <a:endParaRPr lang="fi-FI"/>
        </a:p>
      </dgm:t>
    </dgm:pt>
    <dgm:pt modelId="{2B0C6AA9-B937-4198-A04A-F35EF7AEAEBC}">
      <dgm:prSet phldrT="[Teksti]" custT="1"/>
      <dgm:spPr/>
      <dgm:t>
        <a:bodyPr/>
        <a:lstStyle/>
        <a:p>
          <a:r>
            <a:rPr lang="fi-FI" sz="1200" dirty="0" smtClean="0"/>
            <a:t>Asukas/asiakasraadit</a:t>
          </a:r>
          <a:endParaRPr lang="fi-FI" sz="1200" dirty="0"/>
        </a:p>
      </dgm:t>
    </dgm:pt>
    <dgm:pt modelId="{97347DC4-561E-4B18-9CB1-128341E687A6}" type="parTrans" cxnId="{0151EA55-FB3A-44E0-9689-47327BA3C002}">
      <dgm:prSet/>
      <dgm:spPr/>
      <dgm:t>
        <a:bodyPr/>
        <a:lstStyle/>
        <a:p>
          <a:endParaRPr lang="fi-FI"/>
        </a:p>
      </dgm:t>
    </dgm:pt>
    <dgm:pt modelId="{5FE611A1-A6EF-406B-A319-7C5971181E4F}" type="sibTrans" cxnId="{0151EA55-FB3A-44E0-9689-47327BA3C002}">
      <dgm:prSet/>
      <dgm:spPr/>
      <dgm:t>
        <a:bodyPr/>
        <a:lstStyle/>
        <a:p>
          <a:endParaRPr lang="fi-FI"/>
        </a:p>
      </dgm:t>
    </dgm:pt>
    <dgm:pt modelId="{334A4FBA-52B6-4DBF-813F-1C686E9D017F}">
      <dgm:prSet phldrT="[Teksti]"/>
      <dgm:spPr/>
      <dgm:t>
        <a:bodyPr/>
        <a:lstStyle/>
        <a:p>
          <a:r>
            <a:rPr lang="fi-FI" dirty="0" smtClean="0"/>
            <a:t>Strateginen johtaminen</a:t>
          </a:r>
          <a:endParaRPr lang="fi-FI" dirty="0"/>
        </a:p>
      </dgm:t>
    </dgm:pt>
    <dgm:pt modelId="{1213B053-4621-4C9D-AF84-165F8987E289}" type="parTrans" cxnId="{B5EE7CC6-4680-47A0-9B02-025FE02EAEEC}">
      <dgm:prSet/>
      <dgm:spPr/>
      <dgm:t>
        <a:bodyPr/>
        <a:lstStyle/>
        <a:p>
          <a:endParaRPr lang="fi-FI"/>
        </a:p>
      </dgm:t>
    </dgm:pt>
    <dgm:pt modelId="{9078D6A5-555E-467A-A310-6FB8734B4A5C}" type="sibTrans" cxnId="{B5EE7CC6-4680-47A0-9B02-025FE02EAEEC}">
      <dgm:prSet/>
      <dgm:spPr/>
      <dgm:t>
        <a:bodyPr/>
        <a:lstStyle/>
        <a:p>
          <a:endParaRPr lang="fi-FI"/>
        </a:p>
      </dgm:t>
    </dgm:pt>
    <dgm:pt modelId="{90AC69B4-8820-4CCA-997E-6C45A238B82A}">
      <dgm:prSet phldrT="[Teksti]" custT="1"/>
      <dgm:spPr/>
      <dgm:t>
        <a:bodyPr/>
        <a:lstStyle/>
        <a:p>
          <a:r>
            <a:rPr lang="fi-FI" sz="1200" dirty="0" smtClean="0"/>
            <a:t>Yhteinen näkemys</a:t>
          </a:r>
          <a:endParaRPr lang="fi-FI" sz="1200" dirty="0"/>
        </a:p>
      </dgm:t>
    </dgm:pt>
    <dgm:pt modelId="{FD548FF2-5E5D-4C37-ABA5-E66797B6A07C}" type="parTrans" cxnId="{45B850AB-AA94-413C-9543-0EE5C5AEA23F}">
      <dgm:prSet/>
      <dgm:spPr/>
      <dgm:t>
        <a:bodyPr/>
        <a:lstStyle/>
        <a:p>
          <a:endParaRPr lang="fi-FI"/>
        </a:p>
      </dgm:t>
    </dgm:pt>
    <dgm:pt modelId="{2309551D-8648-4C14-ABEF-F1913100A91B}" type="sibTrans" cxnId="{45B850AB-AA94-413C-9543-0EE5C5AEA23F}">
      <dgm:prSet/>
      <dgm:spPr/>
      <dgm:t>
        <a:bodyPr/>
        <a:lstStyle/>
        <a:p>
          <a:endParaRPr lang="fi-FI"/>
        </a:p>
      </dgm:t>
    </dgm:pt>
    <dgm:pt modelId="{F66A5771-1FBD-4FFD-863D-879AB4AB6278}">
      <dgm:prSet phldrT="[Teksti]"/>
      <dgm:spPr/>
      <dgm:t>
        <a:bodyPr/>
        <a:lstStyle/>
        <a:p>
          <a:r>
            <a:rPr lang="fi-FI" dirty="0" smtClean="0"/>
            <a:t>Maakunnan erityispiirteet</a:t>
          </a:r>
          <a:endParaRPr lang="fi-FI" dirty="0"/>
        </a:p>
      </dgm:t>
    </dgm:pt>
    <dgm:pt modelId="{7962DB54-D187-498B-9A5E-5C010F55C525}" type="parTrans" cxnId="{A2A6ED46-9E57-4C3A-92DF-B6A544E827E2}">
      <dgm:prSet/>
      <dgm:spPr/>
      <dgm:t>
        <a:bodyPr/>
        <a:lstStyle/>
        <a:p>
          <a:endParaRPr lang="fi-FI"/>
        </a:p>
      </dgm:t>
    </dgm:pt>
    <dgm:pt modelId="{7AC3A525-CDE0-4099-977A-4F098BDA5883}" type="sibTrans" cxnId="{A2A6ED46-9E57-4C3A-92DF-B6A544E827E2}">
      <dgm:prSet/>
      <dgm:spPr/>
      <dgm:t>
        <a:bodyPr/>
        <a:lstStyle/>
        <a:p>
          <a:endParaRPr lang="fi-FI"/>
        </a:p>
      </dgm:t>
    </dgm:pt>
    <dgm:pt modelId="{1DE81232-D872-410E-9F73-F1A2BD8A7AB9}">
      <dgm:prSet phldrT="[Teksti]" custT="1"/>
      <dgm:spPr/>
      <dgm:t>
        <a:bodyPr/>
        <a:lstStyle/>
        <a:p>
          <a:r>
            <a:rPr lang="fi-FI" sz="1200" dirty="0" smtClean="0"/>
            <a:t>Kulttuuri ja identiteetti</a:t>
          </a:r>
          <a:endParaRPr lang="fi-FI" sz="1200" dirty="0"/>
        </a:p>
      </dgm:t>
    </dgm:pt>
    <dgm:pt modelId="{444ED4CD-0F59-4865-A723-D788EA59B703}" type="parTrans" cxnId="{48BA9CF3-0898-4B39-9A93-B97E8A73D571}">
      <dgm:prSet/>
      <dgm:spPr/>
      <dgm:t>
        <a:bodyPr/>
        <a:lstStyle/>
        <a:p>
          <a:endParaRPr lang="fi-FI"/>
        </a:p>
      </dgm:t>
    </dgm:pt>
    <dgm:pt modelId="{DB68E129-1DF3-4BA7-A6CC-232466EF24C7}" type="sibTrans" cxnId="{48BA9CF3-0898-4B39-9A93-B97E8A73D571}">
      <dgm:prSet/>
      <dgm:spPr/>
      <dgm:t>
        <a:bodyPr/>
        <a:lstStyle/>
        <a:p>
          <a:endParaRPr lang="fi-FI"/>
        </a:p>
      </dgm:t>
    </dgm:pt>
    <dgm:pt modelId="{ECE7C9BA-5F2C-43B3-9E8F-E4BB5C390996}">
      <dgm:prSet phldrT="[Teksti]" custT="1"/>
      <dgm:spPr/>
      <dgm:t>
        <a:bodyPr/>
        <a:lstStyle/>
        <a:p>
          <a:r>
            <a:rPr lang="fi-FI" sz="1200" dirty="0" smtClean="0"/>
            <a:t> Vahvuudet</a:t>
          </a:r>
          <a:endParaRPr lang="fi-FI" sz="1200" dirty="0"/>
        </a:p>
      </dgm:t>
    </dgm:pt>
    <dgm:pt modelId="{549B1199-B4C7-4632-8BCD-D55D4BB207E1}" type="parTrans" cxnId="{7C8857CC-4D2E-4EE7-965C-A5EDEBD7A916}">
      <dgm:prSet/>
      <dgm:spPr/>
      <dgm:t>
        <a:bodyPr/>
        <a:lstStyle/>
        <a:p>
          <a:endParaRPr lang="fi-FI"/>
        </a:p>
      </dgm:t>
    </dgm:pt>
    <dgm:pt modelId="{D5E43722-F381-4C8D-A2C0-D17C5A2C243B}" type="sibTrans" cxnId="{7C8857CC-4D2E-4EE7-965C-A5EDEBD7A916}">
      <dgm:prSet/>
      <dgm:spPr/>
      <dgm:t>
        <a:bodyPr/>
        <a:lstStyle/>
        <a:p>
          <a:endParaRPr lang="fi-FI"/>
        </a:p>
      </dgm:t>
    </dgm:pt>
    <dgm:pt modelId="{69A5A476-9CEB-4694-A72E-C3D168F5CFD5}">
      <dgm:prSet phldrT="[Teksti]" custT="1"/>
      <dgm:spPr/>
      <dgm:t>
        <a:bodyPr/>
        <a:lstStyle/>
        <a:p>
          <a:r>
            <a:rPr lang="fi-FI" sz="1200" dirty="0" smtClean="0"/>
            <a:t>Konkreettiset toimenpiteet</a:t>
          </a:r>
          <a:endParaRPr lang="fi-FI" sz="1200" dirty="0"/>
        </a:p>
      </dgm:t>
    </dgm:pt>
    <dgm:pt modelId="{8350B587-40AE-4297-A1CE-7762A2984283}" type="parTrans" cxnId="{FC023873-D0DC-47D6-BF51-50704696D375}">
      <dgm:prSet/>
      <dgm:spPr/>
      <dgm:t>
        <a:bodyPr/>
        <a:lstStyle/>
        <a:p>
          <a:endParaRPr lang="fi-FI"/>
        </a:p>
      </dgm:t>
    </dgm:pt>
    <dgm:pt modelId="{794D056C-4BB7-4A08-88AE-9623F10B6E1F}" type="sibTrans" cxnId="{FC023873-D0DC-47D6-BF51-50704696D375}">
      <dgm:prSet/>
      <dgm:spPr/>
      <dgm:t>
        <a:bodyPr/>
        <a:lstStyle/>
        <a:p>
          <a:endParaRPr lang="fi-FI"/>
        </a:p>
      </dgm:t>
    </dgm:pt>
    <dgm:pt modelId="{B9A477D4-39B8-4D0A-8F01-87220D31331B}">
      <dgm:prSet phldrT="[Teksti]" custT="1"/>
      <dgm:spPr/>
      <dgm:t>
        <a:bodyPr/>
        <a:lstStyle/>
        <a:p>
          <a:r>
            <a:rPr lang="fi-FI" sz="1200" dirty="0" smtClean="0"/>
            <a:t>Toimeenpanorakenne</a:t>
          </a:r>
          <a:endParaRPr lang="fi-FI" sz="1200" dirty="0"/>
        </a:p>
      </dgm:t>
    </dgm:pt>
    <dgm:pt modelId="{0803311C-8DC2-481D-AFF5-04A2F023FADA}" type="parTrans" cxnId="{41C6887A-18BD-4B22-AF28-1B8A64846BF9}">
      <dgm:prSet/>
      <dgm:spPr/>
      <dgm:t>
        <a:bodyPr/>
        <a:lstStyle/>
        <a:p>
          <a:endParaRPr lang="fi-FI"/>
        </a:p>
      </dgm:t>
    </dgm:pt>
    <dgm:pt modelId="{ED54FCF2-8172-40A5-BCDF-2FAD7381692F}" type="sibTrans" cxnId="{41C6887A-18BD-4B22-AF28-1B8A64846BF9}">
      <dgm:prSet/>
      <dgm:spPr/>
      <dgm:t>
        <a:bodyPr/>
        <a:lstStyle/>
        <a:p>
          <a:endParaRPr lang="fi-FI"/>
        </a:p>
      </dgm:t>
    </dgm:pt>
    <dgm:pt modelId="{BAEE8132-5C70-46F0-A13B-472C3C4713E2}">
      <dgm:prSet phldrT="[Teksti]" custT="1"/>
      <dgm:spPr/>
      <dgm:t>
        <a:bodyPr/>
        <a:lstStyle/>
        <a:p>
          <a:r>
            <a:rPr lang="fi-FI" sz="1200" dirty="0" smtClean="0"/>
            <a:t>Organisaatiorajat ylittävä</a:t>
          </a:r>
          <a:endParaRPr lang="fi-FI" sz="1200" dirty="0"/>
        </a:p>
      </dgm:t>
    </dgm:pt>
    <dgm:pt modelId="{C4C8063A-438B-4936-B46E-3F6FEA343341}" type="parTrans" cxnId="{9A8C5AEF-06C8-4A26-AA83-34A3BF579F3C}">
      <dgm:prSet/>
      <dgm:spPr/>
      <dgm:t>
        <a:bodyPr/>
        <a:lstStyle/>
        <a:p>
          <a:endParaRPr lang="fi-FI"/>
        </a:p>
      </dgm:t>
    </dgm:pt>
    <dgm:pt modelId="{33DDBB78-99EE-4797-80D2-E3F591106487}" type="sibTrans" cxnId="{9A8C5AEF-06C8-4A26-AA83-34A3BF579F3C}">
      <dgm:prSet/>
      <dgm:spPr/>
      <dgm:t>
        <a:bodyPr/>
        <a:lstStyle/>
        <a:p>
          <a:endParaRPr lang="fi-FI"/>
        </a:p>
      </dgm:t>
    </dgm:pt>
    <dgm:pt modelId="{46E757BD-C374-4580-8FD8-A131D2F039DF}">
      <dgm:prSet phldrT="[Teksti]" custT="1"/>
      <dgm:spPr/>
      <dgm:t>
        <a:bodyPr/>
        <a:lstStyle/>
        <a:p>
          <a:r>
            <a:rPr lang="fi-FI" sz="1200" dirty="0" smtClean="0"/>
            <a:t>Nykytila ja visio</a:t>
          </a:r>
          <a:endParaRPr lang="fi-FI" sz="1200" dirty="0"/>
        </a:p>
      </dgm:t>
    </dgm:pt>
    <dgm:pt modelId="{66E8AB0A-F329-4EE2-B5A9-9EDDBC2593E8}" type="parTrans" cxnId="{FB8459ED-56B4-4AE8-BAD1-19376AA7DA38}">
      <dgm:prSet/>
      <dgm:spPr/>
      <dgm:t>
        <a:bodyPr/>
        <a:lstStyle/>
        <a:p>
          <a:endParaRPr lang="fi-FI"/>
        </a:p>
      </dgm:t>
    </dgm:pt>
    <dgm:pt modelId="{689DB9D5-9070-4163-8233-9A4AF3B004B3}" type="sibTrans" cxnId="{FB8459ED-56B4-4AE8-BAD1-19376AA7DA38}">
      <dgm:prSet/>
      <dgm:spPr/>
      <dgm:t>
        <a:bodyPr/>
        <a:lstStyle/>
        <a:p>
          <a:endParaRPr lang="fi-FI"/>
        </a:p>
      </dgm:t>
    </dgm:pt>
    <dgm:pt modelId="{A0F7C24F-2C14-41DC-BA9D-BA69AE6312B9}">
      <dgm:prSet phldrT="[Teksti]" custT="1"/>
      <dgm:spPr/>
      <dgm:t>
        <a:bodyPr/>
        <a:lstStyle/>
        <a:p>
          <a:r>
            <a:rPr lang="fi-FI" sz="1200" dirty="0" smtClean="0"/>
            <a:t>Osaamisen laaja-alainen hyödyntäminen</a:t>
          </a:r>
          <a:endParaRPr lang="fi-FI" sz="1200" dirty="0"/>
        </a:p>
      </dgm:t>
    </dgm:pt>
    <dgm:pt modelId="{D5D34AC2-9DAB-40EB-8079-D1EC9C526529}" type="parTrans" cxnId="{F8A34569-6825-4E3B-93CF-F6294E66C113}">
      <dgm:prSet/>
      <dgm:spPr/>
      <dgm:t>
        <a:bodyPr/>
        <a:lstStyle/>
        <a:p>
          <a:endParaRPr lang="fi-FI"/>
        </a:p>
      </dgm:t>
    </dgm:pt>
    <dgm:pt modelId="{B2DFA119-411D-4338-978E-565E0C43C4A9}" type="sibTrans" cxnId="{F8A34569-6825-4E3B-93CF-F6294E66C113}">
      <dgm:prSet/>
      <dgm:spPr/>
      <dgm:t>
        <a:bodyPr/>
        <a:lstStyle/>
        <a:p>
          <a:endParaRPr lang="fi-FI"/>
        </a:p>
      </dgm:t>
    </dgm:pt>
    <dgm:pt modelId="{FAD54494-6FF9-4FB8-A454-86F68772F524}" type="pres">
      <dgm:prSet presAssocID="{8314581E-BFFA-4339-8DCC-CF5639CF938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5BA239BB-FE16-487F-B3F7-D96DF10BD2DB}" type="pres">
      <dgm:prSet presAssocID="{F66A5771-1FBD-4FFD-863D-879AB4AB6278}" presName="circle1" presStyleLbl="node1" presStyleIdx="0" presStyleCnt="4"/>
      <dgm:spPr/>
    </dgm:pt>
    <dgm:pt modelId="{127322FA-BB3F-4842-96C8-533563EF6688}" type="pres">
      <dgm:prSet presAssocID="{F66A5771-1FBD-4FFD-863D-879AB4AB6278}" presName="space" presStyleCnt="0"/>
      <dgm:spPr/>
    </dgm:pt>
    <dgm:pt modelId="{7BC69F76-9B66-4498-9356-F7D169B69CBE}" type="pres">
      <dgm:prSet presAssocID="{F66A5771-1FBD-4FFD-863D-879AB4AB6278}" presName="rect1" presStyleLbl="alignAcc1" presStyleIdx="0" presStyleCnt="4"/>
      <dgm:spPr/>
      <dgm:t>
        <a:bodyPr/>
        <a:lstStyle/>
        <a:p>
          <a:endParaRPr lang="fi-FI"/>
        </a:p>
      </dgm:t>
    </dgm:pt>
    <dgm:pt modelId="{701ECA66-9111-4820-8172-3804F8CC6AB6}" type="pres">
      <dgm:prSet presAssocID="{334A4FBA-52B6-4DBF-813F-1C686E9D017F}" presName="vertSpace2" presStyleLbl="node1" presStyleIdx="0" presStyleCnt="4"/>
      <dgm:spPr/>
    </dgm:pt>
    <dgm:pt modelId="{B3658419-6546-43F7-B802-0F18BB4FBE46}" type="pres">
      <dgm:prSet presAssocID="{334A4FBA-52B6-4DBF-813F-1C686E9D017F}" presName="circle2" presStyleLbl="node1" presStyleIdx="1" presStyleCnt="4"/>
      <dgm:spPr/>
    </dgm:pt>
    <dgm:pt modelId="{CF959FC8-6187-4871-9041-8B81995D1091}" type="pres">
      <dgm:prSet presAssocID="{334A4FBA-52B6-4DBF-813F-1C686E9D017F}" presName="rect2" presStyleLbl="alignAcc1" presStyleIdx="1" presStyleCnt="4"/>
      <dgm:spPr/>
      <dgm:t>
        <a:bodyPr/>
        <a:lstStyle/>
        <a:p>
          <a:endParaRPr lang="fi-FI"/>
        </a:p>
      </dgm:t>
    </dgm:pt>
    <dgm:pt modelId="{66707425-2095-4D6A-B6B9-D5C42F0B75C1}" type="pres">
      <dgm:prSet presAssocID="{87B79E5D-A5E9-4982-B136-243EFEAC2759}" presName="vertSpace3" presStyleLbl="node1" presStyleIdx="1" presStyleCnt="4"/>
      <dgm:spPr/>
    </dgm:pt>
    <dgm:pt modelId="{1986A2ED-64C1-4AEB-BD7A-16A9D6D92A7A}" type="pres">
      <dgm:prSet presAssocID="{87B79E5D-A5E9-4982-B136-243EFEAC2759}" presName="circle3" presStyleLbl="node1" presStyleIdx="2" presStyleCnt="4"/>
      <dgm:spPr/>
    </dgm:pt>
    <dgm:pt modelId="{A4C45AB3-C534-481D-94E9-E8227C3B0F50}" type="pres">
      <dgm:prSet presAssocID="{87B79E5D-A5E9-4982-B136-243EFEAC2759}" presName="rect3" presStyleLbl="alignAcc1" presStyleIdx="2" presStyleCnt="4"/>
      <dgm:spPr/>
      <dgm:t>
        <a:bodyPr/>
        <a:lstStyle/>
        <a:p>
          <a:endParaRPr lang="fi-FI"/>
        </a:p>
      </dgm:t>
    </dgm:pt>
    <dgm:pt modelId="{2EC7308B-B5A9-47F0-928C-8EDBF706B325}" type="pres">
      <dgm:prSet presAssocID="{2C1712C1-BE3F-45D1-8359-7E6817FD6546}" presName="vertSpace4" presStyleLbl="node1" presStyleIdx="2" presStyleCnt="4"/>
      <dgm:spPr/>
    </dgm:pt>
    <dgm:pt modelId="{D0734C34-89AD-495C-A0CA-40A868A4338E}" type="pres">
      <dgm:prSet presAssocID="{2C1712C1-BE3F-45D1-8359-7E6817FD6546}" presName="circle4" presStyleLbl="node1" presStyleIdx="3" presStyleCnt="4"/>
      <dgm:spPr/>
    </dgm:pt>
    <dgm:pt modelId="{F387BCD2-FC65-4811-A240-408CBC0F76BC}" type="pres">
      <dgm:prSet presAssocID="{2C1712C1-BE3F-45D1-8359-7E6817FD6546}" presName="rect4" presStyleLbl="alignAcc1" presStyleIdx="3" presStyleCnt="4"/>
      <dgm:spPr/>
      <dgm:t>
        <a:bodyPr/>
        <a:lstStyle/>
        <a:p>
          <a:endParaRPr lang="fi-FI"/>
        </a:p>
      </dgm:t>
    </dgm:pt>
    <dgm:pt modelId="{71566C21-CB75-4A3E-B06B-BBFE676A4FF9}" type="pres">
      <dgm:prSet presAssocID="{F66A5771-1FBD-4FFD-863D-879AB4AB6278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A76EF0D-E0E1-43E5-AC9D-0353F1313732}" type="pres">
      <dgm:prSet presAssocID="{F66A5771-1FBD-4FFD-863D-879AB4AB6278}" presName="rect1ChTx" presStyleLbl="alignAcc1" presStyleIdx="3" presStyleCnt="4" custScaleX="11185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EF3D099-324D-452C-9C24-823EBE972336}" type="pres">
      <dgm:prSet presAssocID="{334A4FBA-52B6-4DBF-813F-1C686E9D017F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7DCFBF7-8C3B-4EA3-9FA8-4E08FDEB89A6}" type="pres">
      <dgm:prSet presAssocID="{334A4FBA-52B6-4DBF-813F-1C686E9D017F}" presName="rect2ChTx" presStyleLbl="alignAcc1" presStyleIdx="3" presStyleCnt="4" custScaleX="11185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A4A2FA7-E302-4046-BDB4-4613134A8B4A}" type="pres">
      <dgm:prSet presAssocID="{87B79E5D-A5E9-4982-B136-243EFEAC2759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3DE29DF-9CCF-4274-8DDC-E822032D9DDC}" type="pres">
      <dgm:prSet presAssocID="{87B79E5D-A5E9-4982-B136-243EFEAC2759}" presName="rect3ChTx" presStyleLbl="alignAcc1" presStyleIdx="3" presStyleCnt="4" custScaleX="111854" custLinFactNeighborY="688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C58839D-003B-4B23-A718-456FFEFFF59D}" type="pres">
      <dgm:prSet presAssocID="{2C1712C1-BE3F-45D1-8359-7E6817FD6546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EBB5AD4-35D8-4A15-B9FF-276B3738D597}" type="pres">
      <dgm:prSet presAssocID="{2C1712C1-BE3F-45D1-8359-7E6817FD6546}" presName="rect4ChTx" presStyleLbl="alignAcc1" presStyleIdx="3" presStyleCnt="4" custScaleX="11185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45B850AB-AA94-413C-9543-0EE5C5AEA23F}" srcId="{334A4FBA-52B6-4DBF-813F-1C686E9D017F}" destId="{90AC69B4-8820-4CCA-997E-6C45A238B82A}" srcOrd="1" destOrd="0" parTransId="{FD548FF2-5E5D-4C37-ABA5-E66797B6A07C}" sibTransId="{2309551D-8648-4C14-ABEF-F1913100A91B}"/>
    <dgm:cxn modelId="{7CB9CCF2-8E0C-4C20-BF31-5CA5555C2B44}" srcId="{8314581E-BFFA-4339-8DCC-CF5639CF9381}" destId="{2C1712C1-BE3F-45D1-8359-7E6817FD6546}" srcOrd="3" destOrd="0" parTransId="{6CB3DFB7-CA0D-4C86-A2B5-E96A197C5EDB}" sibTransId="{A0D8290F-E8ED-4383-ADE0-AD6CB6854252}"/>
    <dgm:cxn modelId="{AE4F4E60-F30D-40F7-88F6-4A827A6AAC51}" type="presOf" srcId="{87B79E5D-A5E9-4982-B136-243EFEAC2759}" destId="{8A4A2FA7-E302-4046-BDB4-4613134A8B4A}" srcOrd="1" destOrd="0" presId="urn:microsoft.com/office/officeart/2005/8/layout/target3"/>
    <dgm:cxn modelId="{B9DEC0A4-CAC8-40F3-A24A-F48E1E5301B7}" srcId="{8314581E-BFFA-4339-8DCC-CF5639CF9381}" destId="{87B79E5D-A5E9-4982-B136-243EFEAC2759}" srcOrd="2" destOrd="0" parTransId="{1C914054-1F41-4EE6-92ED-1E48372ECC3D}" sibTransId="{BE1176A8-4D5B-48F6-9C9E-403A0585AEA7}"/>
    <dgm:cxn modelId="{D22033A7-8692-49DD-98FB-0773C4D462B5}" type="presOf" srcId="{46E757BD-C374-4580-8FD8-A131D2F039DF}" destId="{2A76EF0D-E0E1-43E5-AC9D-0353F1313732}" srcOrd="0" destOrd="2" presId="urn:microsoft.com/office/officeart/2005/8/layout/target3"/>
    <dgm:cxn modelId="{0151EA55-FB3A-44E0-9689-47327BA3C002}" srcId="{2C1712C1-BE3F-45D1-8359-7E6817FD6546}" destId="{2B0C6AA9-B937-4198-A04A-F35EF7AEAEBC}" srcOrd="2" destOrd="0" parTransId="{97347DC4-561E-4B18-9CB1-128341E687A6}" sibTransId="{5FE611A1-A6EF-406B-A319-7C5971181E4F}"/>
    <dgm:cxn modelId="{E0F1A930-3E45-42A2-A1F7-2F6CD702CD75}" type="presOf" srcId="{6CCF2EFE-D6A2-4C5D-98F9-4AE8366F1720}" destId="{4EBB5AD4-35D8-4A15-B9FF-276B3738D597}" srcOrd="0" destOrd="0" presId="urn:microsoft.com/office/officeart/2005/8/layout/target3"/>
    <dgm:cxn modelId="{43DF1D6A-7383-4FE7-A81A-91E12F9B3BBF}" type="presOf" srcId="{2C1712C1-BE3F-45D1-8359-7E6817FD6546}" destId="{8C58839D-003B-4B23-A718-456FFEFFF59D}" srcOrd="1" destOrd="0" presId="urn:microsoft.com/office/officeart/2005/8/layout/target3"/>
    <dgm:cxn modelId="{EE3A8110-9434-4F23-8882-D9258C5E33CE}" type="presOf" srcId="{B9A477D4-39B8-4D0A-8F01-87220D31331B}" destId="{57DCFBF7-8C3B-4EA3-9FA8-4E08FDEB89A6}" srcOrd="0" destOrd="3" presId="urn:microsoft.com/office/officeart/2005/8/layout/target3"/>
    <dgm:cxn modelId="{87D84F8F-E7B8-4D84-81C0-AC6F225DE2D7}" type="presOf" srcId="{2B0C6AA9-B937-4198-A04A-F35EF7AEAEBC}" destId="{4EBB5AD4-35D8-4A15-B9FF-276B3738D597}" srcOrd="0" destOrd="2" presId="urn:microsoft.com/office/officeart/2005/8/layout/target3"/>
    <dgm:cxn modelId="{8BD60C1E-B2D1-4AB7-B310-3B4EDD8187B3}" type="presOf" srcId="{F66A5771-1FBD-4FFD-863D-879AB4AB6278}" destId="{7BC69F76-9B66-4498-9356-F7D169B69CBE}" srcOrd="0" destOrd="0" presId="urn:microsoft.com/office/officeart/2005/8/layout/target3"/>
    <dgm:cxn modelId="{C911BAC5-46BB-4454-B573-6CABB487D987}" srcId="{2C1712C1-BE3F-45D1-8359-7E6817FD6546}" destId="{6CCF2EFE-D6A2-4C5D-98F9-4AE8366F1720}" srcOrd="0" destOrd="0" parTransId="{3554060C-1DF8-4CF7-A106-9F2C6A9E8D3F}" sibTransId="{7AD4F364-5C37-4AE4-8F5E-90D027B9F52C}"/>
    <dgm:cxn modelId="{F7FCB180-4098-467F-9E5B-267CBEDA55BC}" type="presOf" srcId="{69A5A476-9CEB-4694-A72E-C3D168F5CFD5}" destId="{57DCFBF7-8C3B-4EA3-9FA8-4E08FDEB89A6}" srcOrd="0" destOrd="2" presId="urn:microsoft.com/office/officeart/2005/8/layout/target3"/>
    <dgm:cxn modelId="{FC023873-D0DC-47D6-BF51-50704696D375}" srcId="{334A4FBA-52B6-4DBF-813F-1C686E9D017F}" destId="{69A5A476-9CEB-4694-A72E-C3D168F5CFD5}" srcOrd="2" destOrd="0" parTransId="{8350B587-40AE-4297-A1CE-7762A2984283}" sibTransId="{794D056C-4BB7-4A08-88AE-9623F10B6E1F}"/>
    <dgm:cxn modelId="{44A2F3D2-8085-4D09-A6FB-B79611965EBE}" type="presOf" srcId="{BAEE8132-5C70-46F0-A13B-472C3C4713E2}" destId="{57DCFBF7-8C3B-4EA3-9FA8-4E08FDEB89A6}" srcOrd="0" destOrd="0" presId="urn:microsoft.com/office/officeart/2005/8/layout/target3"/>
    <dgm:cxn modelId="{C2EE4F51-6968-4E0D-90B7-7FCD165F07B0}" type="presOf" srcId="{7D93454D-EE86-47CE-B0A3-6051296D7244}" destId="{A3DE29DF-9CCF-4274-8DDC-E822032D9DDC}" srcOrd="0" destOrd="0" presId="urn:microsoft.com/office/officeart/2005/8/layout/target3"/>
    <dgm:cxn modelId="{41C6887A-18BD-4B22-AF28-1B8A64846BF9}" srcId="{334A4FBA-52B6-4DBF-813F-1C686E9D017F}" destId="{B9A477D4-39B8-4D0A-8F01-87220D31331B}" srcOrd="3" destOrd="0" parTransId="{0803311C-8DC2-481D-AFF5-04A2F023FADA}" sibTransId="{ED54FCF2-8172-40A5-BCDF-2FAD7381692F}"/>
    <dgm:cxn modelId="{48BA9CF3-0898-4B39-9A93-B97E8A73D571}" srcId="{F66A5771-1FBD-4FFD-863D-879AB4AB6278}" destId="{1DE81232-D872-410E-9F73-F1A2BD8A7AB9}" srcOrd="0" destOrd="0" parTransId="{444ED4CD-0F59-4865-A723-D788EA59B703}" sibTransId="{DB68E129-1DF3-4BA7-A6CC-232466EF24C7}"/>
    <dgm:cxn modelId="{9A8C5AEF-06C8-4A26-AA83-34A3BF579F3C}" srcId="{334A4FBA-52B6-4DBF-813F-1C686E9D017F}" destId="{BAEE8132-5C70-46F0-A13B-472C3C4713E2}" srcOrd="0" destOrd="0" parTransId="{C4C8063A-438B-4936-B46E-3F6FEA343341}" sibTransId="{33DDBB78-99EE-4797-80D2-E3F591106487}"/>
    <dgm:cxn modelId="{7C8857CC-4D2E-4EE7-965C-A5EDEBD7A916}" srcId="{F66A5771-1FBD-4FFD-863D-879AB4AB6278}" destId="{ECE7C9BA-5F2C-43B3-9E8F-E4BB5C390996}" srcOrd="1" destOrd="0" parTransId="{549B1199-B4C7-4632-8BCD-D55D4BB207E1}" sibTransId="{D5E43722-F381-4C8D-A2C0-D17C5A2C243B}"/>
    <dgm:cxn modelId="{E7DF464D-A65D-47D6-B8B1-A6B93156218D}" type="presOf" srcId="{56A9A5FB-BB40-40AC-94AB-8F48AE33E101}" destId="{4EBB5AD4-35D8-4A15-B9FF-276B3738D597}" srcOrd="0" destOrd="1" presId="urn:microsoft.com/office/officeart/2005/8/layout/target3"/>
    <dgm:cxn modelId="{3F49C155-3845-490E-AFAE-38FBBA958109}" srcId="{87B79E5D-A5E9-4982-B136-243EFEAC2759}" destId="{7D93454D-EE86-47CE-B0A3-6051296D7244}" srcOrd="0" destOrd="0" parTransId="{9232BEFA-882E-4E27-A508-49E3A8E46759}" sibTransId="{D6BF370C-1A6E-47BF-999D-671A7601FFAA}"/>
    <dgm:cxn modelId="{C97E8A28-59A8-4A08-9BE0-0DE94D3B50D4}" type="presOf" srcId="{90AC69B4-8820-4CCA-997E-6C45A238B82A}" destId="{57DCFBF7-8C3B-4EA3-9FA8-4E08FDEB89A6}" srcOrd="0" destOrd="1" presId="urn:microsoft.com/office/officeart/2005/8/layout/target3"/>
    <dgm:cxn modelId="{A624698B-82C9-42A2-B298-62A8A35DB872}" srcId="{87B79E5D-A5E9-4982-B136-243EFEAC2759}" destId="{12C9FFA8-4D66-4742-9A57-C91D74D928AC}" srcOrd="2" destOrd="0" parTransId="{F98CAA85-9DEC-4770-8100-3AB8676B6B83}" sibTransId="{A41B47B0-F91A-4DA1-9206-6ED20519393A}"/>
    <dgm:cxn modelId="{105BBDEC-E93F-4C14-BCE5-4B70A1C1DD9D}" type="presOf" srcId="{8314581E-BFFA-4339-8DCC-CF5639CF9381}" destId="{FAD54494-6FF9-4FB8-A454-86F68772F524}" srcOrd="0" destOrd="0" presId="urn:microsoft.com/office/officeart/2005/8/layout/target3"/>
    <dgm:cxn modelId="{5635510B-ADFE-401C-9B04-29559A774187}" srcId="{2C1712C1-BE3F-45D1-8359-7E6817FD6546}" destId="{56A9A5FB-BB40-40AC-94AB-8F48AE33E101}" srcOrd="1" destOrd="0" parTransId="{23E48717-DC23-4B5D-8C2E-BA6E8B7FC5FB}" sibTransId="{0EDE0DA9-C517-4480-A864-6375A7983F54}"/>
    <dgm:cxn modelId="{85D2A866-2CF1-4EAD-BD6C-98DDB6CE080D}" type="presOf" srcId="{334A4FBA-52B6-4DBF-813F-1C686E9D017F}" destId="{4EF3D099-324D-452C-9C24-823EBE972336}" srcOrd="1" destOrd="0" presId="urn:microsoft.com/office/officeart/2005/8/layout/target3"/>
    <dgm:cxn modelId="{F8A34569-6825-4E3B-93CF-F6294E66C113}" srcId="{87B79E5D-A5E9-4982-B136-243EFEAC2759}" destId="{A0F7C24F-2C14-41DC-BA9D-BA69AE6312B9}" srcOrd="1" destOrd="0" parTransId="{D5D34AC2-9DAB-40EB-8079-D1EC9C526529}" sibTransId="{B2DFA119-411D-4338-978E-565E0C43C4A9}"/>
    <dgm:cxn modelId="{3FE27D4B-F54E-4FDB-905A-3F1F47BEBF39}" type="presOf" srcId="{F66A5771-1FBD-4FFD-863D-879AB4AB6278}" destId="{71566C21-CB75-4A3E-B06B-BBFE676A4FF9}" srcOrd="1" destOrd="0" presId="urn:microsoft.com/office/officeart/2005/8/layout/target3"/>
    <dgm:cxn modelId="{5BD90E39-EF25-4901-A66C-B4A0D90F9174}" type="presOf" srcId="{1DE81232-D872-410E-9F73-F1A2BD8A7AB9}" destId="{2A76EF0D-E0E1-43E5-AC9D-0353F1313732}" srcOrd="0" destOrd="0" presId="urn:microsoft.com/office/officeart/2005/8/layout/target3"/>
    <dgm:cxn modelId="{C99857B0-F6FB-4A58-B306-88828EEF4C0F}" type="presOf" srcId="{A0F7C24F-2C14-41DC-BA9D-BA69AE6312B9}" destId="{A3DE29DF-9CCF-4274-8DDC-E822032D9DDC}" srcOrd="0" destOrd="1" presId="urn:microsoft.com/office/officeart/2005/8/layout/target3"/>
    <dgm:cxn modelId="{B5EE7CC6-4680-47A0-9B02-025FE02EAEEC}" srcId="{8314581E-BFFA-4339-8DCC-CF5639CF9381}" destId="{334A4FBA-52B6-4DBF-813F-1C686E9D017F}" srcOrd="1" destOrd="0" parTransId="{1213B053-4621-4C9D-AF84-165F8987E289}" sibTransId="{9078D6A5-555E-467A-A310-6FB8734B4A5C}"/>
    <dgm:cxn modelId="{03DA96A6-9FB2-47DB-8C1C-15EA06498417}" type="presOf" srcId="{334A4FBA-52B6-4DBF-813F-1C686E9D017F}" destId="{CF959FC8-6187-4871-9041-8B81995D1091}" srcOrd="0" destOrd="0" presId="urn:microsoft.com/office/officeart/2005/8/layout/target3"/>
    <dgm:cxn modelId="{9BC67EFD-B106-480C-87C3-98566A74EB51}" type="presOf" srcId="{87B79E5D-A5E9-4982-B136-243EFEAC2759}" destId="{A4C45AB3-C534-481D-94E9-E8227C3B0F50}" srcOrd="0" destOrd="0" presId="urn:microsoft.com/office/officeart/2005/8/layout/target3"/>
    <dgm:cxn modelId="{FB8459ED-56B4-4AE8-BAD1-19376AA7DA38}" srcId="{F66A5771-1FBD-4FFD-863D-879AB4AB6278}" destId="{46E757BD-C374-4580-8FD8-A131D2F039DF}" srcOrd="2" destOrd="0" parTransId="{66E8AB0A-F329-4EE2-B5A9-9EDDBC2593E8}" sibTransId="{689DB9D5-9070-4163-8233-9A4AF3B004B3}"/>
    <dgm:cxn modelId="{FFB932F6-9518-4006-96F9-06406D5677A0}" type="presOf" srcId="{ECE7C9BA-5F2C-43B3-9E8F-E4BB5C390996}" destId="{2A76EF0D-E0E1-43E5-AC9D-0353F1313732}" srcOrd="0" destOrd="1" presId="urn:microsoft.com/office/officeart/2005/8/layout/target3"/>
    <dgm:cxn modelId="{A2A6ED46-9E57-4C3A-92DF-B6A544E827E2}" srcId="{8314581E-BFFA-4339-8DCC-CF5639CF9381}" destId="{F66A5771-1FBD-4FFD-863D-879AB4AB6278}" srcOrd="0" destOrd="0" parTransId="{7962DB54-D187-498B-9A5E-5C010F55C525}" sibTransId="{7AC3A525-CDE0-4099-977A-4F098BDA5883}"/>
    <dgm:cxn modelId="{79A36F8C-5160-4E58-B4FF-57291A24D6E9}" type="presOf" srcId="{12C9FFA8-4D66-4742-9A57-C91D74D928AC}" destId="{A3DE29DF-9CCF-4274-8DDC-E822032D9DDC}" srcOrd="0" destOrd="2" presId="urn:microsoft.com/office/officeart/2005/8/layout/target3"/>
    <dgm:cxn modelId="{09C9BD75-A621-4262-A66C-A31919C95509}" type="presOf" srcId="{2C1712C1-BE3F-45D1-8359-7E6817FD6546}" destId="{F387BCD2-FC65-4811-A240-408CBC0F76BC}" srcOrd="0" destOrd="0" presId="urn:microsoft.com/office/officeart/2005/8/layout/target3"/>
    <dgm:cxn modelId="{8ED3D5FA-0BCC-4E9A-9F60-B3F725C8850B}" type="presParOf" srcId="{FAD54494-6FF9-4FB8-A454-86F68772F524}" destId="{5BA239BB-FE16-487F-B3F7-D96DF10BD2DB}" srcOrd="0" destOrd="0" presId="urn:microsoft.com/office/officeart/2005/8/layout/target3"/>
    <dgm:cxn modelId="{A9C863D5-B9BA-48B7-B8CF-057A4D14C21F}" type="presParOf" srcId="{FAD54494-6FF9-4FB8-A454-86F68772F524}" destId="{127322FA-BB3F-4842-96C8-533563EF6688}" srcOrd="1" destOrd="0" presId="urn:microsoft.com/office/officeart/2005/8/layout/target3"/>
    <dgm:cxn modelId="{63411411-CDA9-47DA-9B28-9121B6CE9E89}" type="presParOf" srcId="{FAD54494-6FF9-4FB8-A454-86F68772F524}" destId="{7BC69F76-9B66-4498-9356-F7D169B69CBE}" srcOrd="2" destOrd="0" presId="urn:microsoft.com/office/officeart/2005/8/layout/target3"/>
    <dgm:cxn modelId="{4CE024F4-5F5F-49A2-9EB3-7BBDEB87892F}" type="presParOf" srcId="{FAD54494-6FF9-4FB8-A454-86F68772F524}" destId="{701ECA66-9111-4820-8172-3804F8CC6AB6}" srcOrd="3" destOrd="0" presId="urn:microsoft.com/office/officeart/2005/8/layout/target3"/>
    <dgm:cxn modelId="{9BFCF284-7085-41E7-9B15-9900B34FE03B}" type="presParOf" srcId="{FAD54494-6FF9-4FB8-A454-86F68772F524}" destId="{B3658419-6546-43F7-B802-0F18BB4FBE46}" srcOrd="4" destOrd="0" presId="urn:microsoft.com/office/officeart/2005/8/layout/target3"/>
    <dgm:cxn modelId="{ECE847FB-4808-44ED-BE6F-C034D3A98C8A}" type="presParOf" srcId="{FAD54494-6FF9-4FB8-A454-86F68772F524}" destId="{CF959FC8-6187-4871-9041-8B81995D1091}" srcOrd="5" destOrd="0" presId="urn:microsoft.com/office/officeart/2005/8/layout/target3"/>
    <dgm:cxn modelId="{20FBFBD4-F587-4997-8A12-8238C1E6297F}" type="presParOf" srcId="{FAD54494-6FF9-4FB8-A454-86F68772F524}" destId="{66707425-2095-4D6A-B6B9-D5C42F0B75C1}" srcOrd="6" destOrd="0" presId="urn:microsoft.com/office/officeart/2005/8/layout/target3"/>
    <dgm:cxn modelId="{10F9C21B-C046-4326-9D80-9A3AEA200F2A}" type="presParOf" srcId="{FAD54494-6FF9-4FB8-A454-86F68772F524}" destId="{1986A2ED-64C1-4AEB-BD7A-16A9D6D92A7A}" srcOrd="7" destOrd="0" presId="urn:microsoft.com/office/officeart/2005/8/layout/target3"/>
    <dgm:cxn modelId="{5F47E6F2-3C68-460B-B1D9-2F677698892E}" type="presParOf" srcId="{FAD54494-6FF9-4FB8-A454-86F68772F524}" destId="{A4C45AB3-C534-481D-94E9-E8227C3B0F50}" srcOrd="8" destOrd="0" presId="urn:microsoft.com/office/officeart/2005/8/layout/target3"/>
    <dgm:cxn modelId="{FCBC7151-3E6C-4D72-AF18-BE245F634E2B}" type="presParOf" srcId="{FAD54494-6FF9-4FB8-A454-86F68772F524}" destId="{2EC7308B-B5A9-47F0-928C-8EDBF706B325}" srcOrd="9" destOrd="0" presId="urn:microsoft.com/office/officeart/2005/8/layout/target3"/>
    <dgm:cxn modelId="{22180513-A454-4DAB-B174-E35A0867417F}" type="presParOf" srcId="{FAD54494-6FF9-4FB8-A454-86F68772F524}" destId="{D0734C34-89AD-495C-A0CA-40A868A4338E}" srcOrd="10" destOrd="0" presId="urn:microsoft.com/office/officeart/2005/8/layout/target3"/>
    <dgm:cxn modelId="{B4F8884A-85E0-49E8-9801-AE592D6139AA}" type="presParOf" srcId="{FAD54494-6FF9-4FB8-A454-86F68772F524}" destId="{F387BCD2-FC65-4811-A240-408CBC0F76BC}" srcOrd="11" destOrd="0" presId="urn:microsoft.com/office/officeart/2005/8/layout/target3"/>
    <dgm:cxn modelId="{69BD3E78-1A39-4A50-8FF6-067B5CD4D149}" type="presParOf" srcId="{FAD54494-6FF9-4FB8-A454-86F68772F524}" destId="{71566C21-CB75-4A3E-B06B-BBFE676A4FF9}" srcOrd="12" destOrd="0" presId="urn:microsoft.com/office/officeart/2005/8/layout/target3"/>
    <dgm:cxn modelId="{3F228CF9-76AF-40D9-B891-193BF70A7508}" type="presParOf" srcId="{FAD54494-6FF9-4FB8-A454-86F68772F524}" destId="{2A76EF0D-E0E1-43E5-AC9D-0353F1313732}" srcOrd="13" destOrd="0" presId="urn:microsoft.com/office/officeart/2005/8/layout/target3"/>
    <dgm:cxn modelId="{DEC1BC9A-C26D-40BD-9429-E3B28144B119}" type="presParOf" srcId="{FAD54494-6FF9-4FB8-A454-86F68772F524}" destId="{4EF3D099-324D-452C-9C24-823EBE972336}" srcOrd="14" destOrd="0" presId="urn:microsoft.com/office/officeart/2005/8/layout/target3"/>
    <dgm:cxn modelId="{C7DDC410-39D9-4FBD-B6BB-D8DF888B7E57}" type="presParOf" srcId="{FAD54494-6FF9-4FB8-A454-86F68772F524}" destId="{57DCFBF7-8C3B-4EA3-9FA8-4E08FDEB89A6}" srcOrd="15" destOrd="0" presId="urn:microsoft.com/office/officeart/2005/8/layout/target3"/>
    <dgm:cxn modelId="{CFEAE05E-DAB0-48DE-A07E-1B8195CFD55C}" type="presParOf" srcId="{FAD54494-6FF9-4FB8-A454-86F68772F524}" destId="{8A4A2FA7-E302-4046-BDB4-4613134A8B4A}" srcOrd="16" destOrd="0" presId="urn:microsoft.com/office/officeart/2005/8/layout/target3"/>
    <dgm:cxn modelId="{03D5B76F-2A1D-4A34-AA2D-2D54163FD47A}" type="presParOf" srcId="{FAD54494-6FF9-4FB8-A454-86F68772F524}" destId="{A3DE29DF-9CCF-4274-8DDC-E822032D9DDC}" srcOrd="17" destOrd="0" presId="urn:microsoft.com/office/officeart/2005/8/layout/target3"/>
    <dgm:cxn modelId="{AA40BA52-1CCC-40E4-9CF9-A2CE26BB4BEF}" type="presParOf" srcId="{FAD54494-6FF9-4FB8-A454-86F68772F524}" destId="{8C58839D-003B-4B23-A718-456FFEFFF59D}" srcOrd="18" destOrd="0" presId="urn:microsoft.com/office/officeart/2005/8/layout/target3"/>
    <dgm:cxn modelId="{807EC541-2128-40B7-82C2-3CA1B483B641}" type="presParOf" srcId="{FAD54494-6FF9-4FB8-A454-86F68772F524}" destId="{4EBB5AD4-35D8-4A15-B9FF-276B3738D597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CA4F7F-EEE8-4153-A207-93CE09CE5D8A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E0C311B1-A174-416F-9BE2-DC741EFDCEE4}">
      <dgm:prSet phldrT="[Teksti]" custT="1"/>
      <dgm:spPr>
        <a:xfrm>
          <a:off x="2165003" y="1267820"/>
          <a:ext cx="1621288" cy="1421154"/>
        </a:xfrm>
        <a:noFill/>
        <a:ln>
          <a:noFill/>
        </a:ln>
        <a:effectLst/>
      </dgm:spPr>
      <dgm:t>
        <a:bodyPr/>
        <a:lstStyle/>
        <a:p>
          <a:r>
            <a:rPr lang="fi-FI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charset="0"/>
              <a:ea typeface="Georgia" charset="0"/>
              <a:cs typeface="Georgia" charset="0"/>
            </a:rPr>
            <a:t>Teko</a:t>
          </a:r>
          <a:r>
            <a:rPr lang="fi-FI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charset="0"/>
              <a:ea typeface="Georgia" charset="0"/>
              <a:cs typeface="Georgia" charset="0"/>
            </a:rPr>
            <a:t> </a:t>
          </a:r>
          <a:r>
            <a:rPr lang="fi-FI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charset="0"/>
              <a:ea typeface="Georgia" charset="0"/>
              <a:cs typeface="Georgia" charset="0"/>
            </a:rPr>
            <a:t>(output)</a:t>
          </a:r>
        </a:p>
        <a:p>
          <a:r>
            <a:rPr lang="fi-FI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charset="0"/>
              <a:ea typeface="Georgia" charset="0"/>
              <a:cs typeface="Georgia" charset="0"/>
            </a:rPr>
            <a:t>Mitattava tehty työ</a:t>
          </a:r>
        </a:p>
      </dgm:t>
    </dgm:pt>
    <dgm:pt modelId="{AB661685-458C-42DA-976A-6A912DB9EF73}" type="parTrans" cxnId="{471B4645-A9C5-4E31-AA11-17F065CC8927}">
      <dgm:prSet/>
      <dgm:spPr/>
      <dgm:t>
        <a:bodyPr/>
        <a:lstStyle/>
        <a:p>
          <a:endParaRPr lang="fi-FI">
            <a:latin typeface="Georgia" charset="0"/>
            <a:ea typeface="Georgia" charset="0"/>
            <a:cs typeface="Georgia" charset="0"/>
          </a:endParaRPr>
        </a:p>
      </dgm:t>
    </dgm:pt>
    <dgm:pt modelId="{16EF42B0-2697-49C5-9A8F-4E763F97C7AD}" type="sibTrans" cxnId="{471B4645-A9C5-4E31-AA11-17F065CC8927}">
      <dgm:prSet/>
      <dgm:spPr/>
      <dgm:t>
        <a:bodyPr/>
        <a:lstStyle/>
        <a:p>
          <a:endParaRPr lang="fi-FI">
            <a:latin typeface="Georgia" charset="0"/>
            <a:ea typeface="Georgia" charset="0"/>
            <a:cs typeface="Georgia" charset="0"/>
          </a:endParaRPr>
        </a:p>
      </dgm:t>
    </dgm:pt>
    <dgm:pt modelId="{46F44479-DC03-4041-951C-AB36BB043147}">
      <dgm:prSet phldrT="[Teksti]" custT="1"/>
      <dgm:spPr>
        <a:xfrm>
          <a:off x="4149776" y="776686"/>
          <a:ext cx="1621288" cy="1421154"/>
        </a:xfrm>
        <a:noFill/>
        <a:ln>
          <a:noFill/>
        </a:ln>
        <a:effectLst/>
      </dgm:spPr>
      <dgm:t>
        <a:bodyPr/>
        <a:lstStyle/>
        <a:p>
          <a:r>
            <a:rPr lang="fi-FI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charset="0"/>
              <a:ea typeface="Georgia" charset="0"/>
              <a:cs typeface="Georgia" charset="0"/>
            </a:rPr>
            <a:t>Vaikutus</a:t>
          </a:r>
          <a:r>
            <a:rPr lang="fi-FI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charset="0"/>
              <a:ea typeface="Georgia" charset="0"/>
              <a:cs typeface="Georgia" charset="0"/>
            </a:rPr>
            <a:t> (</a:t>
          </a:r>
          <a:r>
            <a:rPr lang="fi-FI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charset="0"/>
              <a:ea typeface="Georgia" charset="0"/>
              <a:cs typeface="Georgia" charset="0"/>
            </a:rPr>
            <a:t>outcome</a:t>
          </a:r>
          <a:r>
            <a:rPr lang="fi-FI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charset="0"/>
              <a:ea typeface="Georgia" charset="0"/>
              <a:cs typeface="Georgia" charset="0"/>
            </a:rPr>
            <a:t>)</a:t>
          </a:r>
        </a:p>
        <a:p>
          <a:r>
            <a:rPr lang="fi-FI" sz="1400" b="1" dirty="0">
              <a:solidFill>
                <a:srgbClr val="C00000"/>
              </a:solidFill>
              <a:latin typeface="Georgia" charset="0"/>
              <a:ea typeface="Georgia" charset="0"/>
              <a:cs typeface="Georgia" charset="0"/>
            </a:rPr>
            <a:t>Konkreettinen muutos </a:t>
          </a:r>
          <a:r>
            <a:rPr lang="fi-FI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charset="0"/>
              <a:ea typeface="Georgia" charset="0"/>
              <a:cs typeface="Georgia" charset="0"/>
            </a:rPr>
            <a:t>ihmisissä tai rakenteissa</a:t>
          </a:r>
        </a:p>
      </dgm:t>
    </dgm:pt>
    <dgm:pt modelId="{3553AF20-FC00-4557-BED4-CEE2115F6033}" type="parTrans" cxnId="{08F17E3E-1638-4C36-9FA2-7580CF15D539}">
      <dgm:prSet/>
      <dgm:spPr/>
      <dgm:t>
        <a:bodyPr/>
        <a:lstStyle/>
        <a:p>
          <a:endParaRPr lang="fi-FI">
            <a:latin typeface="Georgia" charset="0"/>
            <a:ea typeface="Georgia" charset="0"/>
            <a:cs typeface="Georgia" charset="0"/>
          </a:endParaRPr>
        </a:p>
      </dgm:t>
    </dgm:pt>
    <dgm:pt modelId="{7E4FDE62-8C8A-443F-BB58-C8F788B955FF}" type="sibTrans" cxnId="{08F17E3E-1638-4C36-9FA2-7580CF15D539}">
      <dgm:prSet/>
      <dgm:spPr/>
      <dgm:t>
        <a:bodyPr/>
        <a:lstStyle/>
        <a:p>
          <a:endParaRPr lang="fi-FI">
            <a:latin typeface="Georgia" charset="0"/>
            <a:ea typeface="Georgia" charset="0"/>
            <a:cs typeface="Georgia" charset="0"/>
          </a:endParaRPr>
        </a:p>
      </dgm:t>
    </dgm:pt>
    <dgm:pt modelId="{37D6EE42-76D8-4323-8B14-E1505F3878D8}">
      <dgm:prSet phldrT="[Teksti]" custT="1"/>
      <dgm:spPr>
        <a:xfrm>
          <a:off x="6134550" y="285552"/>
          <a:ext cx="1621288" cy="1421154"/>
        </a:xfrm>
        <a:noFill/>
        <a:ln>
          <a:noFill/>
        </a:ln>
        <a:effectLst/>
      </dgm:spPr>
      <dgm:t>
        <a:bodyPr/>
        <a:lstStyle/>
        <a:p>
          <a:r>
            <a:rPr lang="fi-FI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charset="0"/>
              <a:ea typeface="Georgia" charset="0"/>
              <a:cs typeface="Georgia" charset="0"/>
            </a:rPr>
            <a:t>Vaikuttavuus</a:t>
          </a:r>
          <a:r>
            <a:rPr lang="fi-FI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charset="0"/>
              <a:ea typeface="Georgia" charset="0"/>
              <a:cs typeface="Georgia" charset="0"/>
            </a:rPr>
            <a:t> (</a:t>
          </a:r>
          <a:r>
            <a:rPr lang="fi-FI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charset="0"/>
              <a:ea typeface="Georgia" charset="0"/>
              <a:cs typeface="Georgia" charset="0"/>
            </a:rPr>
            <a:t>impact</a:t>
          </a:r>
          <a:r>
            <a:rPr lang="fi-FI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charset="0"/>
              <a:ea typeface="Georgia" charset="0"/>
              <a:cs typeface="Georgia" charset="0"/>
            </a:rPr>
            <a:t>)</a:t>
          </a:r>
        </a:p>
        <a:p>
          <a:r>
            <a:rPr lang="fi-FI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charset="0"/>
              <a:ea typeface="Georgia" charset="0"/>
              <a:cs typeface="Georgia" charset="0"/>
            </a:rPr>
            <a:t>Ihmisten hyvinvointi ja yhteiskunnallinen hyöty</a:t>
          </a:r>
        </a:p>
      </dgm:t>
    </dgm:pt>
    <dgm:pt modelId="{C1B28C20-E44B-4F07-BE02-9DCE4A2BD707}" type="parTrans" cxnId="{35EA2381-1A2E-4CC4-B14C-F5B9D6FFD180}">
      <dgm:prSet/>
      <dgm:spPr/>
      <dgm:t>
        <a:bodyPr/>
        <a:lstStyle/>
        <a:p>
          <a:endParaRPr lang="fi-FI">
            <a:latin typeface="Georgia" charset="0"/>
            <a:ea typeface="Georgia" charset="0"/>
            <a:cs typeface="Georgia" charset="0"/>
          </a:endParaRPr>
        </a:p>
      </dgm:t>
    </dgm:pt>
    <dgm:pt modelId="{C7F1D0F2-14DF-4C34-AC6E-98702FCA609E}" type="sibTrans" cxnId="{35EA2381-1A2E-4CC4-B14C-F5B9D6FFD180}">
      <dgm:prSet/>
      <dgm:spPr/>
      <dgm:t>
        <a:bodyPr/>
        <a:lstStyle/>
        <a:p>
          <a:endParaRPr lang="fi-FI">
            <a:latin typeface="Georgia" charset="0"/>
            <a:ea typeface="Georgia" charset="0"/>
            <a:cs typeface="Georgia" charset="0"/>
          </a:endParaRPr>
        </a:p>
      </dgm:t>
    </dgm:pt>
    <dgm:pt modelId="{AE3DBCE4-6569-41E6-B51B-A64B89406788}">
      <dgm:prSet phldrT="[Teksti]" custT="1"/>
      <dgm:spPr>
        <a:xfrm>
          <a:off x="180230" y="1758954"/>
          <a:ext cx="1621288" cy="1421154"/>
        </a:xfrm>
        <a:noFill/>
        <a:ln>
          <a:noFill/>
        </a:ln>
        <a:effectLst/>
      </dgm:spPr>
      <dgm:t>
        <a:bodyPr/>
        <a:lstStyle/>
        <a:p>
          <a:r>
            <a:rPr lang="fi-FI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charset="0"/>
              <a:ea typeface="Georgia" charset="0"/>
              <a:cs typeface="Georgia" charset="0"/>
            </a:rPr>
            <a:t>Panos</a:t>
          </a:r>
          <a:r>
            <a:rPr lang="fi-FI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charset="0"/>
              <a:ea typeface="Georgia" charset="0"/>
              <a:cs typeface="Georgia" charset="0"/>
            </a:rPr>
            <a:t> (input)</a:t>
          </a:r>
        </a:p>
        <a:p>
          <a:r>
            <a:rPr lang="fi-FI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charset="0"/>
              <a:ea typeface="Georgia" charset="0"/>
              <a:cs typeface="Georgia" charset="0"/>
            </a:rPr>
            <a:t>Käytetyt resurssit</a:t>
          </a:r>
        </a:p>
      </dgm:t>
    </dgm:pt>
    <dgm:pt modelId="{3D751B20-381A-491B-AA73-79EDFA917069}" type="parTrans" cxnId="{2EA960D0-BF73-47E5-B136-58627653373B}">
      <dgm:prSet/>
      <dgm:spPr/>
      <dgm:t>
        <a:bodyPr/>
        <a:lstStyle/>
        <a:p>
          <a:endParaRPr lang="fi-FI">
            <a:latin typeface="Georgia" charset="0"/>
            <a:ea typeface="Georgia" charset="0"/>
            <a:cs typeface="Georgia" charset="0"/>
          </a:endParaRPr>
        </a:p>
      </dgm:t>
    </dgm:pt>
    <dgm:pt modelId="{4EE8CE57-4079-4952-94FB-00ABFB6CB1AA}" type="sibTrans" cxnId="{2EA960D0-BF73-47E5-B136-58627653373B}">
      <dgm:prSet/>
      <dgm:spPr/>
      <dgm:t>
        <a:bodyPr/>
        <a:lstStyle/>
        <a:p>
          <a:endParaRPr lang="fi-FI">
            <a:latin typeface="Georgia" charset="0"/>
            <a:ea typeface="Georgia" charset="0"/>
            <a:cs typeface="Georgia" charset="0"/>
          </a:endParaRPr>
        </a:p>
      </dgm:t>
    </dgm:pt>
    <dgm:pt modelId="{B6346E9E-4310-4C61-8BCE-5E648391F478}" type="pres">
      <dgm:prSet presAssocID="{E6CA4F7F-EEE8-4153-A207-93CE09CE5D8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i-FI"/>
        </a:p>
      </dgm:t>
    </dgm:pt>
    <dgm:pt modelId="{9954A410-1699-41F7-96DA-4AE1878D8C05}" type="pres">
      <dgm:prSet presAssocID="{AE3DBCE4-6569-41E6-B51B-A64B89406788}" presName="composite" presStyleCnt="0"/>
      <dgm:spPr/>
    </dgm:pt>
    <dgm:pt modelId="{B5629036-D996-442E-9EBD-520467DC3C90}" type="pres">
      <dgm:prSet presAssocID="{AE3DBCE4-6569-41E6-B51B-A64B89406788}" presName="LShape" presStyleLbl="alignNode1" presStyleIdx="0" presStyleCnt="7"/>
      <dgm:spPr>
        <a:xfrm rot="5400000">
          <a:off x="360382" y="1222387"/>
          <a:ext cx="1079241" cy="1795833"/>
        </a:xfrm>
        <a:prstGeom prst="corner">
          <a:avLst>
            <a:gd name="adj1" fmla="val 16120"/>
            <a:gd name="adj2" fmla="val 1611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600BC139-9CDD-4150-8C60-B5863290DA56}" type="pres">
      <dgm:prSet presAssocID="{AE3DBCE4-6569-41E6-B51B-A64B89406788}" presName="ParentText" presStyleLbl="revTx" presStyleIdx="0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i-FI"/>
        </a:p>
      </dgm:t>
    </dgm:pt>
    <dgm:pt modelId="{CA98A20A-D089-4E00-96E4-6709A56F2136}" type="pres">
      <dgm:prSet presAssocID="{AE3DBCE4-6569-41E6-B51B-A64B89406788}" presName="Triangle" presStyleLbl="alignNode1" presStyleIdx="1" presStyleCnt="7"/>
      <dgm:spPr>
        <a:xfrm>
          <a:off x="1495614" y="1090176"/>
          <a:ext cx="305903" cy="305903"/>
        </a:xfrm>
        <a:prstGeom prst="triangle">
          <a:avLst>
            <a:gd name="adj" fmla="val 100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CECB030-78D2-4F92-B18F-6ADB9ED3A5D3}" type="pres">
      <dgm:prSet presAssocID="{4EE8CE57-4079-4952-94FB-00ABFB6CB1AA}" presName="sibTrans" presStyleCnt="0"/>
      <dgm:spPr/>
    </dgm:pt>
    <dgm:pt modelId="{75417927-12FD-4075-8427-2FBC46A30271}" type="pres">
      <dgm:prSet presAssocID="{4EE8CE57-4079-4952-94FB-00ABFB6CB1AA}" presName="space" presStyleCnt="0"/>
      <dgm:spPr/>
    </dgm:pt>
    <dgm:pt modelId="{0DB870F0-B3C4-4364-BCD8-F9C61C687CBB}" type="pres">
      <dgm:prSet presAssocID="{E0C311B1-A174-416F-9BE2-DC741EFDCEE4}" presName="composite" presStyleCnt="0"/>
      <dgm:spPr/>
    </dgm:pt>
    <dgm:pt modelId="{8BA21761-CA21-47D7-82D7-2D7CC9602537}" type="pres">
      <dgm:prSet presAssocID="{E0C311B1-A174-416F-9BE2-DC741EFDCEE4}" presName="LShape" presStyleLbl="alignNode1" presStyleIdx="2" presStyleCnt="7"/>
      <dgm:spPr>
        <a:xfrm rot="5400000">
          <a:off x="2345155" y="731253"/>
          <a:ext cx="1079241" cy="1795833"/>
        </a:xfrm>
        <a:prstGeom prst="corner">
          <a:avLst>
            <a:gd name="adj1" fmla="val 16120"/>
            <a:gd name="adj2" fmla="val 1611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42E8B864-A406-4775-A7D5-B9D592F6BA04}" type="pres">
      <dgm:prSet presAssocID="{E0C311B1-A174-416F-9BE2-DC741EFDCEE4}" presName="ParentText" presStyleLbl="revTx" presStyleIdx="1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i-FI"/>
        </a:p>
      </dgm:t>
    </dgm:pt>
    <dgm:pt modelId="{88EC0A6E-C192-4BE3-B609-F3C6941FB27B}" type="pres">
      <dgm:prSet presAssocID="{E0C311B1-A174-416F-9BE2-DC741EFDCEE4}" presName="Triangle" presStyleLbl="alignNode1" presStyleIdx="3" presStyleCnt="7"/>
      <dgm:spPr>
        <a:xfrm>
          <a:off x="3480388" y="599042"/>
          <a:ext cx="305903" cy="305903"/>
        </a:xfrm>
        <a:prstGeom prst="triangle">
          <a:avLst>
            <a:gd name="adj" fmla="val 10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8FA98F7-A5E0-4EC2-B566-47CE7893609F}" type="pres">
      <dgm:prSet presAssocID="{16EF42B0-2697-49C5-9A8F-4E763F97C7AD}" presName="sibTrans" presStyleCnt="0"/>
      <dgm:spPr/>
    </dgm:pt>
    <dgm:pt modelId="{3BDD9D37-C8AC-45BB-B46B-D1DF3968E4E8}" type="pres">
      <dgm:prSet presAssocID="{16EF42B0-2697-49C5-9A8F-4E763F97C7AD}" presName="space" presStyleCnt="0"/>
      <dgm:spPr/>
    </dgm:pt>
    <dgm:pt modelId="{040CB1B8-C2B0-4A4F-B43D-7EC4B1E9AA39}" type="pres">
      <dgm:prSet presAssocID="{46F44479-DC03-4041-951C-AB36BB043147}" presName="composite" presStyleCnt="0"/>
      <dgm:spPr/>
    </dgm:pt>
    <dgm:pt modelId="{D25ABF84-8D6F-4D33-B6AD-84648ED68201}" type="pres">
      <dgm:prSet presAssocID="{46F44479-DC03-4041-951C-AB36BB043147}" presName="LShape" presStyleLbl="alignNode1" presStyleIdx="4" presStyleCnt="7"/>
      <dgm:spPr>
        <a:xfrm rot="5400000">
          <a:off x="4329929" y="240119"/>
          <a:ext cx="1079241" cy="1795833"/>
        </a:xfrm>
        <a:prstGeom prst="corner">
          <a:avLst>
            <a:gd name="adj1" fmla="val 16120"/>
            <a:gd name="adj2" fmla="val 1611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C310E60F-BD20-4760-B13F-2D720947EE24}" type="pres">
      <dgm:prSet presAssocID="{46F44479-DC03-4041-951C-AB36BB043147}" presName="ParentText" presStyleLbl="revTx" presStyleIdx="2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i-FI"/>
        </a:p>
      </dgm:t>
    </dgm:pt>
    <dgm:pt modelId="{521F21CB-375B-40F9-9921-4F374CFB0BC1}" type="pres">
      <dgm:prSet presAssocID="{46F44479-DC03-4041-951C-AB36BB043147}" presName="Triangle" presStyleLbl="alignNode1" presStyleIdx="5" presStyleCnt="7"/>
      <dgm:spPr>
        <a:xfrm>
          <a:off x="5465161" y="107908"/>
          <a:ext cx="305903" cy="305903"/>
        </a:xfrm>
        <a:prstGeom prst="triangle">
          <a:avLst>
            <a:gd name="adj" fmla="val 10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6F4A01F8-3DA8-480D-A234-4481E688EC07}" type="pres">
      <dgm:prSet presAssocID="{7E4FDE62-8C8A-443F-BB58-C8F788B955FF}" presName="sibTrans" presStyleCnt="0"/>
      <dgm:spPr/>
    </dgm:pt>
    <dgm:pt modelId="{318FCA66-81DB-4CE4-B75F-B5924908FD3D}" type="pres">
      <dgm:prSet presAssocID="{7E4FDE62-8C8A-443F-BB58-C8F788B955FF}" presName="space" presStyleCnt="0"/>
      <dgm:spPr/>
    </dgm:pt>
    <dgm:pt modelId="{AAF1DF7D-5A5F-414C-A22E-C1E4933C6855}" type="pres">
      <dgm:prSet presAssocID="{37D6EE42-76D8-4323-8B14-E1505F3878D8}" presName="composite" presStyleCnt="0"/>
      <dgm:spPr/>
    </dgm:pt>
    <dgm:pt modelId="{7E638671-40E3-46EF-B439-169C04D85890}" type="pres">
      <dgm:prSet presAssocID="{37D6EE42-76D8-4323-8B14-E1505F3878D8}" presName="LShape" presStyleLbl="alignNode1" presStyleIdx="6" presStyleCnt="7"/>
      <dgm:spPr>
        <a:xfrm rot="5400000">
          <a:off x="6314702" y="-251014"/>
          <a:ext cx="1079241" cy="1795833"/>
        </a:xfrm>
        <a:prstGeom prst="corner">
          <a:avLst>
            <a:gd name="adj1" fmla="val 16120"/>
            <a:gd name="adj2" fmla="val 1611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DD345A5-8B79-4500-A8B6-ADF00EF3A095}" type="pres">
      <dgm:prSet presAssocID="{37D6EE42-76D8-4323-8B14-E1505F3878D8}" presName="ParentText" presStyleLbl="revTx" presStyleIdx="3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i-FI"/>
        </a:p>
      </dgm:t>
    </dgm:pt>
  </dgm:ptLst>
  <dgm:cxnLst>
    <dgm:cxn modelId="{6FA258CE-3642-4A8F-AF22-FFF879DD58DE}" type="presOf" srcId="{AE3DBCE4-6569-41E6-B51B-A64B89406788}" destId="{600BC139-9CDD-4150-8C60-B5863290DA56}" srcOrd="0" destOrd="0" presId="urn:microsoft.com/office/officeart/2009/3/layout/StepUpProcess"/>
    <dgm:cxn modelId="{0A4A0FA4-5515-4C47-A87A-2825983B8B24}" type="presOf" srcId="{46F44479-DC03-4041-951C-AB36BB043147}" destId="{C310E60F-BD20-4760-B13F-2D720947EE24}" srcOrd="0" destOrd="0" presId="urn:microsoft.com/office/officeart/2009/3/layout/StepUpProcess"/>
    <dgm:cxn modelId="{35EA2381-1A2E-4CC4-B14C-F5B9D6FFD180}" srcId="{E6CA4F7F-EEE8-4153-A207-93CE09CE5D8A}" destId="{37D6EE42-76D8-4323-8B14-E1505F3878D8}" srcOrd="3" destOrd="0" parTransId="{C1B28C20-E44B-4F07-BE02-9DCE4A2BD707}" sibTransId="{C7F1D0F2-14DF-4C34-AC6E-98702FCA609E}"/>
    <dgm:cxn modelId="{DDA58D1F-BBC4-4B80-8620-716B8F82D7E1}" type="presOf" srcId="{E6CA4F7F-EEE8-4153-A207-93CE09CE5D8A}" destId="{B6346E9E-4310-4C61-8BCE-5E648391F478}" srcOrd="0" destOrd="0" presId="urn:microsoft.com/office/officeart/2009/3/layout/StepUpProcess"/>
    <dgm:cxn modelId="{08F17E3E-1638-4C36-9FA2-7580CF15D539}" srcId="{E6CA4F7F-EEE8-4153-A207-93CE09CE5D8A}" destId="{46F44479-DC03-4041-951C-AB36BB043147}" srcOrd="2" destOrd="0" parTransId="{3553AF20-FC00-4557-BED4-CEE2115F6033}" sibTransId="{7E4FDE62-8C8A-443F-BB58-C8F788B955FF}"/>
    <dgm:cxn modelId="{2EA960D0-BF73-47E5-B136-58627653373B}" srcId="{E6CA4F7F-EEE8-4153-A207-93CE09CE5D8A}" destId="{AE3DBCE4-6569-41E6-B51B-A64B89406788}" srcOrd="0" destOrd="0" parTransId="{3D751B20-381A-491B-AA73-79EDFA917069}" sibTransId="{4EE8CE57-4079-4952-94FB-00ABFB6CB1AA}"/>
    <dgm:cxn modelId="{CE8A1A35-AB87-4FC3-9CF1-F4F7E3B7E542}" type="presOf" srcId="{E0C311B1-A174-416F-9BE2-DC741EFDCEE4}" destId="{42E8B864-A406-4775-A7D5-B9D592F6BA04}" srcOrd="0" destOrd="0" presId="urn:microsoft.com/office/officeart/2009/3/layout/StepUpProcess"/>
    <dgm:cxn modelId="{471B4645-A9C5-4E31-AA11-17F065CC8927}" srcId="{E6CA4F7F-EEE8-4153-A207-93CE09CE5D8A}" destId="{E0C311B1-A174-416F-9BE2-DC741EFDCEE4}" srcOrd="1" destOrd="0" parTransId="{AB661685-458C-42DA-976A-6A912DB9EF73}" sibTransId="{16EF42B0-2697-49C5-9A8F-4E763F97C7AD}"/>
    <dgm:cxn modelId="{C4C20032-0B85-4725-A35B-C7A6424BA057}" type="presOf" srcId="{37D6EE42-76D8-4323-8B14-E1505F3878D8}" destId="{9DD345A5-8B79-4500-A8B6-ADF00EF3A095}" srcOrd="0" destOrd="0" presId="urn:microsoft.com/office/officeart/2009/3/layout/StepUpProcess"/>
    <dgm:cxn modelId="{D58AB8DE-9641-495C-821C-064666AA26E8}" type="presParOf" srcId="{B6346E9E-4310-4C61-8BCE-5E648391F478}" destId="{9954A410-1699-41F7-96DA-4AE1878D8C05}" srcOrd="0" destOrd="0" presId="urn:microsoft.com/office/officeart/2009/3/layout/StepUpProcess"/>
    <dgm:cxn modelId="{3DC34D5F-48E0-41A0-A06F-B395E87F9DA2}" type="presParOf" srcId="{9954A410-1699-41F7-96DA-4AE1878D8C05}" destId="{B5629036-D996-442E-9EBD-520467DC3C90}" srcOrd="0" destOrd="0" presId="urn:microsoft.com/office/officeart/2009/3/layout/StepUpProcess"/>
    <dgm:cxn modelId="{607A09B2-6F9A-4D3E-A40F-26CC63CA032D}" type="presParOf" srcId="{9954A410-1699-41F7-96DA-4AE1878D8C05}" destId="{600BC139-9CDD-4150-8C60-B5863290DA56}" srcOrd="1" destOrd="0" presId="urn:microsoft.com/office/officeart/2009/3/layout/StepUpProcess"/>
    <dgm:cxn modelId="{0803DC43-DB3F-4783-B256-1C7F359CC6C1}" type="presParOf" srcId="{9954A410-1699-41F7-96DA-4AE1878D8C05}" destId="{CA98A20A-D089-4E00-96E4-6709A56F2136}" srcOrd="2" destOrd="0" presId="urn:microsoft.com/office/officeart/2009/3/layout/StepUpProcess"/>
    <dgm:cxn modelId="{18EC5F83-7C61-4D8A-974C-D2A69D6FB03F}" type="presParOf" srcId="{B6346E9E-4310-4C61-8BCE-5E648391F478}" destId="{3CECB030-78D2-4F92-B18F-6ADB9ED3A5D3}" srcOrd="1" destOrd="0" presId="urn:microsoft.com/office/officeart/2009/3/layout/StepUpProcess"/>
    <dgm:cxn modelId="{3C7A3438-CC6E-47A4-944A-3ACA3E26712B}" type="presParOf" srcId="{3CECB030-78D2-4F92-B18F-6ADB9ED3A5D3}" destId="{75417927-12FD-4075-8427-2FBC46A30271}" srcOrd="0" destOrd="0" presId="urn:microsoft.com/office/officeart/2009/3/layout/StepUpProcess"/>
    <dgm:cxn modelId="{BCDBD953-B29F-4AE1-B7DC-1EA954F5AF47}" type="presParOf" srcId="{B6346E9E-4310-4C61-8BCE-5E648391F478}" destId="{0DB870F0-B3C4-4364-BCD8-F9C61C687CBB}" srcOrd="2" destOrd="0" presId="urn:microsoft.com/office/officeart/2009/3/layout/StepUpProcess"/>
    <dgm:cxn modelId="{2EE3149F-D812-4D44-84C5-A5305A29E601}" type="presParOf" srcId="{0DB870F0-B3C4-4364-BCD8-F9C61C687CBB}" destId="{8BA21761-CA21-47D7-82D7-2D7CC9602537}" srcOrd="0" destOrd="0" presId="urn:microsoft.com/office/officeart/2009/3/layout/StepUpProcess"/>
    <dgm:cxn modelId="{90222063-76A2-4AAF-A6E0-99AFD19747A9}" type="presParOf" srcId="{0DB870F0-B3C4-4364-BCD8-F9C61C687CBB}" destId="{42E8B864-A406-4775-A7D5-B9D592F6BA04}" srcOrd="1" destOrd="0" presId="urn:microsoft.com/office/officeart/2009/3/layout/StepUpProcess"/>
    <dgm:cxn modelId="{90896CF9-6304-4BD0-B0D2-AE8EF91F39F4}" type="presParOf" srcId="{0DB870F0-B3C4-4364-BCD8-F9C61C687CBB}" destId="{88EC0A6E-C192-4BE3-B609-F3C6941FB27B}" srcOrd="2" destOrd="0" presId="urn:microsoft.com/office/officeart/2009/3/layout/StepUpProcess"/>
    <dgm:cxn modelId="{7B8E3E93-AB4E-4657-AA17-75B51442137F}" type="presParOf" srcId="{B6346E9E-4310-4C61-8BCE-5E648391F478}" destId="{F8FA98F7-A5E0-4EC2-B566-47CE7893609F}" srcOrd="3" destOrd="0" presId="urn:microsoft.com/office/officeart/2009/3/layout/StepUpProcess"/>
    <dgm:cxn modelId="{BBB25196-3DCB-4C74-A3A9-1264B760A9BF}" type="presParOf" srcId="{F8FA98F7-A5E0-4EC2-B566-47CE7893609F}" destId="{3BDD9D37-C8AC-45BB-B46B-D1DF3968E4E8}" srcOrd="0" destOrd="0" presId="urn:microsoft.com/office/officeart/2009/3/layout/StepUpProcess"/>
    <dgm:cxn modelId="{76672D9B-F556-4EE6-8592-AD470B89521C}" type="presParOf" srcId="{B6346E9E-4310-4C61-8BCE-5E648391F478}" destId="{040CB1B8-C2B0-4A4F-B43D-7EC4B1E9AA39}" srcOrd="4" destOrd="0" presId="urn:microsoft.com/office/officeart/2009/3/layout/StepUpProcess"/>
    <dgm:cxn modelId="{0A1677D8-7263-43F4-A482-C259C0CE497F}" type="presParOf" srcId="{040CB1B8-C2B0-4A4F-B43D-7EC4B1E9AA39}" destId="{D25ABF84-8D6F-4D33-B6AD-84648ED68201}" srcOrd="0" destOrd="0" presId="urn:microsoft.com/office/officeart/2009/3/layout/StepUpProcess"/>
    <dgm:cxn modelId="{B9CF1434-53E5-4480-81D6-096610C778B0}" type="presParOf" srcId="{040CB1B8-C2B0-4A4F-B43D-7EC4B1E9AA39}" destId="{C310E60F-BD20-4760-B13F-2D720947EE24}" srcOrd="1" destOrd="0" presId="urn:microsoft.com/office/officeart/2009/3/layout/StepUpProcess"/>
    <dgm:cxn modelId="{D1F8D5F2-0F90-4769-A40F-123C46112D4C}" type="presParOf" srcId="{040CB1B8-C2B0-4A4F-B43D-7EC4B1E9AA39}" destId="{521F21CB-375B-40F9-9921-4F374CFB0BC1}" srcOrd="2" destOrd="0" presId="urn:microsoft.com/office/officeart/2009/3/layout/StepUpProcess"/>
    <dgm:cxn modelId="{3995BC50-3CB0-4B0C-B7BB-C149C66A3E12}" type="presParOf" srcId="{B6346E9E-4310-4C61-8BCE-5E648391F478}" destId="{6F4A01F8-3DA8-480D-A234-4481E688EC07}" srcOrd="5" destOrd="0" presId="urn:microsoft.com/office/officeart/2009/3/layout/StepUpProcess"/>
    <dgm:cxn modelId="{29294B96-34E5-4D87-9014-CA52E4CD789D}" type="presParOf" srcId="{6F4A01F8-3DA8-480D-A234-4481E688EC07}" destId="{318FCA66-81DB-4CE4-B75F-B5924908FD3D}" srcOrd="0" destOrd="0" presId="urn:microsoft.com/office/officeart/2009/3/layout/StepUpProcess"/>
    <dgm:cxn modelId="{B12A24EB-A702-40EB-8A9D-5C800A15A765}" type="presParOf" srcId="{B6346E9E-4310-4C61-8BCE-5E648391F478}" destId="{AAF1DF7D-5A5F-414C-A22E-C1E4933C6855}" srcOrd="6" destOrd="0" presId="urn:microsoft.com/office/officeart/2009/3/layout/StepUpProcess"/>
    <dgm:cxn modelId="{BB3D14B6-2FFD-4DA6-BB51-B096B6CCC085}" type="presParOf" srcId="{AAF1DF7D-5A5F-414C-A22E-C1E4933C6855}" destId="{7E638671-40E3-46EF-B439-169C04D85890}" srcOrd="0" destOrd="0" presId="urn:microsoft.com/office/officeart/2009/3/layout/StepUpProcess"/>
    <dgm:cxn modelId="{246DEEEC-053E-4AB0-94E9-0820F824549D}" type="presParOf" srcId="{AAF1DF7D-5A5F-414C-A22E-C1E4933C6855}" destId="{9DD345A5-8B79-4500-A8B6-ADF00EF3A09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E1492-3940-49C3-BC39-EE0467195371}">
      <dsp:nvSpPr>
        <dsp:cNvPr id="0" name=""/>
        <dsp:cNvSpPr/>
      </dsp:nvSpPr>
      <dsp:spPr>
        <a:xfrm>
          <a:off x="1123415" y="585125"/>
          <a:ext cx="4012301" cy="4012301"/>
        </a:xfrm>
        <a:prstGeom prst="blockArc">
          <a:avLst>
            <a:gd name="adj1" fmla="val 12600000"/>
            <a:gd name="adj2" fmla="val 16200000"/>
            <a:gd name="adj3" fmla="val 451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D0E17-385C-4C2D-A012-5220A790E50D}">
      <dsp:nvSpPr>
        <dsp:cNvPr id="0" name=""/>
        <dsp:cNvSpPr/>
      </dsp:nvSpPr>
      <dsp:spPr>
        <a:xfrm>
          <a:off x="1123415" y="585125"/>
          <a:ext cx="4012301" cy="4012301"/>
        </a:xfrm>
        <a:prstGeom prst="blockArc">
          <a:avLst>
            <a:gd name="adj1" fmla="val 9000000"/>
            <a:gd name="adj2" fmla="val 12600000"/>
            <a:gd name="adj3" fmla="val 451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BBB7D-B137-4A48-80D8-179F411FC2F1}">
      <dsp:nvSpPr>
        <dsp:cNvPr id="0" name=""/>
        <dsp:cNvSpPr/>
      </dsp:nvSpPr>
      <dsp:spPr>
        <a:xfrm>
          <a:off x="1123415" y="585125"/>
          <a:ext cx="4012301" cy="4012301"/>
        </a:xfrm>
        <a:prstGeom prst="blockArc">
          <a:avLst>
            <a:gd name="adj1" fmla="val 5400000"/>
            <a:gd name="adj2" fmla="val 9000000"/>
            <a:gd name="adj3" fmla="val 451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5D7FF-F0E9-4166-9DB4-54412E840466}">
      <dsp:nvSpPr>
        <dsp:cNvPr id="0" name=""/>
        <dsp:cNvSpPr/>
      </dsp:nvSpPr>
      <dsp:spPr>
        <a:xfrm>
          <a:off x="1123415" y="585125"/>
          <a:ext cx="4012301" cy="4012301"/>
        </a:xfrm>
        <a:prstGeom prst="blockArc">
          <a:avLst>
            <a:gd name="adj1" fmla="val 1800000"/>
            <a:gd name="adj2" fmla="val 5400000"/>
            <a:gd name="adj3" fmla="val 451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6B316-75A7-436E-90A1-9FB278360B7E}">
      <dsp:nvSpPr>
        <dsp:cNvPr id="0" name=""/>
        <dsp:cNvSpPr/>
      </dsp:nvSpPr>
      <dsp:spPr>
        <a:xfrm>
          <a:off x="1123415" y="585125"/>
          <a:ext cx="4012301" cy="4012301"/>
        </a:xfrm>
        <a:prstGeom prst="blockArc">
          <a:avLst>
            <a:gd name="adj1" fmla="val 19800000"/>
            <a:gd name="adj2" fmla="val 1800000"/>
            <a:gd name="adj3" fmla="val 451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29E61-1366-48EC-86BB-9604BB8AD7FE}">
      <dsp:nvSpPr>
        <dsp:cNvPr id="0" name=""/>
        <dsp:cNvSpPr/>
      </dsp:nvSpPr>
      <dsp:spPr>
        <a:xfrm>
          <a:off x="1123415" y="585125"/>
          <a:ext cx="4012301" cy="4012301"/>
        </a:xfrm>
        <a:prstGeom prst="blockArc">
          <a:avLst>
            <a:gd name="adj1" fmla="val 16200000"/>
            <a:gd name="adj2" fmla="val 19800000"/>
            <a:gd name="adj3" fmla="val 451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BABA8-D2AB-4D0D-904F-E394DBEF804B}">
      <dsp:nvSpPr>
        <dsp:cNvPr id="0" name=""/>
        <dsp:cNvSpPr/>
      </dsp:nvSpPr>
      <dsp:spPr>
        <a:xfrm>
          <a:off x="2231038" y="1698043"/>
          <a:ext cx="1797055" cy="179705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6500" kern="1200" dirty="0"/>
        </a:p>
      </dsp:txBody>
      <dsp:txXfrm>
        <a:off x="2494211" y="1961216"/>
        <a:ext cx="1270709" cy="1270709"/>
      </dsp:txXfrm>
    </dsp:sp>
    <dsp:sp modelId="{15A3D064-A673-4086-99F0-D91E50E40ACE}">
      <dsp:nvSpPr>
        <dsp:cNvPr id="0" name=""/>
        <dsp:cNvSpPr/>
      </dsp:nvSpPr>
      <dsp:spPr>
        <a:xfrm>
          <a:off x="2060726" y="1441"/>
          <a:ext cx="2137678" cy="1257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Maakunnan toimijat; järjestäjä, liikelaitos, </a:t>
          </a:r>
          <a:r>
            <a:rPr lang="fi-FI" sz="1400" kern="1200" dirty="0" err="1" smtClean="0"/>
            <a:t>sote</a:t>
          </a:r>
          <a:r>
            <a:rPr lang="fi-FI" sz="1400" kern="1200" dirty="0" smtClean="0"/>
            <a:t>-keskus, yhtiöt</a:t>
          </a:r>
          <a:endParaRPr lang="fi-FI" sz="1400" kern="1200" dirty="0"/>
        </a:p>
      </dsp:txBody>
      <dsp:txXfrm>
        <a:off x="2373782" y="185662"/>
        <a:ext cx="1511566" cy="889496"/>
      </dsp:txXfrm>
    </dsp:sp>
    <dsp:sp modelId="{AFB73C3E-D689-4393-9D0F-43F7CF6AD99B}">
      <dsp:nvSpPr>
        <dsp:cNvPr id="0" name=""/>
        <dsp:cNvSpPr/>
      </dsp:nvSpPr>
      <dsp:spPr>
        <a:xfrm>
          <a:off x="3758885" y="981874"/>
          <a:ext cx="2137678" cy="1257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Alueen kunnat</a:t>
          </a:r>
          <a:endParaRPr lang="fi-FI" sz="1400" kern="1200" dirty="0"/>
        </a:p>
      </dsp:txBody>
      <dsp:txXfrm>
        <a:off x="4071941" y="1166095"/>
        <a:ext cx="1511566" cy="889496"/>
      </dsp:txXfrm>
    </dsp:sp>
    <dsp:sp modelId="{D96555B4-07F6-4D54-BDC0-2773E0C4FFCB}">
      <dsp:nvSpPr>
        <dsp:cNvPr id="0" name=""/>
        <dsp:cNvSpPr/>
      </dsp:nvSpPr>
      <dsp:spPr>
        <a:xfrm>
          <a:off x="3758885" y="2942739"/>
          <a:ext cx="2137678" cy="1257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Kolmassektori, järjestöt, seurakunnat</a:t>
          </a:r>
          <a:endParaRPr lang="fi-FI" sz="1400" kern="1200" dirty="0"/>
        </a:p>
      </dsp:txBody>
      <dsp:txXfrm>
        <a:off x="4071941" y="3126960"/>
        <a:ext cx="1511566" cy="889496"/>
      </dsp:txXfrm>
    </dsp:sp>
    <dsp:sp modelId="{72591685-C486-43B8-B6ED-339082DA0194}">
      <dsp:nvSpPr>
        <dsp:cNvPr id="0" name=""/>
        <dsp:cNvSpPr/>
      </dsp:nvSpPr>
      <dsp:spPr>
        <a:xfrm>
          <a:off x="2060726" y="3923172"/>
          <a:ext cx="2137678" cy="1257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Yksityiset palveluntuottajat, yritykset</a:t>
          </a:r>
          <a:endParaRPr lang="fi-FI" sz="1400" kern="1200" dirty="0"/>
        </a:p>
      </dsp:txBody>
      <dsp:txXfrm>
        <a:off x="2373782" y="4107393"/>
        <a:ext cx="1511566" cy="889496"/>
      </dsp:txXfrm>
    </dsp:sp>
    <dsp:sp modelId="{C8E6FB2A-C1C6-4C9B-9477-C7EED202CE68}">
      <dsp:nvSpPr>
        <dsp:cNvPr id="0" name=""/>
        <dsp:cNvSpPr/>
      </dsp:nvSpPr>
      <dsp:spPr>
        <a:xfrm>
          <a:off x="362567" y="2942739"/>
          <a:ext cx="2137678" cy="1257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Valtion viranomaiset, poliisi, Kela jne.</a:t>
          </a:r>
          <a:endParaRPr lang="fi-FI" sz="1400" kern="1200" dirty="0"/>
        </a:p>
      </dsp:txBody>
      <dsp:txXfrm>
        <a:off x="675623" y="3126960"/>
        <a:ext cx="1511566" cy="889496"/>
      </dsp:txXfrm>
    </dsp:sp>
    <dsp:sp modelId="{69D9D255-5F58-446B-8761-752715DC6214}">
      <dsp:nvSpPr>
        <dsp:cNvPr id="0" name=""/>
        <dsp:cNvSpPr/>
      </dsp:nvSpPr>
      <dsp:spPr>
        <a:xfrm>
          <a:off x="362567" y="981874"/>
          <a:ext cx="2137678" cy="1257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Kehittäjäkumppanit, oppilaitokset, LUT, Saimia, Sampo</a:t>
          </a:r>
          <a:endParaRPr lang="fi-FI" sz="1400" kern="1200" dirty="0"/>
        </a:p>
      </dsp:txBody>
      <dsp:txXfrm>
        <a:off x="675623" y="1166095"/>
        <a:ext cx="1511566" cy="889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239BB-FE16-487F-B3F7-D96DF10BD2DB}">
      <dsp:nvSpPr>
        <dsp:cNvPr id="0" name=""/>
        <dsp:cNvSpPr/>
      </dsp:nvSpPr>
      <dsp:spPr>
        <a:xfrm>
          <a:off x="-62934" y="452852"/>
          <a:ext cx="3640536" cy="364053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69F76-9B66-4498-9356-F7D169B69CBE}">
      <dsp:nvSpPr>
        <dsp:cNvPr id="0" name=""/>
        <dsp:cNvSpPr/>
      </dsp:nvSpPr>
      <dsp:spPr>
        <a:xfrm>
          <a:off x="1757333" y="452853"/>
          <a:ext cx="4247291" cy="36405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 smtClean="0"/>
            <a:t>Maakunnan erityispiirteet</a:t>
          </a:r>
          <a:endParaRPr lang="fi-FI" sz="2100" kern="1200" dirty="0"/>
        </a:p>
      </dsp:txBody>
      <dsp:txXfrm>
        <a:off x="1757333" y="452853"/>
        <a:ext cx="2123645" cy="773613"/>
      </dsp:txXfrm>
    </dsp:sp>
    <dsp:sp modelId="{B3658419-6546-43F7-B802-0F18BB4FBE46}">
      <dsp:nvSpPr>
        <dsp:cNvPr id="0" name=""/>
        <dsp:cNvSpPr/>
      </dsp:nvSpPr>
      <dsp:spPr>
        <a:xfrm>
          <a:off x="414886" y="1226466"/>
          <a:ext cx="2684895" cy="268489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59FC8-6187-4871-9041-8B81995D1091}">
      <dsp:nvSpPr>
        <dsp:cNvPr id="0" name=""/>
        <dsp:cNvSpPr/>
      </dsp:nvSpPr>
      <dsp:spPr>
        <a:xfrm>
          <a:off x="1757333" y="1226466"/>
          <a:ext cx="4247291" cy="26848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 smtClean="0"/>
            <a:t>Strateginen johtaminen</a:t>
          </a:r>
          <a:endParaRPr lang="fi-FI" sz="2100" kern="1200" dirty="0"/>
        </a:p>
      </dsp:txBody>
      <dsp:txXfrm>
        <a:off x="1757333" y="1226466"/>
        <a:ext cx="2123645" cy="773613"/>
      </dsp:txXfrm>
    </dsp:sp>
    <dsp:sp modelId="{1986A2ED-64C1-4AEB-BD7A-16A9D6D92A7A}">
      <dsp:nvSpPr>
        <dsp:cNvPr id="0" name=""/>
        <dsp:cNvSpPr/>
      </dsp:nvSpPr>
      <dsp:spPr>
        <a:xfrm>
          <a:off x="892706" y="2000080"/>
          <a:ext cx="1729254" cy="172925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45AB3-C534-481D-94E9-E8227C3B0F50}">
      <dsp:nvSpPr>
        <dsp:cNvPr id="0" name=""/>
        <dsp:cNvSpPr/>
      </dsp:nvSpPr>
      <dsp:spPr>
        <a:xfrm>
          <a:off x="1757333" y="2000080"/>
          <a:ext cx="4247291" cy="17292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 smtClean="0"/>
            <a:t>Yhteinen tietoperusta </a:t>
          </a:r>
          <a:endParaRPr lang="fi-FI" sz="2100" kern="1200" dirty="0"/>
        </a:p>
      </dsp:txBody>
      <dsp:txXfrm>
        <a:off x="1757333" y="2000080"/>
        <a:ext cx="2123645" cy="773613"/>
      </dsp:txXfrm>
    </dsp:sp>
    <dsp:sp modelId="{D0734C34-89AD-495C-A0CA-40A868A4338E}">
      <dsp:nvSpPr>
        <dsp:cNvPr id="0" name=""/>
        <dsp:cNvSpPr/>
      </dsp:nvSpPr>
      <dsp:spPr>
        <a:xfrm>
          <a:off x="1370526" y="2773694"/>
          <a:ext cx="773613" cy="77361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7BCD2-FC65-4811-A240-408CBC0F76BC}">
      <dsp:nvSpPr>
        <dsp:cNvPr id="0" name=""/>
        <dsp:cNvSpPr/>
      </dsp:nvSpPr>
      <dsp:spPr>
        <a:xfrm>
          <a:off x="1757333" y="2773694"/>
          <a:ext cx="4247291" cy="7736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 smtClean="0"/>
            <a:t>Osallisuus</a:t>
          </a:r>
          <a:endParaRPr lang="fi-FI" sz="2100" kern="1200" dirty="0"/>
        </a:p>
      </dsp:txBody>
      <dsp:txXfrm>
        <a:off x="1757333" y="2773694"/>
        <a:ext cx="2123645" cy="773613"/>
      </dsp:txXfrm>
    </dsp:sp>
    <dsp:sp modelId="{2A76EF0D-E0E1-43E5-AC9D-0353F1313732}">
      <dsp:nvSpPr>
        <dsp:cNvPr id="0" name=""/>
        <dsp:cNvSpPr/>
      </dsp:nvSpPr>
      <dsp:spPr>
        <a:xfrm>
          <a:off x="3755111" y="452853"/>
          <a:ext cx="2375382" cy="77361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200" kern="1200" dirty="0" smtClean="0"/>
            <a:t>Kulttuuri ja identiteetti</a:t>
          </a:r>
          <a:endParaRPr lang="fi-F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200" kern="1200" dirty="0" smtClean="0"/>
            <a:t> Vahvuudet</a:t>
          </a:r>
          <a:endParaRPr lang="fi-F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200" kern="1200" dirty="0" smtClean="0"/>
            <a:t>Nykytila ja visio</a:t>
          </a:r>
          <a:endParaRPr lang="fi-FI" sz="1200" kern="1200" dirty="0"/>
        </a:p>
      </dsp:txBody>
      <dsp:txXfrm>
        <a:off x="3755111" y="452853"/>
        <a:ext cx="2375382" cy="773613"/>
      </dsp:txXfrm>
    </dsp:sp>
    <dsp:sp modelId="{57DCFBF7-8C3B-4EA3-9FA8-4E08FDEB89A6}">
      <dsp:nvSpPr>
        <dsp:cNvPr id="0" name=""/>
        <dsp:cNvSpPr/>
      </dsp:nvSpPr>
      <dsp:spPr>
        <a:xfrm>
          <a:off x="3755111" y="1226466"/>
          <a:ext cx="2375382" cy="77361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200" kern="1200" dirty="0" smtClean="0"/>
            <a:t>Organisaatiorajat ylittävä</a:t>
          </a:r>
          <a:endParaRPr lang="fi-F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200" kern="1200" dirty="0" smtClean="0"/>
            <a:t>Yhteinen näkemys</a:t>
          </a:r>
          <a:endParaRPr lang="fi-F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200" kern="1200" dirty="0" smtClean="0"/>
            <a:t>Konkreettiset toimenpiteet</a:t>
          </a:r>
          <a:endParaRPr lang="fi-F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200" kern="1200" dirty="0" smtClean="0"/>
            <a:t>Toimeenpanorakenne</a:t>
          </a:r>
          <a:endParaRPr lang="fi-FI" sz="1200" kern="1200" dirty="0"/>
        </a:p>
      </dsp:txBody>
      <dsp:txXfrm>
        <a:off x="3755111" y="1226466"/>
        <a:ext cx="2375382" cy="773613"/>
      </dsp:txXfrm>
    </dsp:sp>
    <dsp:sp modelId="{A3DE29DF-9CCF-4274-8DDC-E822032D9DDC}">
      <dsp:nvSpPr>
        <dsp:cNvPr id="0" name=""/>
        <dsp:cNvSpPr/>
      </dsp:nvSpPr>
      <dsp:spPr>
        <a:xfrm>
          <a:off x="3755111" y="2053305"/>
          <a:ext cx="2375382" cy="77361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200" kern="1200" dirty="0" smtClean="0"/>
            <a:t>Tiedolla johtaminen</a:t>
          </a:r>
          <a:endParaRPr lang="fi-F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200" kern="1200" dirty="0" smtClean="0"/>
            <a:t>Osaamisen laaja-alainen hyödyntäminen</a:t>
          </a:r>
          <a:endParaRPr lang="fi-F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200" kern="1200" dirty="0" smtClean="0"/>
            <a:t>Hyvinvointikertomus</a:t>
          </a:r>
          <a:endParaRPr lang="fi-FI" sz="1200" kern="1200" dirty="0"/>
        </a:p>
      </dsp:txBody>
      <dsp:txXfrm>
        <a:off x="3755111" y="2053305"/>
        <a:ext cx="2375382" cy="773613"/>
      </dsp:txXfrm>
    </dsp:sp>
    <dsp:sp modelId="{4EBB5AD4-35D8-4A15-B9FF-276B3738D597}">
      <dsp:nvSpPr>
        <dsp:cNvPr id="0" name=""/>
        <dsp:cNvSpPr/>
      </dsp:nvSpPr>
      <dsp:spPr>
        <a:xfrm>
          <a:off x="3755111" y="2773694"/>
          <a:ext cx="2375382" cy="77361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200" kern="1200" dirty="0" smtClean="0"/>
            <a:t>Neuvostot</a:t>
          </a:r>
          <a:endParaRPr lang="fi-F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200" kern="1200" dirty="0" smtClean="0"/>
            <a:t>Kuulemistilaisuudet</a:t>
          </a:r>
          <a:endParaRPr lang="fi-F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200" kern="1200" dirty="0" smtClean="0"/>
            <a:t>Asukas/asiakasraadit</a:t>
          </a:r>
          <a:endParaRPr lang="fi-FI" sz="1200" kern="1200" dirty="0"/>
        </a:p>
      </dsp:txBody>
      <dsp:txXfrm>
        <a:off x="3755111" y="2773694"/>
        <a:ext cx="2375382" cy="7736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29036-D996-442E-9EBD-520467DC3C90}">
      <dsp:nvSpPr>
        <dsp:cNvPr id="0" name=""/>
        <dsp:cNvSpPr/>
      </dsp:nvSpPr>
      <dsp:spPr>
        <a:xfrm rot="5400000">
          <a:off x="480509" y="1629850"/>
          <a:ext cx="1438988" cy="2394444"/>
        </a:xfrm>
        <a:prstGeom prst="corner">
          <a:avLst>
            <a:gd name="adj1" fmla="val 16120"/>
            <a:gd name="adj2" fmla="val 1611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0BC139-9CDD-4150-8C60-B5863290DA56}">
      <dsp:nvSpPr>
        <dsp:cNvPr id="0" name=""/>
        <dsp:cNvSpPr/>
      </dsp:nvSpPr>
      <dsp:spPr>
        <a:xfrm>
          <a:off x="240306" y="2345273"/>
          <a:ext cx="2161717" cy="1894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charset="0"/>
              <a:ea typeface="Georgia" charset="0"/>
              <a:cs typeface="Georgia" charset="0"/>
            </a:rPr>
            <a:t>Panos</a:t>
          </a:r>
          <a:r>
            <a:rPr lang="fi-FI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charset="0"/>
              <a:ea typeface="Georgia" charset="0"/>
              <a:cs typeface="Georgia" charset="0"/>
            </a:rPr>
            <a:t> (input)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charset="0"/>
              <a:ea typeface="Georgia" charset="0"/>
              <a:cs typeface="Georgia" charset="0"/>
            </a:rPr>
            <a:t>Käytetyt resurssit</a:t>
          </a:r>
        </a:p>
      </dsp:txBody>
      <dsp:txXfrm>
        <a:off x="240306" y="2345273"/>
        <a:ext cx="2161717" cy="1894872"/>
      </dsp:txXfrm>
    </dsp:sp>
    <dsp:sp modelId="{CA98A20A-D089-4E00-96E4-6709A56F2136}">
      <dsp:nvSpPr>
        <dsp:cNvPr id="0" name=""/>
        <dsp:cNvSpPr/>
      </dsp:nvSpPr>
      <dsp:spPr>
        <a:xfrm>
          <a:off x="1994153" y="1453568"/>
          <a:ext cx="407871" cy="407871"/>
        </a:xfrm>
        <a:prstGeom prst="triangle">
          <a:avLst>
            <a:gd name="adj" fmla="val 100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21761-CA21-47D7-82D7-2D7CC9602537}">
      <dsp:nvSpPr>
        <dsp:cNvPr id="0" name=""/>
        <dsp:cNvSpPr/>
      </dsp:nvSpPr>
      <dsp:spPr>
        <a:xfrm rot="5400000">
          <a:off x="3126874" y="975004"/>
          <a:ext cx="1438988" cy="2394444"/>
        </a:xfrm>
        <a:prstGeom prst="corner">
          <a:avLst>
            <a:gd name="adj1" fmla="val 16120"/>
            <a:gd name="adj2" fmla="val 1611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8B864-A406-4775-A7D5-B9D592F6BA04}">
      <dsp:nvSpPr>
        <dsp:cNvPr id="0" name=""/>
        <dsp:cNvSpPr/>
      </dsp:nvSpPr>
      <dsp:spPr>
        <a:xfrm>
          <a:off x="2886671" y="1690427"/>
          <a:ext cx="2161717" cy="1894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charset="0"/>
              <a:ea typeface="Georgia" charset="0"/>
              <a:cs typeface="Georgia" charset="0"/>
            </a:rPr>
            <a:t>Teko</a:t>
          </a:r>
          <a:r>
            <a:rPr lang="fi-FI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charset="0"/>
              <a:ea typeface="Georgia" charset="0"/>
              <a:cs typeface="Georgia" charset="0"/>
            </a:rPr>
            <a:t> </a:t>
          </a:r>
          <a:r>
            <a:rPr lang="fi-FI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charset="0"/>
              <a:ea typeface="Georgia" charset="0"/>
              <a:cs typeface="Georgia" charset="0"/>
            </a:rPr>
            <a:t>(output)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charset="0"/>
              <a:ea typeface="Georgia" charset="0"/>
              <a:cs typeface="Georgia" charset="0"/>
            </a:rPr>
            <a:t>Mitattava tehty työ</a:t>
          </a:r>
        </a:p>
      </dsp:txBody>
      <dsp:txXfrm>
        <a:off x="2886671" y="1690427"/>
        <a:ext cx="2161717" cy="1894872"/>
      </dsp:txXfrm>
    </dsp:sp>
    <dsp:sp modelId="{88EC0A6E-C192-4BE3-B609-F3C6941FB27B}">
      <dsp:nvSpPr>
        <dsp:cNvPr id="0" name=""/>
        <dsp:cNvSpPr/>
      </dsp:nvSpPr>
      <dsp:spPr>
        <a:xfrm>
          <a:off x="4640517" y="798723"/>
          <a:ext cx="407871" cy="407871"/>
        </a:xfrm>
        <a:prstGeom prst="triangle">
          <a:avLst>
            <a:gd name="adj" fmla="val 10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ABF84-8D6F-4D33-B6AD-84648ED68201}">
      <dsp:nvSpPr>
        <dsp:cNvPr id="0" name=""/>
        <dsp:cNvSpPr/>
      </dsp:nvSpPr>
      <dsp:spPr>
        <a:xfrm rot="5400000">
          <a:off x="5773238" y="320159"/>
          <a:ext cx="1438988" cy="2394444"/>
        </a:xfrm>
        <a:prstGeom prst="corner">
          <a:avLst>
            <a:gd name="adj1" fmla="val 16120"/>
            <a:gd name="adj2" fmla="val 1611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0E60F-BD20-4760-B13F-2D720947EE24}">
      <dsp:nvSpPr>
        <dsp:cNvPr id="0" name=""/>
        <dsp:cNvSpPr/>
      </dsp:nvSpPr>
      <dsp:spPr>
        <a:xfrm>
          <a:off x="5533036" y="1035582"/>
          <a:ext cx="2161717" cy="1894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charset="0"/>
              <a:ea typeface="Georgia" charset="0"/>
              <a:cs typeface="Georgia" charset="0"/>
            </a:rPr>
            <a:t>Vaikutus</a:t>
          </a:r>
          <a:r>
            <a:rPr lang="fi-FI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charset="0"/>
              <a:ea typeface="Georgia" charset="0"/>
              <a:cs typeface="Georgia" charset="0"/>
            </a:rPr>
            <a:t> (</a:t>
          </a:r>
          <a:r>
            <a:rPr lang="fi-FI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charset="0"/>
              <a:ea typeface="Georgia" charset="0"/>
              <a:cs typeface="Georgia" charset="0"/>
            </a:rPr>
            <a:t>outcome</a:t>
          </a:r>
          <a:r>
            <a:rPr lang="fi-FI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charset="0"/>
              <a:ea typeface="Georgia" charset="0"/>
              <a:cs typeface="Georgia" charset="0"/>
            </a:rPr>
            <a:t>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>
              <a:solidFill>
                <a:srgbClr val="C00000"/>
              </a:solidFill>
              <a:latin typeface="Georgia" charset="0"/>
              <a:ea typeface="Georgia" charset="0"/>
              <a:cs typeface="Georgia" charset="0"/>
            </a:rPr>
            <a:t>Konkreettinen muutos </a:t>
          </a:r>
          <a:r>
            <a:rPr lang="fi-FI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charset="0"/>
              <a:ea typeface="Georgia" charset="0"/>
              <a:cs typeface="Georgia" charset="0"/>
            </a:rPr>
            <a:t>ihmisissä tai rakenteissa</a:t>
          </a:r>
        </a:p>
      </dsp:txBody>
      <dsp:txXfrm>
        <a:off x="5533036" y="1035582"/>
        <a:ext cx="2161717" cy="1894872"/>
      </dsp:txXfrm>
    </dsp:sp>
    <dsp:sp modelId="{521F21CB-375B-40F9-9921-4F374CFB0BC1}">
      <dsp:nvSpPr>
        <dsp:cNvPr id="0" name=""/>
        <dsp:cNvSpPr/>
      </dsp:nvSpPr>
      <dsp:spPr>
        <a:xfrm>
          <a:off x="7286882" y="143877"/>
          <a:ext cx="407871" cy="407871"/>
        </a:xfrm>
        <a:prstGeom prst="triangle">
          <a:avLst>
            <a:gd name="adj" fmla="val 10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38671-40E3-46EF-B439-169C04D85890}">
      <dsp:nvSpPr>
        <dsp:cNvPr id="0" name=""/>
        <dsp:cNvSpPr/>
      </dsp:nvSpPr>
      <dsp:spPr>
        <a:xfrm rot="5400000">
          <a:off x="8419603" y="-334686"/>
          <a:ext cx="1438988" cy="2394444"/>
        </a:xfrm>
        <a:prstGeom prst="corner">
          <a:avLst>
            <a:gd name="adj1" fmla="val 16120"/>
            <a:gd name="adj2" fmla="val 1611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345A5-8B79-4500-A8B6-ADF00EF3A095}">
      <dsp:nvSpPr>
        <dsp:cNvPr id="0" name=""/>
        <dsp:cNvSpPr/>
      </dsp:nvSpPr>
      <dsp:spPr>
        <a:xfrm>
          <a:off x="8179400" y="380736"/>
          <a:ext cx="2161717" cy="1894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charset="0"/>
              <a:ea typeface="Georgia" charset="0"/>
              <a:cs typeface="Georgia" charset="0"/>
            </a:rPr>
            <a:t>Vaikuttavuus</a:t>
          </a:r>
          <a:r>
            <a:rPr lang="fi-FI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charset="0"/>
              <a:ea typeface="Georgia" charset="0"/>
              <a:cs typeface="Georgia" charset="0"/>
            </a:rPr>
            <a:t> (</a:t>
          </a:r>
          <a:r>
            <a:rPr lang="fi-FI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charset="0"/>
              <a:ea typeface="Georgia" charset="0"/>
              <a:cs typeface="Georgia" charset="0"/>
            </a:rPr>
            <a:t>impact</a:t>
          </a:r>
          <a:r>
            <a:rPr lang="fi-FI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charset="0"/>
              <a:ea typeface="Georgia" charset="0"/>
              <a:cs typeface="Georgia" charset="0"/>
            </a:rPr>
            <a:t>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charset="0"/>
              <a:ea typeface="Georgia" charset="0"/>
              <a:cs typeface="Georgia" charset="0"/>
            </a:rPr>
            <a:t>Ihmisten hyvinvointi ja yhteiskunnallinen hyöty</a:t>
          </a:r>
        </a:p>
      </dsp:txBody>
      <dsp:txXfrm>
        <a:off x="8179400" y="380736"/>
        <a:ext cx="2161717" cy="1894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469A6-25CB-4BBF-A90D-84D989105F6E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D1E2F-199D-4E2A-AB75-7DDD4D6FDA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8286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fi-FI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0470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78CC4-4DB1-F343-87E3-1E7EE90EE74B}" type="slidenum">
              <a:rPr lang="fi-FI" smtClean="0">
                <a:solidFill>
                  <a:prstClr val="black"/>
                </a:solidFill>
              </a:rPr>
              <a:pPr/>
              <a:t>10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09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opi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78CC4-4DB1-F343-87E3-1E7EE90EE74B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1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6584-740F-4DD6-B2AD-55FC62D62B5D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308F-FEBF-4C4C-BE1D-DE4C27DFD5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1434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6584-740F-4DD6-B2AD-55FC62D62B5D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308F-FEBF-4C4C-BE1D-DE4C27DFD5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271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6584-740F-4DD6-B2AD-55FC62D62B5D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308F-FEBF-4C4C-BE1D-DE4C27DFD5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3918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afi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23392" y="548681"/>
            <a:ext cx="10945216" cy="8640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 Black"/>
              <a:buNone/>
              <a:defRPr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pic>
        <p:nvPicPr>
          <p:cNvPr id="24" name="Shape 24" descr="SITRA_BLAC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00524" y="6360001"/>
            <a:ext cx="1103417" cy="21466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23392" y="1508786"/>
            <a:ext cx="10945216" cy="441576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39178" marR="0" lvl="0" indent="-103715" algn="l" rtl="0">
              <a:spcBef>
                <a:spcPts val="427"/>
              </a:spcBef>
              <a:buClr>
                <a:schemeClr val="dk1"/>
              </a:buClr>
              <a:buSzPct val="100000"/>
              <a:buFont typeface="Merriweather Sans"/>
              <a:buChar char="-"/>
              <a:defRPr sz="2133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76239" marR="0" lvl="1" indent="-120648" algn="l" rtl="0">
              <a:spcBef>
                <a:spcPts val="373"/>
              </a:spcBef>
              <a:buClr>
                <a:schemeClr val="dk1"/>
              </a:buClr>
              <a:buSzPct val="100000"/>
              <a:buFont typeface="Georgia"/>
              <a:buChar char="–"/>
              <a:defRPr sz="18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715415" marR="0" lvl="2" indent="-139697" algn="l" rtl="0">
              <a:spcBef>
                <a:spcPts val="320"/>
              </a:spcBef>
              <a:buClr>
                <a:schemeClr val="dk1"/>
              </a:buClr>
              <a:buSzPct val="100000"/>
              <a:buFont typeface="Georgia"/>
              <a:buChar char="–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960943" marR="0" lvl="3" indent="-131230" algn="l" rtl="0">
              <a:spcBef>
                <a:spcPts val="320"/>
              </a:spcBef>
              <a:buClr>
                <a:schemeClr val="dk1"/>
              </a:buClr>
              <a:buSzPct val="100000"/>
              <a:buFont typeface="Georgia"/>
              <a:buChar char="–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438339" marR="0" lvl="4" indent="0" algn="ctr" rtl="0">
              <a:spcBef>
                <a:spcPts val="373"/>
              </a:spcBef>
              <a:buClr>
                <a:schemeClr val="lt1"/>
              </a:buClr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3352716" marR="0" lvl="5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962301" marR="0" lvl="6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4571886" marR="0" lvl="7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5181470" marR="0" lvl="8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692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ustekstisivu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719402" y="356659"/>
            <a:ext cx="10849207" cy="11521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 Black"/>
              <a:buNone/>
              <a:defRPr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719403" y="1700808"/>
            <a:ext cx="10849205" cy="43204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39178" marR="0" lvl="0" indent="-103715" algn="l" rtl="0">
              <a:lnSpc>
                <a:spcPct val="9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 Sans"/>
              <a:buChar char="-"/>
              <a:defRPr sz="2133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74121" marR="0" lvl="1" indent="-11853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Georgia"/>
              <a:buChar char="–"/>
              <a:defRPr sz="18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713300" marR="0" lvl="2" indent="-137579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Georgia"/>
              <a:buChar char="–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958827" marR="0" lvl="3" indent="-146046" algn="l" rtl="0">
              <a:lnSpc>
                <a:spcPct val="90000"/>
              </a:lnSpc>
              <a:spcBef>
                <a:spcPts val="320"/>
              </a:spcBef>
              <a:buClr>
                <a:schemeClr val="dk1"/>
              </a:buClr>
              <a:buSzPct val="100000"/>
              <a:buFont typeface="Georgia"/>
              <a:buChar char="–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43996" marR="0" lvl="4" indent="-25465" algn="l" rtl="0">
              <a:spcBef>
                <a:spcPts val="37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3352716" marR="0" lvl="5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962301" marR="0" lvl="6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4571886" marR="0" lvl="7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5181470" marR="0" lvl="8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pic>
        <p:nvPicPr>
          <p:cNvPr id="21" name="Shape 21" descr="SITRA_BLAC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00524" y="6360001"/>
            <a:ext cx="1103417" cy="214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1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6584-740F-4DD6-B2AD-55FC62D62B5D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308F-FEBF-4C4C-BE1D-DE4C27DFD5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41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6584-740F-4DD6-B2AD-55FC62D62B5D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308F-FEBF-4C4C-BE1D-DE4C27DFD5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4264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6584-740F-4DD6-B2AD-55FC62D62B5D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308F-FEBF-4C4C-BE1D-DE4C27DFD5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191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6584-740F-4DD6-B2AD-55FC62D62B5D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308F-FEBF-4C4C-BE1D-DE4C27DFD5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643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6584-740F-4DD6-B2AD-55FC62D62B5D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308F-FEBF-4C4C-BE1D-DE4C27DFD5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956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6584-740F-4DD6-B2AD-55FC62D62B5D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308F-FEBF-4C4C-BE1D-DE4C27DFD5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259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6584-740F-4DD6-B2AD-55FC62D62B5D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308F-FEBF-4C4C-BE1D-DE4C27DFD5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07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6584-740F-4DD6-B2AD-55FC62D62B5D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308F-FEBF-4C4C-BE1D-DE4C27DFD5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052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96584-740F-4DD6-B2AD-55FC62D62B5D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6308F-FEBF-4C4C-BE1D-DE4C27DFD5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197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Tea.Pitkanen@eksote.fi" TargetMode="External"/><Relationship Id="rId13" Type="http://schemas.openxmlformats.org/officeDocument/2006/relationships/hyperlink" Target="mailto:tea.munne@ely-keskus.fi" TargetMode="External"/><Relationship Id="rId3" Type="http://schemas.openxmlformats.org/officeDocument/2006/relationships/hyperlink" Target="mailto:marjukka.ervelius@kykasote.fi" TargetMode="External"/><Relationship Id="rId7" Type="http://schemas.openxmlformats.org/officeDocument/2006/relationships/hyperlink" Target="mailto:Tuija.Ylitormanen@eksote.fi" TargetMode="External"/><Relationship Id="rId12" Type="http://schemas.openxmlformats.org/officeDocument/2006/relationships/hyperlink" Target="mailto:johanna.franzen@ekpelastuslaitos.fi" TargetMode="External"/><Relationship Id="rId2" Type="http://schemas.openxmlformats.org/officeDocument/2006/relationships/hyperlink" Target="mailto:mona.taipale@eksote.f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ija.rautio@eksote.fi" TargetMode="External"/><Relationship Id="rId11" Type="http://schemas.openxmlformats.org/officeDocument/2006/relationships/hyperlink" Target="mailto:paivi.roine@lappeenranta.fi" TargetMode="External"/><Relationship Id="rId5" Type="http://schemas.openxmlformats.org/officeDocument/2006/relationships/hyperlink" Target="mailto:merja.tepponen@eksote.fi" TargetMode="External"/><Relationship Id="rId10" Type="http://schemas.openxmlformats.org/officeDocument/2006/relationships/hyperlink" Target="mailto:sanna.natunen@lappeenranta.fi" TargetMode="External"/><Relationship Id="rId4" Type="http://schemas.openxmlformats.org/officeDocument/2006/relationships/hyperlink" Target="mailto:anni.laihanen@ekarjala.fi" TargetMode="External"/><Relationship Id="rId9" Type="http://schemas.openxmlformats.org/officeDocument/2006/relationships/hyperlink" Target="mailto:Minna.Lignell@eksote.f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237" y="5579493"/>
            <a:ext cx="1917763" cy="127850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208" y="2033136"/>
            <a:ext cx="3161584" cy="2791728"/>
          </a:xfrm>
          <a:prstGeom prst="rect">
            <a:avLst/>
          </a:prstGeom>
        </p:spPr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483683" y="5399537"/>
            <a:ext cx="10363200" cy="883789"/>
          </a:xfrm>
        </p:spPr>
        <p:txBody>
          <a:bodyPr>
            <a:noAutofit/>
          </a:bodyPr>
          <a:lstStyle/>
          <a:p>
            <a:pPr algn="l"/>
            <a:r>
              <a:rPr lang="fi-FI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Kommenttipuheenvuoro</a:t>
            </a:r>
            <a:br>
              <a:rPr lang="fi-FI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Sanna Natunen</a:t>
            </a:r>
            <a:br>
              <a:rPr lang="fi-FI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Hyvinvointipalvelujen kehittämispäällikkö </a:t>
            </a:r>
            <a:br>
              <a:rPr lang="fi-FI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Lappeenrannan kaupunki 4.5.2018</a:t>
            </a:r>
            <a:endParaRPr lang="fi-FI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30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Ryhmitä 101"/>
          <p:cNvGrpSpPr/>
          <p:nvPr/>
        </p:nvGrpSpPr>
        <p:grpSpPr>
          <a:xfrm>
            <a:off x="1047043" y="617903"/>
            <a:ext cx="2699339" cy="838067"/>
            <a:chOff x="1219830" y="520101"/>
            <a:chExt cx="1712614" cy="628550"/>
          </a:xfrm>
        </p:grpSpPr>
        <p:sp>
          <p:nvSpPr>
            <p:cNvPr id="6" name="Suorakulmio 5"/>
            <p:cNvSpPr/>
            <p:nvPr/>
          </p:nvSpPr>
          <p:spPr>
            <a:xfrm>
              <a:off x="1219830" y="520101"/>
              <a:ext cx="1712614" cy="628550"/>
            </a:xfrm>
            <a:prstGeom prst="rect">
              <a:avLst/>
            </a:prstGeom>
            <a:solidFill>
              <a:srgbClr val="8EB73C"/>
            </a:solidFill>
            <a:ln>
              <a:noFill/>
            </a:ln>
            <a:effectLst/>
          </p:spPr>
          <p:txBody>
            <a:bodyPr spcFirstLastPara="0" vert="horz" wrap="square" lIns="91427" tIns="2232000" rIns="91427" bIns="89987" numCol="1" spcCol="1270" anchor="t" anchorCtr="0">
              <a:noAutofit/>
            </a:bodyPr>
            <a:lstStyle/>
            <a:p>
              <a:pPr algn="ctr" defTabSz="1066616">
                <a:spcBef>
                  <a:spcPct val="0"/>
                </a:spcBef>
                <a:defRPr/>
              </a:pPr>
              <a:endParaRPr lang="fi-FI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8" name="Tekstiruutu 7"/>
            <p:cNvSpPr txBox="1"/>
            <p:nvPr/>
          </p:nvSpPr>
          <p:spPr>
            <a:xfrm>
              <a:off x="1272379" y="661252"/>
              <a:ext cx="1619978" cy="34624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914377"/>
              <a:r>
                <a:rPr lang="fi-FI" sz="1200" b="1" dirty="0">
                  <a:solidFill>
                    <a:prstClr val="white"/>
                  </a:solidFill>
                  <a:latin typeface="Myriad Pro Black" charset="0"/>
                  <a:ea typeface="Myriad Pro Black" charset="0"/>
                  <a:cs typeface="Myriad Pro Black" charset="0"/>
                </a:rPr>
                <a:t>HYVINVOIVAT </a:t>
              </a:r>
              <a:br>
                <a:rPr lang="fi-FI" sz="1200" b="1" dirty="0">
                  <a:solidFill>
                    <a:prstClr val="white"/>
                  </a:solidFill>
                  <a:latin typeface="Myriad Pro Black" charset="0"/>
                  <a:ea typeface="Myriad Pro Black" charset="0"/>
                  <a:cs typeface="Myriad Pro Black" charset="0"/>
                </a:rPr>
              </a:br>
              <a:r>
                <a:rPr lang="fi-FI" sz="1200" b="1" dirty="0">
                  <a:solidFill>
                    <a:prstClr val="white"/>
                  </a:solidFill>
                  <a:latin typeface="Myriad Pro Black" charset="0"/>
                  <a:ea typeface="Myriad Pro Black" charset="0"/>
                  <a:cs typeface="Myriad Pro Black" charset="0"/>
                </a:rPr>
                <a:t>ASUKKAAT JA OSALLISUUS</a:t>
              </a:r>
            </a:p>
          </p:txBody>
        </p:sp>
      </p:grpSp>
      <p:grpSp>
        <p:nvGrpSpPr>
          <p:cNvPr id="103" name="Ryhmitä 102"/>
          <p:cNvGrpSpPr/>
          <p:nvPr/>
        </p:nvGrpSpPr>
        <p:grpSpPr>
          <a:xfrm>
            <a:off x="3733336" y="617903"/>
            <a:ext cx="2698507" cy="838067"/>
            <a:chOff x="3576048" y="520101"/>
            <a:chExt cx="1712086" cy="628550"/>
          </a:xfrm>
        </p:grpSpPr>
        <p:sp>
          <p:nvSpPr>
            <p:cNvPr id="4" name="Suorakulmio 3"/>
            <p:cNvSpPr/>
            <p:nvPr/>
          </p:nvSpPr>
          <p:spPr>
            <a:xfrm>
              <a:off x="3576048" y="520101"/>
              <a:ext cx="1712086" cy="628550"/>
            </a:xfrm>
            <a:prstGeom prst="rect">
              <a:avLst/>
            </a:prstGeom>
            <a:solidFill>
              <a:srgbClr val="EDC500"/>
            </a:solidFill>
            <a:ln>
              <a:noFill/>
            </a:ln>
            <a:effectLst/>
          </p:spPr>
          <p:txBody>
            <a:bodyPr spcFirstLastPara="0" vert="horz" wrap="square" lIns="91427" tIns="2232000" rIns="91427" bIns="89987" numCol="1" spcCol="1270" anchor="t" anchorCtr="0">
              <a:noAutofit/>
            </a:bodyPr>
            <a:lstStyle/>
            <a:p>
              <a:pPr algn="ctr" defTabSz="1066616">
                <a:spcBef>
                  <a:spcPct val="0"/>
                </a:spcBef>
                <a:defRPr/>
              </a:pPr>
              <a:endParaRPr lang="fi-FI" sz="2000" kern="0" dirty="0">
                <a:solidFill>
                  <a:srgbClr val="8EB73C"/>
                </a:solidFill>
              </a:endParaRPr>
            </a:p>
          </p:txBody>
        </p:sp>
        <p:sp>
          <p:nvSpPr>
            <p:cNvPr id="9" name="Tekstiruutu 8"/>
            <p:cNvSpPr txBox="1"/>
            <p:nvPr/>
          </p:nvSpPr>
          <p:spPr>
            <a:xfrm>
              <a:off x="3726353" y="661252"/>
              <a:ext cx="1408938" cy="34624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>
                <a:defRPr lang="fi-FI"/>
              </a:defPPr>
              <a:lvl1pPr algn="ctr" defTabSz="685800">
                <a:defRPr sz="1350">
                  <a:solidFill>
                    <a:schemeClr val="bg1"/>
                  </a:solidFill>
                </a:defRPr>
              </a:lvl1pPr>
            </a:lstStyle>
            <a:p>
              <a:r>
                <a:rPr lang="fi-FI" sz="1200" b="1" dirty="0">
                  <a:solidFill>
                    <a:prstClr val="white"/>
                  </a:solidFill>
                  <a:latin typeface="Myriad Pro Black" charset="0"/>
                  <a:ea typeface="Myriad Pro Black" charset="0"/>
                  <a:cs typeface="Myriad Pro Black" charset="0"/>
                </a:rPr>
                <a:t>ELINVOIMAINEN </a:t>
              </a:r>
              <a:br>
                <a:rPr lang="fi-FI" sz="1200" b="1" dirty="0">
                  <a:solidFill>
                    <a:prstClr val="white"/>
                  </a:solidFill>
                  <a:latin typeface="Myriad Pro Black" charset="0"/>
                  <a:ea typeface="Myriad Pro Black" charset="0"/>
                  <a:cs typeface="Myriad Pro Black" charset="0"/>
                </a:rPr>
              </a:br>
              <a:r>
                <a:rPr lang="fi-FI" sz="1200" b="1" dirty="0">
                  <a:solidFill>
                    <a:prstClr val="white"/>
                  </a:solidFill>
                  <a:latin typeface="Myriad Pro Black" charset="0"/>
                  <a:ea typeface="Myriad Pro Black" charset="0"/>
                  <a:cs typeface="Myriad Pro Black" charset="0"/>
                </a:rPr>
                <a:t>KAUPUNKI JA IMAGO</a:t>
              </a:r>
            </a:p>
          </p:txBody>
        </p:sp>
      </p:grpSp>
      <p:grpSp>
        <p:nvGrpSpPr>
          <p:cNvPr id="104" name="Ryhmitä 103"/>
          <p:cNvGrpSpPr/>
          <p:nvPr/>
        </p:nvGrpSpPr>
        <p:grpSpPr>
          <a:xfrm>
            <a:off x="6418861" y="617903"/>
            <a:ext cx="2698507" cy="838067"/>
            <a:chOff x="5288153" y="520101"/>
            <a:chExt cx="1712086" cy="628550"/>
          </a:xfrm>
        </p:grpSpPr>
        <p:sp>
          <p:nvSpPr>
            <p:cNvPr id="5" name="Suorakulmio 4"/>
            <p:cNvSpPr/>
            <p:nvPr/>
          </p:nvSpPr>
          <p:spPr>
            <a:xfrm>
              <a:off x="5288153" y="520101"/>
              <a:ext cx="1712086" cy="628550"/>
            </a:xfrm>
            <a:prstGeom prst="rect">
              <a:avLst/>
            </a:prstGeom>
            <a:solidFill>
              <a:srgbClr val="F47D20"/>
            </a:solidFill>
            <a:ln>
              <a:noFill/>
            </a:ln>
            <a:effectLst/>
          </p:spPr>
          <p:txBody>
            <a:bodyPr spcFirstLastPara="0" vert="horz" wrap="square" lIns="91427" tIns="2232000" rIns="91427" bIns="89987" numCol="1" spcCol="1270" anchor="t" anchorCtr="0">
              <a:noAutofit/>
            </a:bodyPr>
            <a:lstStyle/>
            <a:p>
              <a:pPr algn="ctr" defTabSz="1066616">
                <a:spcBef>
                  <a:spcPct val="0"/>
                </a:spcBef>
                <a:defRPr/>
              </a:pPr>
              <a:endParaRPr lang="fi-FI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10" name="Tekstiruutu 9"/>
            <p:cNvSpPr txBox="1"/>
            <p:nvPr/>
          </p:nvSpPr>
          <p:spPr>
            <a:xfrm>
              <a:off x="5297989" y="661252"/>
              <a:ext cx="1652390" cy="34624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>
                <a:defRPr lang="fi-FI"/>
              </a:defPPr>
              <a:lvl1pPr algn="ctr" defTabSz="685800">
                <a:defRPr sz="1350">
                  <a:solidFill>
                    <a:schemeClr val="bg1"/>
                  </a:solidFill>
                </a:defRPr>
              </a:lvl1pPr>
            </a:lstStyle>
            <a:p>
              <a:r>
                <a:rPr lang="fi-FI" sz="1200" b="1" dirty="0">
                  <a:solidFill>
                    <a:prstClr val="white"/>
                  </a:solidFill>
                  <a:latin typeface="Myriad Pro Black" charset="0"/>
                  <a:ea typeface="Myriad Pro Black" charset="0"/>
                  <a:cs typeface="Myriad Pro Black" charset="0"/>
                </a:rPr>
                <a:t>DIGITAALISET PROSESSIT JA MOTIVOITUNUT HENKILÖSTÖ</a:t>
              </a:r>
            </a:p>
          </p:txBody>
        </p:sp>
      </p:grpSp>
      <p:grpSp>
        <p:nvGrpSpPr>
          <p:cNvPr id="105" name="Ryhmitä 104"/>
          <p:cNvGrpSpPr/>
          <p:nvPr/>
        </p:nvGrpSpPr>
        <p:grpSpPr>
          <a:xfrm>
            <a:off x="9104387" y="617903"/>
            <a:ext cx="2698507" cy="838067"/>
            <a:chOff x="6971217" y="520101"/>
            <a:chExt cx="1712086" cy="628550"/>
          </a:xfrm>
        </p:grpSpPr>
        <p:sp>
          <p:nvSpPr>
            <p:cNvPr id="7" name="Suorakulmio 6"/>
            <p:cNvSpPr/>
            <p:nvPr/>
          </p:nvSpPr>
          <p:spPr>
            <a:xfrm>
              <a:off x="6971217" y="520101"/>
              <a:ext cx="1712086" cy="628550"/>
            </a:xfrm>
            <a:prstGeom prst="rect">
              <a:avLst/>
            </a:prstGeom>
            <a:solidFill>
              <a:srgbClr val="ED0F69"/>
            </a:solidFill>
            <a:ln>
              <a:noFill/>
            </a:ln>
            <a:effectLst/>
          </p:spPr>
          <p:txBody>
            <a:bodyPr spcFirstLastPara="0" vert="horz" wrap="square" lIns="91427" tIns="2232000" rIns="91427" bIns="89987" numCol="1" spcCol="1270" anchor="t" anchorCtr="0">
              <a:noAutofit/>
            </a:bodyPr>
            <a:lstStyle/>
            <a:p>
              <a:pPr algn="ctr" defTabSz="1066616">
                <a:spcBef>
                  <a:spcPct val="0"/>
                </a:spcBef>
                <a:defRPr/>
              </a:pPr>
              <a:endParaRPr lang="fi-FI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11" name="Tekstiruutu 10"/>
            <p:cNvSpPr txBox="1"/>
            <p:nvPr/>
          </p:nvSpPr>
          <p:spPr>
            <a:xfrm>
              <a:off x="7069782" y="661252"/>
              <a:ext cx="1527938" cy="34624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>
                <a:defRPr lang="fi-FI"/>
              </a:defPPr>
              <a:lvl1pPr algn="ctr" defTabSz="685800">
                <a:defRPr sz="1350">
                  <a:solidFill>
                    <a:schemeClr val="bg1"/>
                  </a:solidFill>
                </a:defRPr>
              </a:lvl1pPr>
            </a:lstStyle>
            <a:p>
              <a:r>
                <a:rPr lang="fi-FI" sz="1200" b="1" dirty="0">
                  <a:solidFill>
                    <a:prstClr val="white"/>
                  </a:solidFill>
                  <a:latin typeface="Myriad Pro Black" charset="0"/>
                  <a:ea typeface="Myriad Pro Black" charset="0"/>
                  <a:cs typeface="Myriad Pro Black" charset="0"/>
                </a:rPr>
                <a:t>TALOUS JA </a:t>
              </a:r>
              <a:br>
                <a:rPr lang="fi-FI" sz="1200" b="1" dirty="0">
                  <a:solidFill>
                    <a:prstClr val="white"/>
                  </a:solidFill>
                  <a:latin typeface="Myriad Pro Black" charset="0"/>
                  <a:ea typeface="Myriad Pro Black" charset="0"/>
                  <a:cs typeface="Myriad Pro Black" charset="0"/>
                </a:rPr>
              </a:br>
              <a:r>
                <a:rPr lang="fi-FI" sz="1200" b="1" dirty="0">
                  <a:solidFill>
                    <a:prstClr val="white"/>
                  </a:solidFill>
                  <a:latin typeface="Myriad Pro Black" charset="0"/>
                  <a:ea typeface="Myriad Pro Black" charset="0"/>
                  <a:cs typeface="Myriad Pro Black" charset="0"/>
                </a:rPr>
                <a:t>RESURSSIT</a:t>
              </a:r>
            </a:p>
          </p:txBody>
        </p:sp>
      </p:grpSp>
      <p:sp>
        <p:nvSpPr>
          <p:cNvPr id="12" name="Tekstiruutu 11"/>
          <p:cNvSpPr txBox="1"/>
          <p:nvPr/>
        </p:nvSpPr>
        <p:spPr>
          <a:xfrm>
            <a:off x="1236215" y="2399104"/>
            <a:ext cx="1167165" cy="379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i-FI"/>
            </a:defPPr>
            <a:lvl1pPr algn="ctr" defTabSz="685800">
              <a:defRPr sz="700">
                <a:solidFill>
                  <a:srgbClr val="F47D20"/>
                </a:solidFill>
              </a:defRPr>
            </a:lvl1pPr>
          </a:lstStyle>
          <a:p>
            <a:r>
              <a:rPr lang="fi-FI" sz="9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Elämänlaatunsa hyväksi tuntevat 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3900709" y="2399104"/>
            <a:ext cx="1094228" cy="379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377"/>
            <a:r>
              <a:rPr lang="fi-FI" sz="9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Työssäkäyvien määrän kasvu 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6577369" y="2399104"/>
            <a:ext cx="1204411" cy="379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i-FI"/>
            </a:defPPr>
            <a:lvl1pPr algn="ctr" defTabSz="685800">
              <a:defRPr sz="825">
                <a:solidFill>
                  <a:srgbClr val="006EC6"/>
                </a:solidFill>
              </a:defRPr>
            </a:lvl1pPr>
          </a:lstStyle>
          <a:p>
            <a:r>
              <a:rPr lang="fi-FI" sz="9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Henkilöstön työtyytyväisyys</a:t>
            </a:r>
            <a:endParaRPr lang="fi-FI" sz="933" b="1" dirty="0">
              <a:solidFill>
                <a:prstClr val="black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5" name="Tekstiruutu 14"/>
          <p:cNvSpPr txBox="1"/>
          <p:nvPr/>
        </p:nvSpPr>
        <p:spPr>
          <a:xfrm>
            <a:off x="9381750" y="2399105"/>
            <a:ext cx="851449" cy="379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i-FI"/>
            </a:defPPr>
            <a:lvl1pPr algn="ctr" defTabSz="685800">
              <a:defRPr sz="825">
                <a:solidFill>
                  <a:srgbClr val="006EC6"/>
                </a:solidFill>
              </a:defRPr>
            </a:lvl1pPr>
          </a:lstStyle>
          <a:p>
            <a:r>
              <a:rPr lang="fi-FI" sz="9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Lainat/ asukas</a:t>
            </a:r>
            <a:endParaRPr lang="fi-FI" sz="933" b="1" dirty="0">
              <a:solidFill>
                <a:prstClr val="black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7847282" y="2399104"/>
            <a:ext cx="1335629" cy="379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i-FI"/>
            </a:defPPr>
            <a:lvl1pPr algn="ctr" defTabSz="685800">
              <a:defRPr sz="700">
                <a:solidFill>
                  <a:srgbClr val="F47D20"/>
                </a:solidFill>
              </a:defRPr>
            </a:lvl1pPr>
          </a:lstStyle>
          <a:p>
            <a:r>
              <a:rPr lang="fi-FI" sz="9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Asiakkaan palveluun käyttämä aika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5241956" y="2399105"/>
            <a:ext cx="1040059" cy="379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377"/>
            <a:r>
              <a:rPr lang="fi-FI" sz="9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Yritysimagon parantuminen 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10649172" y="2399104"/>
            <a:ext cx="1107193" cy="379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i-FI"/>
            </a:defPPr>
            <a:lvl1pPr algn="ctr" defTabSz="685800">
              <a:defRPr sz="825">
                <a:solidFill>
                  <a:srgbClr val="006EC6"/>
                </a:solidFill>
              </a:defRPr>
            </a:lvl1pPr>
          </a:lstStyle>
          <a:p>
            <a:r>
              <a:rPr lang="fi-FI" sz="9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Hukkatyöhön kuluvat </a:t>
            </a:r>
            <a:r>
              <a:rPr lang="fi-FI" sz="933" dirty="0" err="1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htv:t</a:t>
            </a:r>
            <a:endParaRPr lang="fi-FI" sz="933" b="1" dirty="0">
              <a:solidFill>
                <a:prstClr val="black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9" name="Tekstiruutu 18"/>
          <p:cNvSpPr txBox="1"/>
          <p:nvPr/>
        </p:nvSpPr>
        <p:spPr>
          <a:xfrm>
            <a:off x="2502355" y="2399105"/>
            <a:ext cx="1187523" cy="379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i-FI"/>
            </a:defPPr>
            <a:lvl1pPr algn="ctr" defTabSz="685800">
              <a:defRPr sz="700">
                <a:solidFill>
                  <a:srgbClr val="F47D20"/>
                </a:solidFill>
              </a:defRPr>
            </a:lvl1pPr>
          </a:lstStyle>
          <a:p>
            <a:r>
              <a:rPr lang="fi-FI" sz="933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Luottamus kunnan päätöksentekoon </a:t>
            </a:r>
          </a:p>
        </p:txBody>
      </p:sp>
      <p:pic>
        <p:nvPicPr>
          <p:cNvPr id="20" name="Kuva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6263" y="1762067"/>
            <a:ext cx="477667" cy="645440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087" y="1624879"/>
            <a:ext cx="761805" cy="803248"/>
          </a:xfrm>
          <a:prstGeom prst="rect">
            <a:avLst/>
          </a:prstGeom>
        </p:spPr>
      </p:pic>
      <p:pic>
        <p:nvPicPr>
          <p:cNvPr id="22" name="Kuva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071" y="1634669"/>
            <a:ext cx="386091" cy="781203"/>
          </a:xfrm>
          <a:prstGeom prst="rect">
            <a:avLst/>
          </a:prstGeom>
        </p:spPr>
      </p:pic>
      <p:pic>
        <p:nvPicPr>
          <p:cNvPr id="23" name="Kuva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3135" y="1665686"/>
            <a:ext cx="588680" cy="720333"/>
          </a:xfrm>
          <a:prstGeom prst="rect">
            <a:avLst/>
          </a:prstGeom>
        </p:spPr>
      </p:pic>
      <p:pic>
        <p:nvPicPr>
          <p:cNvPr id="24" name="Kuva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6101" y="1667777"/>
            <a:ext cx="703440" cy="751552"/>
          </a:xfrm>
          <a:prstGeom prst="rect">
            <a:avLst/>
          </a:prstGeom>
        </p:spPr>
      </p:pic>
      <p:pic>
        <p:nvPicPr>
          <p:cNvPr id="25" name="Kuva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8530" y="1816636"/>
            <a:ext cx="508477" cy="535427"/>
          </a:xfrm>
          <a:prstGeom prst="rect">
            <a:avLst/>
          </a:prstGeom>
        </p:spPr>
      </p:pic>
      <p:pic>
        <p:nvPicPr>
          <p:cNvPr id="26" name="Kuva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8324" y="1782783"/>
            <a:ext cx="862504" cy="547219"/>
          </a:xfrm>
          <a:prstGeom prst="rect">
            <a:avLst/>
          </a:prstGeom>
        </p:spPr>
      </p:pic>
      <p:pic>
        <p:nvPicPr>
          <p:cNvPr id="27" name="Kuva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292" y="1604287"/>
            <a:ext cx="631387" cy="797797"/>
          </a:xfrm>
          <a:prstGeom prst="rect">
            <a:avLst/>
          </a:prstGeom>
        </p:spPr>
      </p:pic>
      <p:pic>
        <p:nvPicPr>
          <p:cNvPr id="76" name="Kuva 7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9668" y="3128370"/>
            <a:ext cx="610856" cy="613117"/>
          </a:xfrm>
          <a:prstGeom prst="rect">
            <a:avLst/>
          </a:prstGeom>
        </p:spPr>
      </p:pic>
      <p:pic>
        <p:nvPicPr>
          <p:cNvPr id="77" name="Kuva 7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538" y="4226952"/>
            <a:ext cx="613117" cy="613117"/>
          </a:xfrm>
          <a:prstGeom prst="rect">
            <a:avLst/>
          </a:prstGeom>
        </p:spPr>
      </p:pic>
      <p:pic>
        <p:nvPicPr>
          <p:cNvPr id="78" name="Kuva 7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9668" y="5360599"/>
            <a:ext cx="610856" cy="613117"/>
          </a:xfrm>
          <a:prstGeom prst="rect">
            <a:avLst/>
          </a:prstGeom>
        </p:spPr>
      </p:pic>
      <p:pic>
        <p:nvPicPr>
          <p:cNvPr id="79" name="Kuva 7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691" y="3116009"/>
            <a:ext cx="1180987" cy="642528"/>
          </a:xfrm>
          <a:prstGeom prst="rect">
            <a:avLst/>
          </a:prstGeom>
        </p:spPr>
      </p:pic>
      <p:pic>
        <p:nvPicPr>
          <p:cNvPr id="80" name="Kuva 7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693" y="4215543"/>
            <a:ext cx="1180984" cy="640267"/>
          </a:xfrm>
          <a:prstGeom prst="rect">
            <a:avLst/>
          </a:prstGeom>
        </p:spPr>
      </p:pic>
      <p:pic>
        <p:nvPicPr>
          <p:cNvPr id="81" name="Kuva 8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693" y="5350140"/>
            <a:ext cx="1180987" cy="638003"/>
          </a:xfrm>
          <a:prstGeom prst="rect">
            <a:avLst/>
          </a:prstGeom>
        </p:spPr>
      </p:pic>
      <p:pic>
        <p:nvPicPr>
          <p:cNvPr id="82" name="Kuva 8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6208" y="3128370"/>
            <a:ext cx="613117" cy="613117"/>
          </a:xfrm>
          <a:prstGeom prst="rect">
            <a:avLst/>
          </a:prstGeom>
        </p:spPr>
      </p:pic>
      <p:pic>
        <p:nvPicPr>
          <p:cNvPr id="83" name="Kuva 8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6208" y="4227903"/>
            <a:ext cx="613117" cy="610856"/>
          </a:xfrm>
          <a:prstGeom prst="rect">
            <a:avLst/>
          </a:prstGeom>
        </p:spPr>
      </p:pic>
      <p:pic>
        <p:nvPicPr>
          <p:cNvPr id="84" name="Kuva 8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339" y="5360599"/>
            <a:ext cx="610856" cy="613117"/>
          </a:xfrm>
          <a:prstGeom prst="rect">
            <a:avLst/>
          </a:prstGeom>
        </p:spPr>
      </p:pic>
      <p:pic>
        <p:nvPicPr>
          <p:cNvPr id="86" name="Kuva 8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565" y="3062765"/>
            <a:ext cx="972843" cy="769224"/>
          </a:xfrm>
          <a:prstGeom prst="rect">
            <a:avLst/>
          </a:prstGeom>
        </p:spPr>
      </p:pic>
      <p:pic>
        <p:nvPicPr>
          <p:cNvPr id="87" name="Kuva 8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3676" y="3036027"/>
            <a:ext cx="1024883" cy="712664"/>
          </a:xfrm>
          <a:prstGeom prst="rect">
            <a:avLst/>
          </a:prstGeom>
        </p:spPr>
      </p:pic>
      <p:pic>
        <p:nvPicPr>
          <p:cNvPr id="88" name="Kuva 8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3677" y="4093340"/>
            <a:ext cx="1024880" cy="766963"/>
          </a:xfrm>
          <a:prstGeom prst="rect">
            <a:avLst/>
          </a:prstGeom>
        </p:spPr>
      </p:pic>
      <p:pic>
        <p:nvPicPr>
          <p:cNvPr id="89" name="Kuva 8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3676" y="5177744"/>
            <a:ext cx="1024880" cy="816736"/>
          </a:xfrm>
          <a:prstGeom prst="rect">
            <a:avLst/>
          </a:prstGeom>
        </p:spPr>
      </p:pic>
      <p:pic>
        <p:nvPicPr>
          <p:cNvPr id="90" name="Kuva 8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5937" y="3154040"/>
            <a:ext cx="923072" cy="552032"/>
          </a:xfrm>
          <a:prstGeom prst="rect">
            <a:avLst/>
          </a:prstGeom>
        </p:spPr>
      </p:pic>
      <p:pic>
        <p:nvPicPr>
          <p:cNvPr id="91" name="Kuva 9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5937" y="5386269"/>
            <a:ext cx="923072" cy="552032"/>
          </a:xfrm>
          <a:prstGeom prst="rect">
            <a:avLst/>
          </a:prstGeom>
        </p:spPr>
      </p:pic>
      <p:pic>
        <p:nvPicPr>
          <p:cNvPr id="92" name="Kuva 9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5937" y="4252623"/>
            <a:ext cx="923072" cy="552032"/>
          </a:xfrm>
          <a:prstGeom prst="rect">
            <a:avLst/>
          </a:prstGeom>
        </p:spPr>
      </p:pic>
      <p:pic>
        <p:nvPicPr>
          <p:cNvPr id="93" name="Kuva 9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331" y="3127420"/>
            <a:ext cx="1180984" cy="615379"/>
          </a:xfrm>
          <a:prstGeom prst="rect">
            <a:avLst/>
          </a:prstGeom>
        </p:spPr>
      </p:pic>
      <p:pic>
        <p:nvPicPr>
          <p:cNvPr id="94" name="Kuva 9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328" y="4229804"/>
            <a:ext cx="1180989" cy="606331"/>
          </a:xfrm>
          <a:prstGeom prst="rect">
            <a:avLst/>
          </a:prstGeom>
        </p:spPr>
      </p:pic>
      <p:pic>
        <p:nvPicPr>
          <p:cNvPr id="95" name="Kuva 9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328" y="5362500"/>
            <a:ext cx="1180987" cy="608592"/>
          </a:xfrm>
          <a:prstGeom prst="rect">
            <a:avLst/>
          </a:prstGeom>
        </p:spPr>
      </p:pic>
      <p:pic>
        <p:nvPicPr>
          <p:cNvPr id="96" name="Kuva 9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006" y="3059912"/>
            <a:ext cx="1027141" cy="776011"/>
          </a:xfrm>
          <a:prstGeom prst="rect">
            <a:avLst/>
          </a:prstGeom>
        </p:spPr>
      </p:pic>
      <p:pic>
        <p:nvPicPr>
          <p:cNvPr id="97" name="Kuva 9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005" y="4154695"/>
            <a:ext cx="1027139" cy="785059"/>
          </a:xfrm>
          <a:prstGeom prst="rect">
            <a:avLst/>
          </a:prstGeom>
        </p:spPr>
      </p:pic>
      <p:pic>
        <p:nvPicPr>
          <p:cNvPr id="98" name="Kuva 9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135" y="5230972"/>
            <a:ext cx="1024880" cy="798637"/>
          </a:xfrm>
          <a:prstGeom prst="rect">
            <a:avLst/>
          </a:prstGeom>
        </p:spPr>
      </p:pic>
      <p:pic>
        <p:nvPicPr>
          <p:cNvPr id="99" name="Kuva 9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855" y="4141597"/>
            <a:ext cx="994264" cy="816219"/>
          </a:xfrm>
          <a:prstGeom prst="rect">
            <a:avLst/>
          </a:prstGeom>
        </p:spPr>
      </p:pic>
      <p:pic>
        <p:nvPicPr>
          <p:cNvPr id="100" name="Kuva 99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252" y="5200287"/>
            <a:ext cx="925469" cy="871659"/>
          </a:xfrm>
          <a:prstGeom prst="rect">
            <a:avLst/>
          </a:prstGeom>
        </p:spPr>
      </p:pic>
      <p:cxnSp>
        <p:nvCxnSpPr>
          <p:cNvPr id="109" name="Suora yhdysviiva 108"/>
          <p:cNvCxnSpPr/>
          <p:nvPr/>
        </p:nvCxnSpPr>
        <p:spPr>
          <a:xfrm>
            <a:off x="603341" y="3980081"/>
            <a:ext cx="11145736" cy="0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uora yhdysviiva 109"/>
          <p:cNvCxnSpPr/>
          <p:nvPr/>
        </p:nvCxnSpPr>
        <p:spPr>
          <a:xfrm>
            <a:off x="603343" y="2851757"/>
            <a:ext cx="11145736" cy="0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uora yhdysviiva 110"/>
          <p:cNvCxnSpPr/>
          <p:nvPr/>
        </p:nvCxnSpPr>
        <p:spPr>
          <a:xfrm>
            <a:off x="603343" y="6197904"/>
            <a:ext cx="11145736" cy="0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uora yhdysviiva 111"/>
          <p:cNvCxnSpPr/>
          <p:nvPr/>
        </p:nvCxnSpPr>
        <p:spPr>
          <a:xfrm>
            <a:off x="603343" y="5074831"/>
            <a:ext cx="11145736" cy="0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Suorakulmio 121"/>
          <p:cNvSpPr/>
          <p:nvPr/>
        </p:nvSpPr>
        <p:spPr>
          <a:xfrm rot="16200000">
            <a:off x="179982" y="5500515"/>
            <a:ext cx="1128325" cy="281603"/>
          </a:xfrm>
          <a:prstGeom prst="rect">
            <a:avLst/>
          </a:prstGeom>
          <a:solidFill>
            <a:srgbClr val="006EC6"/>
          </a:solidFill>
          <a:ln>
            <a:noFill/>
          </a:ln>
          <a:effectLst/>
        </p:spPr>
        <p:txBody>
          <a:bodyPr spcFirstLastPara="0" vert="horz" wrap="square" lIns="91427" tIns="2232000" rIns="91427" bIns="89987" numCol="1" spcCol="1270" anchor="t" anchorCtr="0">
            <a:noAutofit/>
          </a:bodyPr>
          <a:lstStyle/>
          <a:p>
            <a:pPr algn="ctr" defTabSz="1066616">
              <a:spcBef>
                <a:spcPct val="0"/>
              </a:spcBef>
              <a:defRPr/>
            </a:pPr>
            <a:endParaRPr lang="fi-FI" sz="2000" kern="0" dirty="0">
              <a:solidFill>
                <a:srgbClr val="FFFFFF"/>
              </a:solidFill>
            </a:endParaRPr>
          </a:p>
        </p:txBody>
      </p:sp>
      <p:sp>
        <p:nvSpPr>
          <p:cNvPr id="123" name="Tekstiruutu 122"/>
          <p:cNvSpPr txBox="1"/>
          <p:nvPr/>
        </p:nvSpPr>
        <p:spPr>
          <a:xfrm rot="5400000">
            <a:off x="188100" y="5498712"/>
            <a:ext cx="1067293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914377"/>
            <a:r>
              <a:rPr lang="fi-FI" sz="1200" b="1" dirty="0">
                <a:solidFill>
                  <a:prstClr val="white"/>
                </a:solidFill>
                <a:latin typeface="Myriad Pro Black" charset="0"/>
                <a:ea typeface="Myriad Pro Black" charset="0"/>
                <a:cs typeface="Myriad Pro Black" charset="0"/>
              </a:rPr>
              <a:t>2033</a:t>
            </a:r>
          </a:p>
        </p:txBody>
      </p:sp>
      <p:sp>
        <p:nvSpPr>
          <p:cNvPr id="125" name="Suorakulmio 124"/>
          <p:cNvSpPr/>
          <p:nvPr/>
        </p:nvSpPr>
        <p:spPr>
          <a:xfrm rot="16200000">
            <a:off x="187785" y="4395640"/>
            <a:ext cx="1112719" cy="281603"/>
          </a:xfrm>
          <a:prstGeom prst="rect">
            <a:avLst/>
          </a:prstGeom>
          <a:solidFill>
            <a:srgbClr val="006EC6">
              <a:alpha val="60000"/>
            </a:srgbClr>
          </a:solidFill>
          <a:ln>
            <a:noFill/>
          </a:ln>
          <a:effectLst/>
        </p:spPr>
        <p:txBody>
          <a:bodyPr spcFirstLastPara="0" vert="horz" wrap="square" lIns="91427" tIns="2232000" rIns="91427" bIns="89987" numCol="1" spcCol="1270" anchor="t" anchorCtr="0">
            <a:noAutofit/>
          </a:bodyPr>
          <a:lstStyle/>
          <a:p>
            <a:pPr algn="ctr" defTabSz="1066616">
              <a:spcBef>
                <a:spcPct val="0"/>
              </a:spcBef>
              <a:defRPr/>
            </a:pPr>
            <a:endParaRPr lang="fi-FI" sz="2000" kern="0" dirty="0">
              <a:solidFill>
                <a:srgbClr val="FFFFFF"/>
              </a:solidFill>
            </a:endParaRPr>
          </a:p>
        </p:txBody>
      </p:sp>
      <p:sp>
        <p:nvSpPr>
          <p:cNvPr id="126" name="Tekstiruutu 125"/>
          <p:cNvSpPr txBox="1"/>
          <p:nvPr/>
        </p:nvSpPr>
        <p:spPr>
          <a:xfrm rot="5400000">
            <a:off x="351908" y="4386035"/>
            <a:ext cx="739677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914377"/>
            <a:r>
              <a:rPr lang="fi-FI" sz="1200" b="1" dirty="0">
                <a:solidFill>
                  <a:prstClr val="white"/>
                </a:solidFill>
                <a:latin typeface="Myriad Pro Black" charset="0"/>
                <a:ea typeface="Myriad Pro Black" charset="0"/>
                <a:cs typeface="Myriad Pro Black" charset="0"/>
              </a:rPr>
              <a:t>2021</a:t>
            </a:r>
          </a:p>
        </p:txBody>
      </p:sp>
      <p:sp>
        <p:nvSpPr>
          <p:cNvPr id="128" name="Suorakulmio 127"/>
          <p:cNvSpPr/>
          <p:nvPr/>
        </p:nvSpPr>
        <p:spPr>
          <a:xfrm rot="16200000">
            <a:off x="179982" y="3275119"/>
            <a:ext cx="1128325" cy="281603"/>
          </a:xfrm>
          <a:prstGeom prst="rect">
            <a:avLst/>
          </a:prstGeom>
          <a:solidFill>
            <a:srgbClr val="006EC6">
              <a:alpha val="30000"/>
            </a:srgbClr>
          </a:solidFill>
          <a:ln>
            <a:noFill/>
          </a:ln>
          <a:effectLst/>
        </p:spPr>
        <p:txBody>
          <a:bodyPr spcFirstLastPara="0" vert="horz" wrap="square" lIns="91427" tIns="2232000" rIns="91427" bIns="89987" numCol="1" spcCol="1270" anchor="t" anchorCtr="0">
            <a:noAutofit/>
          </a:bodyPr>
          <a:lstStyle/>
          <a:p>
            <a:pPr algn="ctr" defTabSz="1066616">
              <a:spcBef>
                <a:spcPct val="0"/>
              </a:spcBef>
              <a:defRPr/>
            </a:pPr>
            <a:endParaRPr lang="fi-FI" sz="2000" kern="0" dirty="0">
              <a:solidFill>
                <a:srgbClr val="FFFFFF"/>
              </a:solidFill>
            </a:endParaRPr>
          </a:p>
        </p:txBody>
      </p:sp>
      <p:sp>
        <p:nvSpPr>
          <p:cNvPr id="129" name="Tekstiruutu 128"/>
          <p:cNvSpPr txBox="1"/>
          <p:nvPr/>
        </p:nvSpPr>
        <p:spPr>
          <a:xfrm rot="5400000">
            <a:off x="372697" y="3273316"/>
            <a:ext cx="698099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914377"/>
            <a:r>
              <a:rPr lang="fi-FI" sz="1200" b="1" dirty="0">
                <a:solidFill>
                  <a:prstClr val="white"/>
                </a:solidFill>
                <a:latin typeface="Myriad Pro Black" charset="0"/>
                <a:ea typeface="Myriad Pro Black" charset="0"/>
                <a:cs typeface="Myriad Pro Black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20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33" y="375807"/>
            <a:ext cx="5664403" cy="2994661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91" y="375807"/>
            <a:ext cx="5664405" cy="2994661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32" y="3466653"/>
            <a:ext cx="5664405" cy="2994663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79" y="3466653"/>
            <a:ext cx="5664408" cy="2994663"/>
          </a:xfrm>
          <a:prstGeom prst="rect">
            <a:avLst/>
          </a:prstGeom>
        </p:spPr>
      </p:pic>
      <p:sp>
        <p:nvSpPr>
          <p:cNvPr id="8" name="Suorakulmio 7"/>
          <p:cNvSpPr/>
          <p:nvPr/>
        </p:nvSpPr>
        <p:spPr>
          <a:xfrm>
            <a:off x="6158880" y="375807"/>
            <a:ext cx="5664405" cy="2994661"/>
          </a:xfrm>
          <a:prstGeom prst="rect">
            <a:avLst/>
          </a:prstGeom>
          <a:solidFill>
            <a:srgbClr val="8EB73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9" name="Suorakulmio 8"/>
          <p:cNvSpPr/>
          <p:nvPr/>
        </p:nvSpPr>
        <p:spPr>
          <a:xfrm>
            <a:off x="401942" y="375807"/>
            <a:ext cx="5668655" cy="2994661"/>
          </a:xfrm>
          <a:prstGeom prst="rect">
            <a:avLst/>
          </a:prstGeom>
          <a:solidFill>
            <a:srgbClr val="8EB73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10" name="Suorakulmio 9"/>
          <p:cNvSpPr/>
          <p:nvPr/>
        </p:nvSpPr>
        <p:spPr>
          <a:xfrm>
            <a:off x="6158880" y="3466653"/>
            <a:ext cx="5664405" cy="2994663"/>
          </a:xfrm>
          <a:prstGeom prst="rect">
            <a:avLst/>
          </a:prstGeom>
          <a:solidFill>
            <a:srgbClr val="8EB73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11" name="Suorakulmio 10"/>
          <p:cNvSpPr/>
          <p:nvPr/>
        </p:nvSpPr>
        <p:spPr>
          <a:xfrm>
            <a:off x="389931" y="3466653"/>
            <a:ext cx="5668655" cy="2994663"/>
          </a:xfrm>
          <a:prstGeom prst="rect">
            <a:avLst/>
          </a:prstGeom>
          <a:solidFill>
            <a:srgbClr val="8EB73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13" name="Tekstiruutu 12"/>
          <p:cNvSpPr txBox="1"/>
          <p:nvPr/>
        </p:nvSpPr>
        <p:spPr>
          <a:xfrm>
            <a:off x="406191" y="1277563"/>
            <a:ext cx="5664405" cy="12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533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OSALLISTUMME</a:t>
            </a:r>
          </a:p>
          <a:p>
            <a:pPr algn="ctr"/>
            <a:r>
              <a:rPr lang="fi-FI" sz="1600" b="1" i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kaupunkimme kehittämiseen </a:t>
            </a:r>
            <a:br>
              <a:rPr lang="fi-FI" sz="1600" b="1" i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</a:br>
            <a:r>
              <a:rPr lang="fi-FI" sz="1600" b="1" i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toimimalla yhdessä.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6154632" y="1277564"/>
            <a:ext cx="5664405" cy="12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533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LIIKUMME</a:t>
            </a:r>
          </a:p>
          <a:p>
            <a:pPr algn="ctr"/>
            <a:r>
              <a:rPr lang="fi-FI" sz="1600" b="1" i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aktiivisesti ja harrastamme </a:t>
            </a:r>
            <a:br>
              <a:rPr lang="fi-FI" sz="1600" b="1" i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</a:br>
            <a:r>
              <a:rPr lang="fi-FI" sz="1600" b="1" i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monipuolisesti.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394180" y="4334825"/>
            <a:ext cx="5664405" cy="12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533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AJATTELEMME</a:t>
            </a:r>
          </a:p>
          <a:p>
            <a:pPr algn="ctr"/>
            <a:r>
              <a:rPr lang="fi-FI" sz="1600" b="1" i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kestävästi ja luomme vihreän </a:t>
            </a:r>
            <a:br>
              <a:rPr lang="fi-FI" sz="1600" b="1" i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</a:br>
            <a:r>
              <a:rPr lang="fi-FI" sz="1600" b="1" i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huomisen teoillamme.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35" y="2280603"/>
            <a:ext cx="2651357" cy="2288328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45" y="2081820"/>
            <a:ext cx="3021587" cy="2668960"/>
          </a:xfrm>
          <a:prstGeom prst="rect">
            <a:avLst/>
          </a:prstGeom>
        </p:spPr>
      </p:pic>
      <p:sp>
        <p:nvSpPr>
          <p:cNvPr id="30" name="Tekstiruutu 29"/>
          <p:cNvSpPr txBox="1"/>
          <p:nvPr/>
        </p:nvSpPr>
        <p:spPr>
          <a:xfrm>
            <a:off x="6154632" y="4334825"/>
            <a:ext cx="5664405" cy="12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533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TEEMME</a:t>
            </a:r>
          </a:p>
          <a:p>
            <a:pPr algn="ctr"/>
            <a:r>
              <a:rPr lang="fi-FI" sz="1600" b="1" i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yhdessä Suomen onnellisimman </a:t>
            </a:r>
            <a:br>
              <a:rPr lang="fi-FI" sz="1600" b="1" i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</a:br>
            <a:r>
              <a:rPr lang="fi-FI" sz="1600" b="1" i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kaupungin.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2808" y="2660838"/>
            <a:ext cx="1666384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5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Asukas keskiössä – Toimijat kumppanuudessa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0335" y="1776130"/>
            <a:ext cx="6142249" cy="440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7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2281" y="587807"/>
            <a:ext cx="8410216" cy="5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06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Maakuntavalmistelun </a:t>
            </a:r>
            <a:r>
              <a:rPr lang="fi-FI" dirty="0" err="1" smtClean="0"/>
              <a:t>Hyte</a:t>
            </a:r>
            <a:r>
              <a:rPr lang="fi-FI" dirty="0" smtClean="0"/>
              <a:t>-työryhmän kokoonpano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 smtClean="0"/>
              <a:t>Taipale Mona (</a:t>
            </a:r>
            <a:r>
              <a:rPr lang="fi-FI" dirty="0" smtClean="0">
                <a:hlinkClick r:id="rId2"/>
              </a:rPr>
              <a:t>mona.taipale@eksote.fi</a:t>
            </a:r>
            <a:r>
              <a:rPr lang="fi-FI" dirty="0" smtClean="0"/>
              <a:t>), Lape-agentti</a:t>
            </a:r>
          </a:p>
          <a:p>
            <a:r>
              <a:rPr lang="fi-FI" dirty="0" smtClean="0"/>
              <a:t>Ervelius Marjukka (</a:t>
            </a:r>
            <a:r>
              <a:rPr lang="fi-FI" dirty="0" smtClean="0">
                <a:hlinkClick r:id="rId3"/>
              </a:rPr>
              <a:t>marjukka.ervelius@kykasote.fi</a:t>
            </a:r>
            <a:r>
              <a:rPr lang="fi-FI" dirty="0" smtClean="0"/>
              <a:t>),  järjestö-agentti</a:t>
            </a:r>
          </a:p>
          <a:p>
            <a:r>
              <a:rPr lang="fi-FI" dirty="0" smtClean="0"/>
              <a:t>Laihanen Anni (</a:t>
            </a:r>
            <a:r>
              <a:rPr lang="fi-FI" dirty="0" smtClean="0">
                <a:hlinkClick r:id="rId4"/>
              </a:rPr>
              <a:t>anni.laihanen@ekarjala.fi</a:t>
            </a:r>
            <a:r>
              <a:rPr lang="fi-FI" dirty="0" smtClean="0"/>
              <a:t>), maakuntaliitto, </a:t>
            </a:r>
            <a:r>
              <a:rPr lang="fi-FI" dirty="0" err="1"/>
              <a:t>v</a:t>
            </a:r>
            <a:r>
              <a:rPr lang="fi-FI" dirty="0" err="1" smtClean="0"/>
              <a:t>ate</a:t>
            </a:r>
            <a:endParaRPr lang="fi-FI" dirty="0" smtClean="0"/>
          </a:p>
          <a:p>
            <a:r>
              <a:rPr lang="fi-FI" dirty="0" smtClean="0"/>
              <a:t>Tepponen Merja (</a:t>
            </a:r>
            <a:r>
              <a:rPr lang="fi-FI" dirty="0" smtClean="0">
                <a:hlinkClick r:id="rId5"/>
              </a:rPr>
              <a:t>merja.tepponen@eksote.fi</a:t>
            </a:r>
            <a:r>
              <a:rPr lang="fi-FI" dirty="0" smtClean="0"/>
              <a:t>), Ikäihmiset- agentti, Eksote</a:t>
            </a:r>
          </a:p>
          <a:p>
            <a:r>
              <a:rPr lang="fi-FI" dirty="0" smtClean="0"/>
              <a:t>Rautio Aija (</a:t>
            </a:r>
            <a:r>
              <a:rPr lang="fi-FI" dirty="0" smtClean="0">
                <a:hlinkClick r:id="rId6"/>
              </a:rPr>
              <a:t>aija.rautio@eksote.fi</a:t>
            </a:r>
            <a:r>
              <a:rPr lang="fi-FI" dirty="0" smtClean="0"/>
              <a:t>), Eksote </a:t>
            </a:r>
            <a:r>
              <a:rPr lang="fi-FI" dirty="0" err="1" smtClean="0"/>
              <a:t>hyte</a:t>
            </a:r>
            <a:r>
              <a:rPr lang="fi-FI" dirty="0" smtClean="0"/>
              <a:t>-koordinaattori</a:t>
            </a:r>
          </a:p>
          <a:p>
            <a:r>
              <a:rPr lang="fi-FI" dirty="0" smtClean="0"/>
              <a:t>Ylitörmänen Tuija (</a:t>
            </a:r>
            <a:r>
              <a:rPr lang="fi-FI" dirty="0" smtClean="0">
                <a:hlinkClick r:id="rId7"/>
              </a:rPr>
              <a:t>Tuija.Ylitormanen@eksote.fi</a:t>
            </a:r>
            <a:r>
              <a:rPr lang="fi-FI" dirty="0" smtClean="0"/>
              <a:t>), Hyvinvointikertomus ekspertti</a:t>
            </a:r>
          </a:p>
          <a:p>
            <a:r>
              <a:rPr lang="fi-FI" dirty="0" smtClean="0"/>
              <a:t>Pitkänen Tea (</a:t>
            </a:r>
            <a:r>
              <a:rPr lang="fi-FI" dirty="0" smtClean="0">
                <a:hlinkClick r:id="rId8"/>
              </a:rPr>
              <a:t>Tea.Pitkanen@eksote.fi</a:t>
            </a:r>
            <a:r>
              <a:rPr lang="fi-FI" dirty="0" smtClean="0"/>
              <a:t>), Ote-kärkihanke, projektipäällikkö</a:t>
            </a:r>
          </a:p>
          <a:p>
            <a:r>
              <a:rPr lang="fi-FI" dirty="0" smtClean="0"/>
              <a:t>Lignell Minna (</a:t>
            </a:r>
            <a:r>
              <a:rPr lang="fi-FI" dirty="0" smtClean="0">
                <a:hlinkClick r:id="rId9"/>
              </a:rPr>
              <a:t>Minna.Lignell@eksote.fi</a:t>
            </a:r>
            <a:r>
              <a:rPr lang="fi-FI" dirty="0" smtClean="0"/>
              <a:t>), Eksote</a:t>
            </a:r>
          </a:p>
          <a:p>
            <a:r>
              <a:rPr lang="fi-FI" dirty="0" smtClean="0"/>
              <a:t>Natunen Sanna  (</a:t>
            </a:r>
            <a:r>
              <a:rPr lang="fi-FI" dirty="0" smtClean="0">
                <a:hlinkClick r:id="rId10"/>
              </a:rPr>
              <a:t>sanna.natunen@lappeenranta.fi</a:t>
            </a:r>
            <a:r>
              <a:rPr lang="fi-FI" dirty="0" smtClean="0"/>
              <a:t>) LPR (PJ/Siht.)</a:t>
            </a:r>
          </a:p>
          <a:p>
            <a:r>
              <a:rPr lang="fi-FI" dirty="0" smtClean="0"/>
              <a:t>Päivi Roine (</a:t>
            </a:r>
            <a:r>
              <a:rPr lang="fi-FI" dirty="0" smtClean="0">
                <a:hlinkClick r:id="rId11"/>
              </a:rPr>
              <a:t>paivi.roine@lappeenranta.fi</a:t>
            </a:r>
            <a:r>
              <a:rPr lang="fi-FI" dirty="0" smtClean="0"/>
              <a:t>) Terveysvalvonnan johtaja</a:t>
            </a:r>
          </a:p>
          <a:p>
            <a:r>
              <a:rPr lang="fi-FI" dirty="0" smtClean="0"/>
              <a:t>Johanna Franzen (</a:t>
            </a:r>
            <a:r>
              <a:rPr lang="fi-FI" dirty="0" smtClean="0">
                <a:hlinkClick r:id="rId12"/>
              </a:rPr>
              <a:t>johanna.franzen@ekpelastuslaitos.fi</a:t>
            </a:r>
            <a:r>
              <a:rPr lang="fi-FI" dirty="0" smtClean="0"/>
              <a:t>) suunnittelija</a:t>
            </a:r>
          </a:p>
          <a:p>
            <a:r>
              <a:rPr lang="fi-FI" dirty="0" smtClean="0"/>
              <a:t>Tea </a:t>
            </a:r>
            <a:r>
              <a:rPr lang="fi-FI" dirty="0" err="1" smtClean="0"/>
              <a:t>Munne</a:t>
            </a:r>
            <a:r>
              <a:rPr lang="fi-FI" dirty="0" smtClean="0"/>
              <a:t>, TEM </a:t>
            </a:r>
            <a:r>
              <a:rPr lang="fi-FI" dirty="0" err="1" smtClean="0"/>
              <a:t>sote</a:t>
            </a:r>
            <a:r>
              <a:rPr lang="fi-FI" dirty="0" smtClean="0"/>
              <a:t>-koordinaattori (</a:t>
            </a:r>
            <a:r>
              <a:rPr lang="fi-FI" dirty="0" smtClean="0">
                <a:hlinkClick r:id="rId13"/>
              </a:rPr>
              <a:t>tea.munne@ely-keskus.fi</a:t>
            </a:r>
            <a:r>
              <a:rPr lang="fi-FI" dirty="0" smtClean="0"/>
              <a:t>)</a:t>
            </a:r>
          </a:p>
          <a:p>
            <a:r>
              <a:rPr lang="fi-FI" dirty="0" smtClean="0"/>
              <a:t>Asiantuntijat tarpeen mukaan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226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73" y="365125"/>
            <a:ext cx="8922942" cy="631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2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yöristetty suorakulmio 3"/>
          <p:cNvSpPr/>
          <p:nvPr/>
        </p:nvSpPr>
        <p:spPr>
          <a:xfrm>
            <a:off x="996779" y="560173"/>
            <a:ext cx="10256108" cy="592300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yöristetty suorakulmio 4"/>
          <p:cNvSpPr/>
          <p:nvPr/>
        </p:nvSpPr>
        <p:spPr>
          <a:xfrm>
            <a:off x="1718246" y="1063726"/>
            <a:ext cx="3422165" cy="5008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Pyöristetty suorakulmio 5"/>
          <p:cNvSpPr/>
          <p:nvPr/>
        </p:nvSpPr>
        <p:spPr>
          <a:xfrm>
            <a:off x="7194106" y="1218163"/>
            <a:ext cx="3564222" cy="4942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4076014" y="649412"/>
            <a:ext cx="4703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Hyvinvoinnin ja terveyden edistämisen malli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2684696" y="1107609"/>
            <a:ext cx="188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MAAKUNTA</a:t>
            </a:r>
            <a:endParaRPr lang="fi-FI" dirty="0"/>
          </a:p>
        </p:txBody>
      </p:sp>
      <p:sp>
        <p:nvSpPr>
          <p:cNvPr id="10" name="Tekstiruutu 9"/>
          <p:cNvSpPr txBox="1"/>
          <p:nvPr/>
        </p:nvSpPr>
        <p:spPr>
          <a:xfrm>
            <a:off x="8406119" y="1218163"/>
            <a:ext cx="111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KUNTA</a:t>
            </a:r>
            <a:endParaRPr lang="fi-FI" dirty="0"/>
          </a:p>
        </p:txBody>
      </p:sp>
      <p:sp>
        <p:nvSpPr>
          <p:cNvPr id="11" name="Tekstiruutu 10"/>
          <p:cNvSpPr txBox="1"/>
          <p:nvPr/>
        </p:nvSpPr>
        <p:spPr>
          <a:xfrm>
            <a:off x="2407963" y="1518689"/>
            <a:ext cx="1861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 smtClean="0"/>
              <a:t>Maakuntavaltuusto</a:t>
            </a:r>
          </a:p>
          <a:p>
            <a:pPr algn="ctr"/>
            <a:r>
              <a:rPr lang="fi-FI" sz="1000" dirty="0" smtClean="0"/>
              <a:t>Maakuntahallitus</a:t>
            </a:r>
          </a:p>
          <a:p>
            <a:pPr algn="ctr"/>
            <a:r>
              <a:rPr lang="fi-FI" sz="1000" dirty="0" smtClean="0"/>
              <a:t>Toimielin1, toimielin2</a:t>
            </a:r>
            <a:endParaRPr lang="fi-FI" sz="1000" dirty="0"/>
          </a:p>
        </p:txBody>
      </p:sp>
      <p:sp>
        <p:nvSpPr>
          <p:cNvPr id="12" name="Tekstiruutu 11"/>
          <p:cNvSpPr txBox="1"/>
          <p:nvPr/>
        </p:nvSpPr>
        <p:spPr>
          <a:xfrm>
            <a:off x="8018359" y="1522049"/>
            <a:ext cx="16722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 smtClean="0"/>
              <a:t>Kunnanvaltuusto</a:t>
            </a:r>
          </a:p>
          <a:p>
            <a:pPr algn="ctr"/>
            <a:r>
              <a:rPr lang="fi-FI" sz="1000" dirty="0" smtClean="0"/>
              <a:t>Kunnanhallitus</a:t>
            </a:r>
          </a:p>
          <a:p>
            <a:pPr algn="ctr"/>
            <a:r>
              <a:rPr lang="fi-FI" sz="1000" dirty="0" smtClean="0"/>
              <a:t>Toimielin1, toimielin2</a:t>
            </a:r>
            <a:endParaRPr lang="fi-FI" sz="1000" dirty="0"/>
          </a:p>
        </p:txBody>
      </p:sp>
      <p:grpSp>
        <p:nvGrpSpPr>
          <p:cNvPr id="54" name="Ryhmä 53"/>
          <p:cNvGrpSpPr/>
          <p:nvPr/>
        </p:nvGrpSpPr>
        <p:grpSpPr>
          <a:xfrm>
            <a:off x="3999247" y="2044229"/>
            <a:ext cx="543698" cy="310743"/>
            <a:chOff x="9032787" y="1762445"/>
            <a:chExt cx="543698" cy="310743"/>
          </a:xfrm>
        </p:grpSpPr>
        <p:sp>
          <p:nvSpPr>
            <p:cNvPr id="16" name="Pyöristetty suorakulmio 15"/>
            <p:cNvSpPr/>
            <p:nvPr/>
          </p:nvSpPr>
          <p:spPr>
            <a:xfrm>
              <a:off x="9063679" y="1762445"/>
              <a:ext cx="428368" cy="310743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Tekstiruutu 16"/>
            <p:cNvSpPr txBox="1"/>
            <p:nvPr/>
          </p:nvSpPr>
          <p:spPr>
            <a:xfrm>
              <a:off x="9032787" y="1781095"/>
              <a:ext cx="5436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dirty="0" smtClean="0"/>
                <a:t>HYTE</a:t>
              </a:r>
              <a:endParaRPr lang="fi-FI" sz="1000" dirty="0"/>
            </a:p>
          </p:txBody>
        </p:sp>
      </p:grpSp>
      <p:sp>
        <p:nvSpPr>
          <p:cNvPr id="18" name="Tekstiruutu 17"/>
          <p:cNvSpPr txBox="1"/>
          <p:nvPr/>
        </p:nvSpPr>
        <p:spPr>
          <a:xfrm rot="16200000">
            <a:off x="1264807" y="2765232"/>
            <a:ext cx="151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Järjestäjä</a:t>
            </a:r>
            <a:endParaRPr lang="fi-FI" dirty="0"/>
          </a:p>
        </p:txBody>
      </p:sp>
      <p:sp>
        <p:nvSpPr>
          <p:cNvPr id="21" name="Pyöristetty suorakulmio 20"/>
          <p:cNvSpPr/>
          <p:nvPr/>
        </p:nvSpPr>
        <p:spPr>
          <a:xfrm>
            <a:off x="2268047" y="3025083"/>
            <a:ext cx="2133533" cy="112909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800" dirty="0" smtClean="0"/>
              <a:t>Maakunnallinen HYTE-työryhmä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 smtClean="0"/>
              <a:t>Maakunnan toimialojen ja yhtiöiden edustus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 err="1" smtClean="0"/>
              <a:t>Sote</a:t>
            </a:r>
            <a:r>
              <a:rPr lang="fi-FI" sz="800" dirty="0" smtClean="0"/>
              <a:t>-tuottajat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 smtClean="0"/>
              <a:t>Kuntien </a:t>
            </a:r>
            <a:r>
              <a:rPr lang="fi-FI" sz="800" dirty="0" err="1" smtClean="0"/>
              <a:t>hyte</a:t>
            </a:r>
            <a:r>
              <a:rPr lang="fi-FI" sz="800" dirty="0" smtClean="0"/>
              <a:t>-koordinaattorit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 smtClean="0"/>
              <a:t>Oppilaitokset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 smtClean="0"/>
              <a:t>Kela, </a:t>
            </a:r>
            <a:r>
              <a:rPr lang="fi-FI" sz="800" dirty="0" err="1" smtClean="0"/>
              <a:t>srk</a:t>
            </a:r>
            <a:r>
              <a:rPr lang="fi-FI" sz="800" dirty="0" smtClean="0"/>
              <a:t>, järjestöt, poliisi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 smtClean="0"/>
              <a:t>Vanu, </a:t>
            </a:r>
            <a:r>
              <a:rPr lang="fi-FI" sz="800" dirty="0" err="1" smtClean="0"/>
              <a:t>vamm.neuv</a:t>
            </a:r>
            <a:r>
              <a:rPr lang="fi-FI" sz="800" dirty="0" smtClean="0"/>
              <a:t>, nuorisovaltuusto</a:t>
            </a:r>
          </a:p>
        </p:txBody>
      </p:sp>
      <p:grpSp>
        <p:nvGrpSpPr>
          <p:cNvPr id="28" name="Ryhmä 27"/>
          <p:cNvGrpSpPr/>
          <p:nvPr/>
        </p:nvGrpSpPr>
        <p:grpSpPr>
          <a:xfrm>
            <a:off x="7618872" y="2364900"/>
            <a:ext cx="711413" cy="598276"/>
            <a:chOff x="7629354" y="2625869"/>
            <a:chExt cx="711413" cy="598276"/>
          </a:xfrm>
        </p:grpSpPr>
        <p:sp>
          <p:nvSpPr>
            <p:cNvPr id="23" name="Pyöristetty suorakulmio 22"/>
            <p:cNvSpPr/>
            <p:nvPr/>
          </p:nvSpPr>
          <p:spPr>
            <a:xfrm>
              <a:off x="7629354" y="2625869"/>
              <a:ext cx="668208" cy="59827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" name="Tekstiruutu 24"/>
            <p:cNvSpPr txBox="1"/>
            <p:nvPr/>
          </p:nvSpPr>
          <p:spPr>
            <a:xfrm>
              <a:off x="7686416" y="2781477"/>
              <a:ext cx="6543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dirty="0" smtClean="0"/>
                <a:t>Toimiala</a:t>
              </a:r>
              <a:endParaRPr lang="fi-FI" sz="1000" dirty="0"/>
            </a:p>
          </p:txBody>
        </p:sp>
      </p:grpSp>
      <p:grpSp>
        <p:nvGrpSpPr>
          <p:cNvPr id="50" name="Ryhmä 49"/>
          <p:cNvGrpSpPr/>
          <p:nvPr/>
        </p:nvGrpSpPr>
        <p:grpSpPr>
          <a:xfrm>
            <a:off x="8265595" y="2061105"/>
            <a:ext cx="1268627" cy="246221"/>
            <a:chOff x="8017509" y="2068016"/>
            <a:chExt cx="1268627" cy="246221"/>
          </a:xfrm>
        </p:grpSpPr>
        <p:sp>
          <p:nvSpPr>
            <p:cNvPr id="24" name="Pyöristetty suorakulmio 23"/>
            <p:cNvSpPr/>
            <p:nvPr/>
          </p:nvSpPr>
          <p:spPr>
            <a:xfrm>
              <a:off x="8017509" y="2069536"/>
              <a:ext cx="1268627" cy="21052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Tekstiruutu 25"/>
            <p:cNvSpPr txBox="1"/>
            <p:nvPr/>
          </p:nvSpPr>
          <p:spPr>
            <a:xfrm>
              <a:off x="8158033" y="2068016"/>
              <a:ext cx="1096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dirty="0" smtClean="0"/>
                <a:t>Konsernihallinto</a:t>
              </a:r>
              <a:endParaRPr lang="fi-FI" sz="1000" dirty="0"/>
            </a:p>
          </p:txBody>
        </p:sp>
      </p:grpSp>
      <p:grpSp>
        <p:nvGrpSpPr>
          <p:cNvPr id="32" name="Ryhmä 31"/>
          <p:cNvGrpSpPr/>
          <p:nvPr/>
        </p:nvGrpSpPr>
        <p:grpSpPr>
          <a:xfrm>
            <a:off x="2985209" y="2370818"/>
            <a:ext cx="711413" cy="598276"/>
            <a:chOff x="7629354" y="2625869"/>
            <a:chExt cx="711413" cy="598276"/>
          </a:xfrm>
        </p:grpSpPr>
        <p:sp>
          <p:nvSpPr>
            <p:cNvPr id="33" name="Pyöristetty suorakulmio 32"/>
            <p:cNvSpPr/>
            <p:nvPr/>
          </p:nvSpPr>
          <p:spPr>
            <a:xfrm>
              <a:off x="7629354" y="2625869"/>
              <a:ext cx="668208" cy="59827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4" name="Tekstiruutu 33"/>
            <p:cNvSpPr txBox="1"/>
            <p:nvPr/>
          </p:nvSpPr>
          <p:spPr>
            <a:xfrm>
              <a:off x="7686416" y="2781477"/>
              <a:ext cx="6543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dirty="0" smtClean="0"/>
                <a:t>Toimiala</a:t>
              </a:r>
              <a:endParaRPr lang="fi-FI" sz="1000" dirty="0"/>
            </a:p>
          </p:txBody>
        </p:sp>
      </p:grpSp>
      <p:grpSp>
        <p:nvGrpSpPr>
          <p:cNvPr id="35" name="Ryhmä 34"/>
          <p:cNvGrpSpPr/>
          <p:nvPr/>
        </p:nvGrpSpPr>
        <p:grpSpPr>
          <a:xfrm>
            <a:off x="2265721" y="2365047"/>
            <a:ext cx="711413" cy="598276"/>
            <a:chOff x="7629354" y="2625869"/>
            <a:chExt cx="711413" cy="598276"/>
          </a:xfrm>
        </p:grpSpPr>
        <p:sp>
          <p:nvSpPr>
            <p:cNvPr id="36" name="Pyöristetty suorakulmio 35"/>
            <p:cNvSpPr/>
            <p:nvPr/>
          </p:nvSpPr>
          <p:spPr>
            <a:xfrm>
              <a:off x="7629354" y="2625869"/>
              <a:ext cx="668208" cy="59827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7" name="Tekstiruutu 36"/>
            <p:cNvSpPr txBox="1"/>
            <p:nvPr/>
          </p:nvSpPr>
          <p:spPr>
            <a:xfrm>
              <a:off x="7686416" y="2781477"/>
              <a:ext cx="6543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dirty="0" smtClean="0"/>
                <a:t>Toimiala</a:t>
              </a:r>
              <a:endParaRPr lang="fi-FI" sz="1000" dirty="0"/>
            </a:p>
          </p:txBody>
        </p:sp>
      </p:grpSp>
      <p:grpSp>
        <p:nvGrpSpPr>
          <p:cNvPr id="39" name="Ryhmä 38"/>
          <p:cNvGrpSpPr/>
          <p:nvPr/>
        </p:nvGrpSpPr>
        <p:grpSpPr>
          <a:xfrm>
            <a:off x="8370690" y="2363296"/>
            <a:ext cx="711413" cy="598276"/>
            <a:chOff x="7629354" y="2625869"/>
            <a:chExt cx="711413" cy="598276"/>
          </a:xfrm>
        </p:grpSpPr>
        <p:sp>
          <p:nvSpPr>
            <p:cNvPr id="40" name="Pyöristetty suorakulmio 39"/>
            <p:cNvSpPr/>
            <p:nvPr/>
          </p:nvSpPr>
          <p:spPr>
            <a:xfrm>
              <a:off x="7629354" y="2625869"/>
              <a:ext cx="668208" cy="59827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1" name="Tekstiruutu 40"/>
            <p:cNvSpPr txBox="1"/>
            <p:nvPr/>
          </p:nvSpPr>
          <p:spPr>
            <a:xfrm>
              <a:off x="7686416" y="2781477"/>
              <a:ext cx="6543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dirty="0" smtClean="0"/>
                <a:t>Toimiala</a:t>
              </a:r>
              <a:endParaRPr lang="fi-FI" sz="1000" dirty="0"/>
            </a:p>
          </p:txBody>
        </p:sp>
      </p:grpSp>
      <p:grpSp>
        <p:nvGrpSpPr>
          <p:cNvPr id="46" name="Ryhmä 45"/>
          <p:cNvGrpSpPr/>
          <p:nvPr/>
        </p:nvGrpSpPr>
        <p:grpSpPr>
          <a:xfrm>
            <a:off x="3713610" y="2369251"/>
            <a:ext cx="668208" cy="598276"/>
            <a:chOff x="3467676" y="2615978"/>
            <a:chExt cx="668208" cy="598276"/>
          </a:xfrm>
        </p:grpSpPr>
        <p:sp>
          <p:nvSpPr>
            <p:cNvPr id="30" name="Pyöristetty suorakulmio 29"/>
            <p:cNvSpPr/>
            <p:nvPr/>
          </p:nvSpPr>
          <p:spPr>
            <a:xfrm>
              <a:off x="3467676" y="2615978"/>
              <a:ext cx="668208" cy="59827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5" name="Tekstiruutu 44"/>
            <p:cNvSpPr txBox="1"/>
            <p:nvPr/>
          </p:nvSpPr>
          <p:spPr>
            <a:xfrm>
              <a:off x="3554296" y="2781476"/>
              <a:ext cx="4949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dirty="0" smtClean="0"/>
                <a:t>Yhtiöt</a:t>
              </a:r>
              <a:endParaRPr lang="fi-FI" sz="1000" dirty="0"/>
            </a:p>
          </p:txBody>
        </p:sp>
      </p:grpSp>
      <p:grpSp>
        <p:nvGrpSpPr>
          <p:cNvPr id="47" name="Ryhmä 46"/>
          <p:cNvGrpSpPr/>
          <p:nvPr/>
        </p:nvGrpSpPr>
        <p:grpSpPr>
          <a:xfrm>
            <a:off x="9142939" y="2363296"/>
            <a:ext cx="668208" cy="598276"/>
            <a:chOff x="3467676" y="2615978"/>
            <a:chExt cx="668208" cy="598276"/>
          </a:xfrm>
        </p:grpSpPr>
        <p:sp>
          <p:nvSpPr>
            <p:cNvPr id="48" name="Pyöristetty suorakulmio 47"/>
            <p:cNvSpPr/>
            <p:nvPr/>
          </p:nvSpPr>
          <p:spPr>
            <a:xfrm>
              <a:off x="3467676" y="2615978"/>
              <a:ext cx="668208" cy="59827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9" name="Tekstiruutu 48"/>
            <p:cNvSpPr txBox="1"/>
            <p:nvPr/>
          </p:nvSpPr>
          <p:spPr>
            <a:xfrm>
              <a:off x="3554296" y="2781476"/>
              <a:ext cx="4949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dirty="0" smtClean="0"/>
                <a:t>Yhtiöt</a:t>
              </a:r>
              <a:endParaRPr lang="fi-FI" sz="1000" dirty="0"/>
            </a:p>
          </p:txBody>
        </p:sp>
      </p:grpSp>
      <p:grpSp>
        <p:nvGrpSpPr>
          <p:cNvPr id="51" name="Ryhmä 50"/>
          <p:cNvGrpSpPr/>
          <p:nvPr/>
        </p:nvGrpSpPr>
        <p:grpSpPr>
          <a:xfrm>
            <a:off x="2715362" y="2089893"/>
            <a:ext cx="1268627" cy="246221"/>
            <a:chOff x="7972167" y="2306311"/>
            <a:chExt cx="1268627" cy="246221"/>
          </a:xfrm>
        </p:grpSpPr>
        <p:sp>
          <p:nvSpPr>
            <p:cNvPr id="52" name="Pyöristetty suorakulmio 51"/>
            <p:cNvSpPr/>
            <p:nvPr/>
          </p:nvSpPr>
          <p:spPr>
            <a:xfrm>
              <a:off x="7972167" y="2316443"/>
              <a:ext cx="1268627" cy="21052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3" name="Tekstiruutu 52"/>
            <p:cNvSpPr txBox="1"/>
            <p:nvPr/>
          </p:nvSpPr>
          <p:spPr>
            <a:xfrm>
              <a:off x="8134791" y="2306311"/>
              <a:ext cx="1096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dirty="0" smtClean="0"/>
                <a:t>Konsernihallinto</a:t>
              </a:r>
              <a:endParaRPr lang="fi-FI" sz="1000" dirty="0"/>
            </a:p>
          </p:txBody>
        </p:sp>
      </p:grpSp>
      <p:grpSp>
        <p:nvGrpSpPr>
          <p:cNvPr id="61" name="Ryhmä 60"/>
          <p:cNvGrpSpPr/>
          <p:nvPr/>
        </p:nvGrpSpPr>
        <p:grpSpPr>
          <a:xfrm>
            <a:off x="9568813" y="2051217"/>
            <a:ext cx="543698" cy="219804"/>
            <a:chOff x="9032787" y="1762445"/>
            <a:chExt cx="543698" cy="310743"/>
          </a:xfrm>
        </p:grpSpPr>
        <p:sp>
          <p:nvSpPr>
            <p:cNvPr id="62" name="Pyöristetty suorakulmio 61"/>
            <p:cNvSpPr/>
            <p:nvPr/>
          </p:nvSpPr>
          <p:spPr>
            <a:xfrm>
              <a:off x="9063679" y="1762445"/>
              <a:ext cx="428368" cy="310743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3" name="Tekstiruutu 62"/>
            <p:cNvSpPr txBox="1"/>
            <p:nvPr/>
          </p:nvSpPr>
          <p:spPr>
            <a:xfrm>
              <a:off x="9032787" y="1781095"/>
              <a:ext cx="5436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dirty="0" smtClean="0"/>
                <a:t>HYTE</a:t>
              </a:r>
              <a:endParaRPr lang="fi-FI" sz="1000" dirty="0"/>
            </a:p>
          </p:txBody>
        </p:sp>
      </p:grpSp>
      <p:grpSp>
        <p:nvGrpSpPr>
          <p:cNvPr id="67" name="Ryhmä 66"/>
          <p:cNvGrpSpPr/>
          <p:nvPr/>
        </p:nvGrpSpPr>
        <p:grpSpPr>
          <a:xfrm>
            <a:off x="9568813" y="1536387"/>
            <a:ext cx="543698" cy="310743"/>
            <a:chOff x="9032787" y="1762445"/>
            <a:chExt cx="543698" cy="310743"/>
          </a:xfrm>
        </p:grpSpPr>
        <p:sp>
          <p:nvSpPr>
            <p:cNvPr id="68" name="Pyöristetty suorakulmio 67"/>
            <p:cNvSpPr/>
            <p:nvPr/>
          </p:nvSpPr>
          <p:spPr>
            <a:xfrm>
              <a:off x="9063679" y="1762445"/>
              <a:ext cx="428368" cy="310743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9" name="Tekstiruutu 68"/>
            <p:cNvSpPr txBox="1"/>
            <p:nvPr/>
          </p:nvSpPr>
          <p:spPr>
            <a:xfrm>
              <a:off x="9032787" y="1781095"/>
              <a:ext cx="5436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dirty="0" smtClean="0"/>
                <a:t>HYTE</a:t>
              </a:r>
              <a:endParaRPr lang="fi-FI" sz="1000" dirty="0"/>
            </a:p>
          </p:txBody>
        </p:sp>
      </p:grpSp>
      <p:sp>
        <p:nvSpPr>
          <p:cNvPr id="72" name="Pyöristetty suorakulmio 71"/>
          <p:cNvSpPr/>
          <p:nvPr/>
        </p:nvSpPr>
        <p:spPr>
          <a:xfrm>
            <a:off x="7662823" y="3023768"/>
            <a:ext cx="2148324" cy="112909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3" name="Pyöristetty suorakulmio 72"/>
          <p:cNvSpPr/>
          <p:nvPr/>
        </p:nvSpPr>
        <p:spPr>
          <a:xfrm>
            <a:off x="2885757" y="4199152"/>
            <a:ext cx="6756711" cy="35860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4" name="Tekstiruutu 73"/>
          <p:cNvSpPr txBox="1"/>
          <p:nvPr/>
        </p:nvSpPr>
        <p:spPr>
          <a:xfrm>
            <a:off x="4697105" y="4173520"/>
            <a:ext cx="37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Hyte</a:t>
            </a:r>
            <a:r>
              <a:rPr lang="fi-FI" dirty="0" smtClean="0"/>
              <a:t>-koordinaattorien verkosto</a:t>
            </a:r>
            <a:endParaRPr lang="fi-FI" dirty="0"/>
          </a:p>
        </p:txBody>
      </p:sp>
      <p:sp>
        <p:nvSpPr>
          <p:cNvPr id="78" name="Tekstiruutu 77"/>
          <p:cNvSpPr txBox="1"/>
          <p:nvPr/>
        </p:nvSpPr>
        <p:spPr>
          <a:xfrm rot="16200000">
            <a:off x="1219695" y="4857235"/>
            <a:ext cx="1685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Palvelutuotanto</a:t>
            </a:r>
            <a:endParaRPr lang="fi-FI" dirty="0"/>
          </a:p>
        </p:txBody>
      </p:sp>
      <p:sp>
        <p:nvSpPr>
          <p:cNvPr id="79" name="Pyöristetty suorakulmio 78"/>
          <p:cNvSpPr/>
          <p:nvPr/>
        </p:nvSpPr>
        <p:spPr>
          <a:xfrm>
            <a:off x="2217550" y="4912375"/>
            <a:ext cx="657916" cy="10791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000" dirty="0" smtClean="0"/>
              <a:t>Maa-kunnan liike-laitos</a:t>
            </a:r>
          </a:p>
          <a:p>
            <a:pPr algn="ctr"/>
            <a:endParaRPr lang="fi-FI" sz="1000" dirty="0"/>
          </a:p>
          <a:p>
            <a:pPr algn="ctr"/>
            <a:endParaRPr lang="fi-FI" sz="1000" dirty="0"/>
          </a:p>
        </p:txBody>
      </p:sp>
      <p:sp>
        <p:nvSpPr>
          <p:cNvPr id="80" name="Pyöristetty suorakulmio 79"/>
          <p:cNvSpPr/>
          <p:nvPr/>
        </p:nvSpPr>
        <p:spPr>
          <a:xfrm>
            <a:off x="2909019" y="4926302"/>
            <a:ext cx="719723" cy="10791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000" dirty="0" smtClean="0"/>
              <a:t>Maa-kunnan yhtiö</a:t>
            </a:r>
          </a:p>
          <a:p>
            <a:pPr algn="ctr"/>
            <a:endParaRPr lang="fi-FI" sz="1000" dirty="0" smtClean="0"/>
          </a:p>
          <a:p>
            <a:pPr algn="ctr"/>
            <a:endParaRPr lang="fi-FI" sz="1000" dirty="0"/>
          </a:p>
        </p:txBody>
      </p:sp>
      <p:sp>
        <p:nvSpPr>
          <p:cNvPr id="81" name="Pyöristetty suorakulmio 80"/>
          <p:cNvSpPr/>
          <p:nvPr/>
        </p:nvSpPr>
        <p:spPr>
          <a:xfrm>
            <a:off x="4362104" y="4911129"/>
            <a:ext cx="660296" cy="10791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000" dirty="0" smtClean="0"/>
              <a:t>Muut </a:t>
            </a:r>
            <a:r>
              <a:rPr lang="fi-FI" sz="1000" dirty="0" err="1" smtClean="0"/>
              <a:t>toimialat:Pela</a:t>
            </a:r>
            <a:r>
              <a:rPr lang="fi-FI" sz="1000" dirty="0" smtClean="0"/>
              <a:t>/ </a:t>
            </a:r>
            <a:r>
              <a:rPr lang="fi-FI" sz="1000" dirty="0" err="1" smtClean="0"/>
              <a:t>Ymp</a:t>
            </a:r>
            <a:r>
              <a:rPr lang="fi-FI" sz="1000" dirty="0" smtClean="0"/>
              <a:t>.</a:t>
            </a:r>
          </a:p>
          <a:p>
            <a:pPr algn="ctr"/>
            <a:endParaRPr lang="fi-FI" sz="1000" dirty="0"/>
          </a:p>
          <a:p>
            <a:pPr algn="ctr"/>
            <a:endParaRPr lang="fi-FI" sz="1000" dirty="0"/>
          </a:p>
        </p:txBody>
      </p:sp>
      <p:sp>
        <p:nvSpPr>
          <p:cNvPr id="82" name="Pyöristetty suorakulmio 81"/>
          <p:cNvSpPr/>
          <p:nvPr/>
        </p:nvSpPr>
        <p:spPr>
          <a:xfrm>
            <a:off x="7530314" y="4941062"/>
            <a:ext cx="613395" cy="10791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800" dirty="0" err="1" smtClean="0"/>
              <a:t>Varhais</a:t>
            </a:r>
            <a:r>
              <a:rPr lang="fi-FI" sz="800" dirty="0" smtClean="0"/>
              <a:t>-kasvatus opetus</a:t>
            </a:r>
          </a:p>
          <a:p>
            <a:pPr algn="ctr"/>
            <a:r>
              <a:rPr lang="fi-FI" sz="800" dirty="0" smtClean="0"/>
              <a:t>nuoriso</a:t>
            </a:r>
            <a:endParaRPr lang="fi-FI" sz="800" dirty="0"/>
          </a:p>
        </p:txBody>
      </p:sp>
      <p:sp>
        <p:nvSpPr>
          <p:cNvPr id="83" name="Pyöristetty suorakulmio 82"/>
          <p:cNvSpPr/>
          <p:nvPr/>
        </p:nvSpPr>
        <p:spPr>
          <a:xfrm>
            <a:off x="8178346" y="4954501"/>
            <a:ext cx="444008" cy="10791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800" dirty="0" err="1" smtClean="0"/>
              <a:t>Kult</a:t>
            </a:r>
            <a:r>
              <a:rPr lang="fi-FI" sz="800" dirty="0" smtClean="0"/>
              <a:t>-tuuri</a:t>
            </a:r>
            <a:endParaRPr lang="fi-FI" sz="800" dirty="0"/>
          </a:p>
        </p:txBody>
      </p:sp>
      <p:sp>
        <p:nvSpPr>
          <p:cNvPr id="84" name="Pyöristetty suorakulmio 83"/>
          <p:cNvSpPr/>
          <p:nvPr/>
        </p:nvSpPr>
        <p:spPr>
          <a:xfrm>
            <a:off x="8655596" y="4937887"/>
            <a:ext cx="549118" cy="10791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800" dirty="0" smtClean="0"/>
              <a:t>Lii-kunta</a:t>
            </a:r>
            <a:endParaRPr lang="fi-FI" sz="800" dirty="0"/>
          </a:p>
        </p:txBody>
      </p:sp>
      <p:sp>
        <p:nvSpPr>
          <p:cNvPr id="85" name="Pyöristetty suorakulmio 84"/>
          <p:cNvSpPr/>
          <p:nvPr/>
        </p:nvSpPr>
        <p:spPr>
          <a:xfrm>
            <a:off x="7874027" y="4581900"/>
            <a:ext cx="2010755" cy="3310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8" name="Tekstiruutu 87"/>
          <p:cNvSpPr txBox="1"/>
          <p:nvPr/>
        </p:nvSpPr>
        <p:spPr>
          <a:xfrm>
            <a:off x="8195991" y="4635168"/>
            <a:ext cx="1772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Kunnan </a:t>
            </a:r>
            <a:r>
              <a:rPr lang="fi-FI" sz="1000" dirty="0" err="1" smtClean="0"/>
              <a:t>hyte</a:t>
            </a:r>
            <a:r>
              <a:rPr lang="fi-FI" sz="1000" dirty="0" smtClean="0"/>
              <a:t>-palvelut</a:t>
            </a:r>
            <a:endParaRPr lang="fi-FI" sz="1000" dirty="0"/>
          </a:p>
        </p:txBody>
      </p:sp>
      <p:sp>
        <p:nvSpPr>
          <p:cNvPr id="89" name="Pyöristetty suorakulmio 88"/>
          <p:cNvSpPr/>
          <p:nvPr/>
        </p:nvSpPr>
        <p:spPr>
          <a:xfrm>
            <a:off x="2344675" y="4562118"/>
            <a:ext cx="2499174" cy="3310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0" name="Tekstiruutu 89"/>
          <p:cNvSpPr txBox="1"/>
          <p:nvPr/>
        </p:nvSpPr>
        <p:spPr>
          <a:xfrm>
            <a:off x="2439403" y="4554391"/>
            <a:ext cx="2435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Maakunta: </a:t>
            </a:r>
            <a:r>
              <a:rPr lang="fi-FI" sz="1000" dirty="0" err="1" smtClean="0"/>
              <a:t>Sote</a:t>
            </a:r>
            <a:r>
              <a:rPr lang="fi-FI" sz="1000" dirty="0" smtClean="0"/>
              <a:t>, kasvu, </a:t>
            </a:r>
            <a:r>
              <a:rPr lang="fi-FI" sz="1000" dirty="0" err="1" smtClean="0"/>
              <a:t>pela</a:t>
            </a:r>
            <a:r>
              <a:rPr lang="fi-FI" sz="1000" dirty="0" smtClean="0"/>
              <a:t> ja ympäristö-palvelutuotanto</a:t>
            </a:r>
            <a:endParaRPr lang="fi-FI" sz="1000" dirty="0"/>
          </a:p>
        </p:txBody>
      </p:sp>
      <p:sp>
        <p:nvSpPr>
          <p:cNvPr id="91" name="Pyöristetty suorakulmio 90"/>
          <p:cNvSpPr/>
          <p:nvPr/>
        </p:nvSpPr>
        <p:spPr>
          <a:xfrm>
            <a:off x="9227679" y="4948014"/>
            <a:ext cx="661172" cy="10791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800" dirty="0" err="1" smtClean="0"/>
              <a:t>Kaupunkisuunnit</a:t>
            </a:r>
            <a:r>
              <a:rPr lang="fi-FI" sz="800" dirty="0" smtClean="0"/>
              <a:t>-</a:t>
            </a:r>
          </a:p>
          <a:p>
            <a:pPr algn="ctr"/>
            <a:r>
              <a:rPr lang="fi-FI" sz="800" dirty="0" err="1" smtClean="0"/>
              <a:t>telu</a:t>
            </a:r>
            <a:r>
              <a:rPr lang="fi-FI" sz="800" dirty="0" smtClean="0"/>
              <a:t> ja asuminen</a:t>
            </a:r>
            <a:endParaRPr lang="fi-FI" sz="800" dirty="0"/>
          </a:p>
        </p:txBody>
      </p:sp>
      <p:sp>
        <p:nvSpPr>
          <p:cNvPr id="92" name="Pyöristetty suorakulmio 91"/>
          <p:cNvSpPr/>
          <p:nvPr/>
        </p:nvSpPr>
        <p:spPr>
          <a:xfrm>
            <a:off x="9927888" y="4948014"/>
            <a:ext cx="549118" cy="10791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800" dirty="0" smtClean="0"/>
              <a:t>Elinvoima ja </a:t>
            </a:r>
            <a:r>
              <a:rPr lang="fi-FI" sz="800" dirty="0" err="1" smtClean="0"/>
              <a:t>työlli</a:t>
            </a:r>
            <a:r>
              <a:rPr lang="fi-FI" sz="800" dirty="0" smtClean="0"/>
              <a:t>-syys</a:t>
            </a:r>
            <a:endParaRPr lang="fi-FI" sz="800" dirty="0"/>
          </a:p>
        </p:txBody>
      </p:sp>
      <p:sp>
        <p:nvSpPr>
          <p:cNvPr id="94" name="Pyöristetty suorakulmio 93"/>
          <p:cNvSpPr/>
          <p:nvPr/>
        </p:nvSpPr>
        <p:spPr>
          <a:xfrm>
            <a:off x="2271606" y="5590358"/>
            <a:ext cx="580330" cy="39248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dirty="0" err="1" smtClean="0">
                <a:solidFill>
                  <a:schemeClr val="tx1"/>
                </a:solidFill>
              </a:rPr>
              <a:t>Hyte-koordi-naattori</a:t>
            </a:r>
            <a:endParaRPr lang="fi-FI" sz="800" dirty="0">
              <a:solidFill>
                <a:schemeClr val="tx1"/>
              </a:solidFill>
            </a:endParaRPr>
          </a:p>
        </p:txBody>
      </p:sp>
      <p:sp>
        <p:nvSpPr>
          <p:cNvPr id="99" name="Pyöristetty suorakulmio 98"/>
          <p:cNvSpPr/>
          <p:nvPr/>
        </p:nvSpPr>
        <p:spPr>
          <a:xfrm>
            <a:off x="2976400" y="5587748"/>
            <a:ext cx="580330" cy="392489"/>
          </a:xfrm>
          <a:prstGeom prst="roundRect">
            <a:avLst>
              <a:gd name="adj" fmla="val 1037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dirty="0" err="1" smtClean="0">
                <a:solidFill>
                  <a:schemeClr val="tx1"/>
                </a:solidFill>
              </a:rPr>
              <a:t>Hyte</a:t>
            </a:r>
            <a:r>
              <a:rPr lang="fi-FI" sz="800" dirty="0" smtClean="0">
                <a:solidFill>
                  <a:schemeClr val="tx1"/>
                </a:solidFill>
              </a:rPr>
              <a:t> yhdys-henkilö</a:t>
            </a:r>
            <a:endParaRPr lang="fi-FI" sz="800" dirty="0">
              <a:solidFill>
                <a:schemeClr val="tx1"/>
              </a:solidFill>
            </a:endParaRPr>
          </a:p>
        </p:txBody>
      </p:sp>
      <p:sp>
        <p:nvSpPr>
          <p:cNvPr id="100" name="Pyöristetty suorakulmio 99"/>
          <p:cNvSpPr/>
          <p:nvPr/>
        </p:nvSpPr>
        <p:spPr>
          <a:xfrm>
            <a:off x="3657077" y="4926302"/>
            <a:ext cx="682062" cy="10791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000" dirty="0" smtClean="0"/>
          </a:p>
          <a:p>
            <a:pPr algn="ctr"/>
            <a:r>
              <a:rPr lang="fi-FI" sz="1000" dirty="0" smtClean="0"/>
              <a:t>Yritys</a:t>
            </a:r>
          </a:p>
          <a:p>
            <a:pPr algn="ctr"/>
            <a:r>
              <a:rPr lang="fi-FI" sz="1000" dirty="0" smtClean="0"/>
              <a:t>osuus-kunta</a:t>
            </a:r>
          </a:p>
          <a:p>
            <a:pPr algn="ctr"/>
            <a:r>
              <a:rPr lang="fi-FI" sz="1000" dirty="0"/>
              <a:t>Y</a:t>
            </a:r>
            <a:r>
              <a:rPr lang="fi-FI" sz="1000" dirty="0" smtClean="0"/>
              <a:t>hdistys</a:t>
            </a:r>
          </a:p>
          <a:p>
            <a:pPr algn="ctr"/>
            <a:endParaRPr lang="fi-FI" sz="1000" dirty="0"/>
          </a:p>
          <a:p>
            <a:pPr algn="ctr"/>
            <a:endParaRPr lang="fi-FI" sz="1000" dirty="0" smtClean="0"/>
          </a:p>
          <a:p>
            <a:pPr algn="ctr"/>
            <a:endParaRPr lang="fi-FI" sz="1000" dirty="0"/>
          </a:p>
          <a:p>
            <a:pPr algn="ctr"/>
            <a:endParaRPr lang="fi-FI" sz="1000" dirty="0"/>
          </a:p>
        </p:txBody>
      </p:sp>
      <p:sp>
        <p:nvSpPr>
          <p:cNvPr id="102" name="Tekstiruutu 101"/>
          <p:cNvSpPr txBox="1"/>
          <p:nvPr/>
        </p:nvSpPr>
        <p:spPr>
          <a:xfrm>
            <a:off x="7715514" y="3215010"/>
            <a:ext cx="20750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 smtClean="0"/>
              <a:t>Kunnan toimialojen edustus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 smtClean="0"/>
              <a:t>Maakunnan edustus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 err="1" smtClean="0"/>
              <a:t>Sote</a:t>
            </a:r>
            <a:r>
              <a:rPr lang="fi-FI" sz="800" smtClean="0"/>
              <a:t>-tuottajat </a:t>
            </a:r>
            <a:endParaRPr lang="fi-FI" sz="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 smtClean="0"/>
              <a:t>Oppilaitokset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 smtClean="0"/>
              <a:t>Kela, </a:t>
            </a:r>
            <a:r>
              <a:rPr lang="fi-FI" sz="800" dirty="0" err="1" smtClean="0"/>
              <a:t>srk</a:t>
            </a:r>
            <a:r>
              <a:rPr lang="fi-FI" sz="800" dirty="0" smtClean="0"/>
              <a:t>, järjestöt, poliisi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 smtClean="0"/>
              <a:t>Vanu, </a:t>
            </a:r>
            <a:r>
              <a:rPr lang="fi-FI" sz="800" dirty="0" err="1" smtClean="0"/>
              <a:t>vamm.neuv</a:t>
            </a:r>
            <a:r>
              <a:rPr lang="fi-FI" sz="800" dirty="0" smtClean="0"/>
              <a:t>, nuorisovaltuusto</a:t>
            </a:r>
          </a:p>
          <a:p>
            <a:endParaRPr lang="fi-FI" dirty="0"/>
          </a:p>
        </p:txBody>
      </p:sp>
      <p:sp>
        <p:nvSpPr>
          <p:cNvPr id="103" name="Tekstiruutu 102"/>
          <p:cNvSpPr txBox="1"/>
          <p:nvPr/>
        </p:nvSpPr>
        <p:spPr>
          <a:xfrm>
            <a:off x="7749544" y="3036124"/>
            <a:ext cx="4670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Kunnan  monialainen HYTE-työryhmä</a:t>
            </a:r>
            <a:endParaRPr lang="fi-FI" sz="1000" dirty="0"/>
          </a:p>
        </p:txBody>
      </p:sp>
      <p:sp>
        <p:nvSpPr>
          <p:cNvPr id="104" name="Pyöristetty suorakulmio 103"/>
          <p:cNvSpPr/>
          <p:nvPr/>
        </p:nvSpPr>
        <p:spPr>
          <a:xfrm>
            <a:off x="5453449" y="1218163"/>
            <a:ext cx="1466335" cy="6471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Valtio</a:t>
            </a:r>
          </a:p>
          <a:p>
            <a:pPr algn="ctr"/>
            <a:r>
              <a:rPr lang="fi-FI" dirty="0" err="1" smtClean="0"/>
              <a:t>Hyte</a:t>
            </a:r>
            <a:r>
              <a:rPr lang="fi-FI" dirty="0" smtClean="0"/>
              <a:t>-kerroin</a:t>
            </a:r>
            <a:endParaRPr lang="fi-FI" dirty="0"/>
          </a:p>
        </p:txBody>
      </p:sp>
      <p:sp>
        <p:nvSpPr>
          <p:cNvPr id="105" name="Pyöristetty suorakulmio 104"/>
          <p:cNvSpPr/>
          <p:nvPr/>
        </p:nvSpPr>
        <p:spPr>
          <a:xfrm>
            <a:off x="5157399" y="2764320"/>
            <a:ext cx="2062768" cy="6471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</a:t>
            </a:r>
            <a:r>
              <a:rPr lang="fi-FI" dirty="0" smtClean="0"/>
              <a:t>ietojohtaminen</a:t>
            </a:r>
            <a:endParaRPr lang="fi-FI" dirty="0"/>
          </a:p>
        </p:txBody>
      </p:sp>
      <p:cxnSp>
        <p:nvCxnSpPr>
          <p:cNvPr id="107" name="Suora nuoliyhdysviiva 106"/>
          <p:cNvCxnSpPr>
            <a:stCxn id="104" idx="1"/>
          </p:cNvCxnSpPr>
          <p:nvPr/>
        </p:nvCxnSpPr>
        <p:spPr>
          <a:xfrm flipH="1">
            <a:off x="5191691" y="1541719"/>
            <a:ext cx="261758" cy="253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uora nuoliyhdysviiva 108"/>
          <p:cNvCxnSpPr/>
          <p:nvPr/>
        </p:nvCxnSpPr>
        <p:spPr>
          <a:xfrm>
            <a:off x="6950671" y="1540063"/>
            <a:ext cx="240469" cy="246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Pyöristetty suorakulmio 111"/>
          <p:cNvSpPr/>
          <p:nvPr/>
        </p:nvSpPr>
        <p:spPr>
          <a:xfrm>
            <a:off x="5126528" y="2052375"/>
            <a:ext cx="2062768" cy="6471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Strategiset painopisteet</a:t>
            </a:r>
            <a:endParaRPr lang="fi-FI" dirty="0"/>
          </a:p>
        </p:txBody>
      </p:sp>
      <p:sp>
        <p:nvSpPr>
          <p:cNvPr id="113" name="Pyöristetty suorakulmio 112"/>
          <p:cNvSpPr/>
          <p:nvPr/>
        </p:nvSpPr>
        <p:spPr>
          <a:xfrm>
            <a:off x="5126528" y="3486108"/>
            <a:ext cx="2062768" cy="6471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Sopimukset</a:t>
            </a:r>
            <a:endParaRPr lang="fi-FI" dirty="0"/>
          </a:p>
        </p:txBody>
      </p:sp>
      <p:sp>
        <p:nvSpPr>
          <p:cNvPr id="114" name="Pyöristetty suorakulmio 113"/>
          <p:cNvSpPr/>
          <p:nvPr/>
        </p:nvSpPr>
        <p:spPr>
          <a:xfrm>
            <a:off x="3703488" y="5580794"/>
            <a:ext cx="580330" cy="392489"/>
          </a:xfrm>
          <a:prstGeom prst="roundRect">
            <a:avLst>
              <a:gd name="adj" fmla="val 1037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dirty="0" err="1" smtClean="0">
                <a:solidFill>
                  <a:schemeClr val="tx1"/>
                </a:solidFill>
              </a:rPr>
              <a:t>Hyte</a:t>
            </a:r>
            <a:r>
              <a:rPr lang="fi-FI" sz="800" dirty="0" smtClean="0">
                <a:solidFill>
                  <a:schemeClr val="tx1"/>
                </a:solidFill>
              </a:rPr>
              <a:t> yhdys-henkilö</a:t>
            </a:r>
            <a:endParaRPr lang="fi-FI" sz="800" dirty="0">
              <a:solidFill>
                <a:schemeClr val="tx1"/>
              </a:solidFill>
            </a:endParaRPr>
          </a:p>
        </p:txBody>
      </p:sp>
      <p:sp>
        <p:nvSpPr>
          <p:cNvPr id="115" name="Pyöristetty suorakulmio 114"/>
          <p:cNvSpPr/>
          <p:nvPr/>
        </p:nvSpPr>
        <p:spPr>
          <a:xfrm>
            <a:off x="4403709" y="5588941"/>
            <a:ext cx="580330" cy="392489"/>
          </a:xfrm>
          <a:prstGeom prst="roundRect">
            <a:avLst>
              <a:gd name="adj" fmla="val 1037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dirty="0" err="1" smtClean="0">
                <a:solidFill>
                  <a:schemeClr val="tx1"/>
                </a:solidFill>
              </a:rPr>
              <a:t>Hyte</a:t>
            </a:r>
            <a:r>
              <a:rPr lang="fi-FI" sz="800" dirty="0" smtClean="0">
                <a:solidFill>
                  <a:schemeClr val="tx1"/>
                </a:solidFill>
              </a:rPr>
              <a:t> yhdys-henkilö</a:t>
            </a:r>
            <a:endParaRPr lang="fi-FI" sz="800" dirty="0">
              <a:solidFill>
                <a:schemeClr val="tx1"/>
              </a:solidFill>
            </a:endParaRPr>
          </a:p>
        </p:txBody>
      </p:sp>
      <p:sp>
        <p:nvSpPr>
          <p:cNvPr id="116" name="Pyöristetty suorakulmio 115"/>
          <p:cNvSpPr/>
          <p:nvPr/>
        </p:nvSpPr>
        <p:spPr>
          <a:xfrm>
            <a:off x="10118891" y="1884635"/>
            <a:ext cx="580330" cy="39248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dirty="0" err="1" smtClean="0">
                <a:solidFill>
                  <a:schemeClr val="tx1"/>
                </a:solidFill>
              </a:rPr>
              <a:t>Hyte-koordi-naattori</a:t>
            </a:r>
            <a:endParaRPr lang="fi-FI" sz="800" dirty="0">
              <a:solidFill>
                <a:schemeClr val="tx1"/>
              </a:solidFill>
            </a:endParaRPr>
          </a:p>
        </p:txBody>
      </p:sp>
      <p:sp>
        <p:nvSpPr>
          <p:cNvPr id="118" name="Pyöristetty suorakulmio 117"/>
          <p:cNvSpPr/>
          <p:nvPr/>
        </p:nvSpPr>
        <p:spPr>
          <a:xfrm>
            <a:off x="2165331" y="6107106"/>
            <a:ext cx="2718565" cy="485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/>
              <a:t>Elintapaohjaus, liikunta, ravitsemus, savuttomuus, päihteet, k</a:t>
            </a:r>
            <a:endParaRPr lang="fi-FI" sz="1000" dirty="0"/>
          </a:p>
        </p:txBody>
      </p:sp>
      <p:sp>
        <p:nvSpPr>
          <p:cNvPr id="123" name="Alanuoli 122"/>
          <p:cNvSpPr/>
          <p:nvPr/>
        </p:nvSpPr>
        <p:spPr>
          <a:xfrm>
            <a:off x="1070206" y="2780970"/>
            <a:ext cx="708453" cy="2949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Sopimukset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7486498" y="6552919"/>
            <a:ext cx="4490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Mukaeltu</a:t>
            </a:r>
            <a:r>
              <a:rPr lang="fi-FI" dirty="0" smtClean="0"/>
              <a:t> THL, Kouvola, Pirkanmaa</a:t>
            </a:r>
            <a:endParaRPr lang="fi-FI" dirty="0"/>
          </a:p>
        </p:txBody>
      </p:sp>
      <p:grpSp>
        <p:nvGrpSpPr>
          <p:cNvPr id="86" name="Ryhmä 85"/>
          <p:cNvGrpSpPr/>
          <p:nvPr/>
        </p:nvGrpSpPr>
        <p:grpSpPr>
          <a:xfrm>
            <a:off x="3085725" y="2745426"/>
            <a:ext cx="543698" cy="310743"/>
            <a:chOff x="9032787" y="1762445"/>
            <a:chExt cx="543698" cy="310743"/>
          </a:xfrm>
        </p:grpSpPr>
        <p:sp>
          <p:nvSpPr>
            <p:cNvPr id="87" name="Pyöristetty suorakulmio 86"/>
            <p:cNvSpPr/>
            <p:nvPr/>
          </p:nvSpPr>
          <p:spPr>
            <a:xfrm>
              <a:off x="9063679" y="1762445"/>
              <a:ext cx="428368" cy="310743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3" name="Tekstiruutu 92"/>
            <p:cNvSpPr txBox="1"/>
            <p:nvPr/>
          </p:nvSpPr>
          <p:spPr>
            <a:xfrm>
              <a:off x="9032787" y="1781095"/>
              <a:ext cx="5436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dirty="0" smtClean="0"/>
                <a:t>HYTE</a:t>
              </a:r>
              <a:endParaRPr lang="fi-FI" sz="1000" dirty="0"/>
            </a:p>
          </p:txBody>
        </p:sp>
      </p:grpSp>
      <p:grpSp>
        <p:nvGrpSpPr>
          <p:cNvPr id="95" name="Ryhmä 94"/>
          <p:cNvGrpSpPr/>
          <p:nvPr/>
        </p:nvGrpSpPr>
        <p:grpSpPr>
          <a:xfrm>
            <a:off x="4017516" y="1586032"/>
            <a:ext cx="543698" cy="310743"/>
            <a:chOff x="9032787" y="1762445"/>
            <a:chExt cx="543698" cy="310743"/>
          </a:xfrm>
        </p:grpSpPr>
        <p:sp>
          <p:nvSpPr>
            <p:cNvPr id="96" name="Pyöristetty suorakulmio 95"/>
            <p:cNvSpPr/>
            <p:nvPr/>
          </p:nvSpPr>
          <p:spPr>
            <a:xfrm>
              <a:off x="9063679" y="1762445"/>
              <a:ext cx="428368" cy="310743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7" name="Tekstiruutu 96"/>
            <p:cNvSpPr txBox="1"/>
            <p:nvPr/>
          </p:nvSpPr>
          <p:spPr>
            <a:xfrm>
              <a:off x="9032787" y="1781095"/>
              <a:ext cx="5436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dirty="0" smtClean="0"/>
                <a:t>HYTE</a:t>
              </a:r>
              <a:endParaRPr lang="fi-FI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7801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42009" y="94669"/>
            <a:ext cx="6786092" cy="665185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Hyvinvointiverkostoekosysteemi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346310"/>
              </p:ext>
            </p:extLst>
          </p:nvPr>
        </p:nvGraphicFramePr>
        <p:xfrm>
          <a:off x="0" y="1413798"/>
          <a:ext cx="6259132" cy="5182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2208727" y="938089"/>
            <a:ext cx="212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Hyvinvointitoimijat</a:t>
            </a:r>
            <a:endParaRPr lang="fi-FI" dirty="0"/>
          </a:p>
        </p:txBody>
      </p:sp>
      <p:sp>
        <p:nvSpPr>
          <p:cNvPr id="10" name="Ellipsi 9"/>
          <p:cNvSpPr/>
          <p:nvPr/>
        </p:nvSpPr>
        <p:spPr>
          <a:xfrm>
            <a:off x="257577" y="1235563"/>
            <a:ext cx="153588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Valtakunnan ohjaus ja sääntely</a:t>
            </a:r>
            <a:endParaRPr lang="fi-FI" sz="1400" dirty="0"/>
          </a:p>
        </p:txBody>
      </p:sp>
      <p:sp>
        <p:nvSpPr>
          <p:cNvPr id="11" name="Nuoli oikealle 10"/>
          <p:cNvSpPr/>
          <p:nvPr/>
        </p:nvSpPr>
        <p:spPr>
          <a:xfrm rot="2048070">
            <a:off x="1552221" y="2003069"/>
            <a:ext cx="482488" cy="266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ruutu 11"/>
          <p:cNvSpPr txBox="1"/>
          <p:nvPr/>
        </p:nvSpPr>
        <p:spPr>
          <a:xfrm>
            <a:off x="4600173" y="5988657"/>
            <a:ext cx="4558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/>
              <a:t>Yhteen sovitetut strategiat ja sopimusperusta:</a:t>
            </a:r>
          </a:p>
          <a:p>
            <a:pPr algn="ctr"/>
            <a:r>
              <a:rPr lang="fi-FI" dirty="0" smtClean="0"/>
              <a:t>Maakunta, kunnat ja muut toimijat </a:t>
            </a:r>
            <a:endParaRPr lang="fi-FI" dirty="0"/>
          </a:p>
        </p:txBody>
      </p:sp>
      <p:graphicFrame>
        <p:nvGraphicFramePr>
          <p:cNvPr id="13" name="Kaaviokuva 12"/>
          <p:cNvGraphicFramePr/>
          <p:nvPr>
            <p:extLst/>
          </p:nvPr>
        </p:nvGraphicFramePr>
        <p:xfrm>
          <a:off x="5876254" y="1596980"/>
          <a:ext cx="6067560" cy="4546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Tekstiruutu 13"/>
          <p:cNvSpPr txBox="1"/>
          <p:nvPr/>
        </p:nvSpPr>
        <p:spPr>
          <a:xfrm>
            <a:off x="7847527" y="935060"/>
            <a:ext cx="212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Toiminnan perusta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5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92" y="1113269"/>
            <a:ext cx="9958516" cy="4918535"/>
          </a:xfrm>
          <a:prstGeom prst="rect">
            <a:avLst/>
          </a:prstGeom>
        </p:spPr>
      </p:pic>
      <p:sp>
        <p:nvSpPr>
          <p:cNvPr id="19" name="Suorakulmio 18"/>
          <p:cNvSpPr/>
          <p:nvPr/>
        </p:nvSpPr>
        <p:spPr>
          <a:xfrm>
            <a:off x="370702" y="1906163"/>
            <a:ext cx="2265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449 l</a:t>
            </a:r>
            <a:r>
              <a:rPr lang="fi-FI" dirty="0" smtClean="0">
                <a:solidFill>
                  <a:schemeClr val="tx1"/>
                </a:solidFill>
              </a:rPr>
              <a:t>asta erityisessä </a:t>
            </a:r>
            <a:r>
              <a:rPr lang="fi-FI" dirty="0">
                <a:solidFill>
                  <a:schemeClr val="tx1"/>
                </a:solidFill>
              </a:rPr>
              <a:t>ja tehostetussa </a:t>
            </a:r>
            <a:r>
              <a:rPr lang="fi-FI" dirty="0" smtClean="0">
                <a:solidFill>
                  <a:schemeClr val="tx1"/>
                </a:solidFill>
              </a:rPr>
              <a:t>tuessa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0" name="Tekstiruutu 19"/>
          <p:cNvSpPr txBox="1"/>
          <p:nvPr/>
        </p:nvSpPr>
        <p:spPr>
          <a:xfrm>
            <a:off x="2636108" y="113735"/>
            <a:ext cx="21418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984 tehostetun </a:t>
            </a:r>
            <a:r>
              <a:rPr lang="fi-FI" dirty="0"/>
              <a:t>tai erityisen tuen tai erikoissairaanhoidon piirissä </a:t>
            </a:r>
            <a:r>
              <a:rPr lang="fi-FI" dirty="0" smtClean="0"/>
              <a:t>olevaa oppilasta</a:t>
            </a:r>
            <a:endParaRPr lang="fi-FI" dirty="0"/>
          </a:p>
        </p:txBody>
      </p:sp>
      <p:sp>
        <p:nvSpPr>
          <p:cNvPr id="21" name="Tekstiruutu 20"/>
          <p:cNvSpPr txBox="1"/>
          <p:nvPr/>
        </p:nvSpPr>
        <p:spPr>
          <a:xfrm>
            <a:off x="5078627" y="151837"/>
            <a:ext cx="1729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579 alle 25-vuotiasta työtöntä</a:t>
            </a:r>
            <a:endParaRPr lang="fi-FI" dirty="0"/>
          </a:p>
        </p:txBody>
      </p:sp>
      <p:sp>
        <p:nvSpPr>
          <p:cNvPr id="22" name="Tekstiruutu 21"/>
          <p:cNvSpPr txBox="1"/>
          <p:nvPr/>
        </p:nvSpPr>
        <p:spPr>
          <a:xfrm>
            <a:off x="6808573" y="224902"/>
            <a:ext cx="2199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1172 yli </a:t>
            </a:r>
            <a:r>
              <a:rPr lang="fi-FI" dirty="0"/>
              <a:t>vuoden työttömänä </a:t>
            </a:r>
            <a:r>
              <a:rPr lang="fi-FI" dirty="0" smtClean="0"/>
              <a:t>ollutta</a:t>
            </a:r>
            <a:endParaRPr lang="fi-FI" dirty="0"/>
          </a:p>
        </p:txBody>
      </p:sp>
      <p:sp>
        <p:nvSpPr>
          <p:cNvPr id="23" name="Tekstiruutu 22"/>
          <p:cNvSpPr txBox="1"/>
          <p:nvPr/>
        </p:nvSpPr>
        <p:spPr>
          <a:xfrm>
            <a:off x="9132158" y="548068"/>
            <a:ext cx="2091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29,9 % ei usko, että jaksaa työskennellä eläkeikään asti </a:t>
            </a:r>
            <a:endParaRPr lang="fi-FI" dirty="0"/>
          </a:p>
        </p:txBody>
      </p:sp>
      <p:sp>
        <p:nvSpPr>
          <p:cNvPr id="24" name="Tekstiruutu 23"/>
          <p:cNvSpPr txBox="1"/>
          <p:nvPr/>
        </p:nvSpPr>
        <p:spPr>
          <a:xfrm>
            <a:off x="1985320" y="5997146"/>
            <a:ext cx="8600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 smtClean="0">
                <a:solidFill>
                  <a:srgbClr val="FF0000"/>
                </a:solidFill>
              </a:rPr>
              <a:t>Mihin halutaan muutosta? Mitä vaikutuksia halutaan?</a:t>
            </a:r>
          </a:p>
          <a:p>
            <a:pPr algn="ctr"/>
            <a:r>
              <a:rPr lang="fi-FI" sz="2400" b="1" dirty="0">
                <a:solidFill>
                  <a:srgbClr val="FF0000"/>
                </a:solidFill>
              </a:rPr>
              <a:t>Tavoitteena systeeminen </a:t>
            </a:r>
            <a:r>
              <a:rPr lang="fi-FI" sz="2400" b="1" dirty="0" smtClean="0">
                <a:solidFill>
                  <a:srgbClr val="FF0000"/>
                </a:solidFill>
              </a:rPr>
              <a:t>kokonaisratkaisu….</a:t>
            </a:r>
            <a:endParaRPr lang="fi-FI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0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yöristetty suorakulmio 4"/>
          <p:cNvSpPr/>
          <p:nvPr/>
        </p:nvSpPr>
        <p:spPr>
          <a:xfrm>
            <a:off x="753035" y="2342776"/>
            <a:ext cx="5450541" cy="3645648"/>
          </a:xfrm>
          <a:prstGeom prst="roundRect">
            <a:avLst>
              <a:gd name="adj" fmla="val 2174"/>
            </a:avLst>
          </a:prstGeom>
          <a:solidFill>
            <a:schemeClr val="accent1">
              <a:lumMod val="20000"/>
              <a:lumOff val="80000"/>
              <a:alpha val="55000"/>
            </a:schemeClr>
          </a:solidFill>
          <a:ln w="635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Vaikutusketju </a:t>
            </a:r>
            <a:r>
              <a:rPr lang="fi-FI" sz="1867" i="1" dirty="0">
                <a:latin typeface="+mn-lt"/>
              </a:rPr>
              <a:t>(</a:t>
            </a:r>
            <a:r>
              <a:rPr lang="fi-FI" sz="1867" i="1" dirty="0" err="1">
                <a:latin typeface="+mn-lt"/>
              </a:rPr>
              <a:t>The</a:t>
            </a:r>
            <a:r>
              <a:rPr lang="fi-FI" sz="1867" i="1" dirty="0">
                <a:latin typeface="+mn-lt"/>
              </a:rPr>
              <a:t> </a:t>
            </a:r>
            <a:r>
              <a:rPr lang="fi-FI" sz="1867" i="1" dirty="0" err="1">
                <a:latin typeface="+mn-lt"/>
              </a:rPr>
              <a:t>iooi</a:t>
            </a:r>
            <a:r>
              <a:rPr lang="fi-FI" sz="1867" i="1" dirty="0">
                <a:latin typeface="+mn-lt"/>
              </a:rPr>
              <a:t> </a:t>
            </a:r>
            <a:r>
              <a:rPr lang="fi-FI" sz="1867" i="1" dirty="0" err="1">
                <a:latin typeface="+mn-lt"/>
              </a:rPr>
              <a:t>method</a:t>
            </a:r>
            <a:r>
              <a:rPr lang="fi-FI" sz="1867" i="1" dirty="0">
                <a:latin typeface="+mn-lt"/>
              </a:rPr>
              <a:t> </a:t>
            </a:r>
            <a:r>
              <a:rPr lang="fi-FI" sz="1867" i="1" dirty="0" err="1">
                <a:latin typeface="+mn-lt"/>
              </a:rPr>
              <a:t>by</a:t>
            </a:r>
            <a:r>
              <a:rPr lang="fi-FI" sz="1867" i="1" dirty="0">
                <a:latin typeface="+mn-lt"/>
              </a:rPr>
              <a:t> Bertelsmann </a:t>
            </a:r>
            <a:r>
              <a:rPr lang="fi-FI" sz="1867" i="1" dirty="0" err="1">
                <a:latin typeface="+mn-lt"/>
              </a:rPr>
              <a:t>Stiftung</a:t>
            </a:r>
            <a:r>
              <a:rPr lang="fi-FI" sz="1867" i="1" dirty="0">
                <a:latin typeface="+mn-lt"/>
              </a:rPr>
              <a:t>) </a:t>
            </a:r>
            <a:endParaRPr lang="fi-FI" sz="2133" dirty="0">
              <a:latin typeface="+mn-lt"/>
            </a:endParaRPr>
          </a:p>
        </p:txBody>
      </p:sp>
      <p:graphicFrame>
        <p:nvGraphicFramePr>
          <p:cNvPr id="4" name="Kaaviokuva 3"/>
          <p:cNvGraphicFramePr/>
          <p:nvPr>
            <p:extLst/>
          </p:nvPr>
        </p:nvGraphicFramePr>
        <p:xfrm>
          <a:off x="1016827" y="2211416"/>
          <a:ext cx="10343900" cy="4383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921201" y="2462301"/>
            <a:ext cx="4457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Georgia" charset="0"/>
                <a:ea typeface="Georgia" charset="0"/>
                <a:cs typeface="Georgia" charset="0"/>
              </a:rPr>
              <a:t>Ratkaisu </a:t>
            </a:r>
            <a:r>
              <a:rPr lang="fi-FI" dirty="0">
                <a:latin typeface="Georgia" charset="0"/>
                <a:ea typeface="Georgia" charset="0"/>
                <a:cs typeface="Georgia" charset="0"/>
              </a:rPr>
              <a:t>(</a:t>
            </a:r>
            <a:r>
              <a:rPr lang="fi-FI" dirty="0" err="1">
                <a:latin typeface="Georgia" charset="0"/>
                <a:ea typeface="Georgia" charset="0"/>
                <a:cs typeface="Georgia" charset="0"/>
              </a:rPr>
              <a:t>transformative</a:t>
            </a:r>
            <a:r>
              <a:rPr lang="fi-FI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fi-FI" dirty="0" err="1">
                <a:latin typeface="Georgia" charset="0"/>
                <a:ea typeface="Georgia" charset="0"/>
                <a:cs typeface="Georgia" charset="0"/>
              </a:rPr>
              <a:t>service</a:t>
            </a:r>
            <a:r>
              <a:rPr lang="fi-FI" dirty="0">
                <a:latin typeface="Georgia" charset="0"/>
                <a:ea typeface="Georgia" charset="0"/>
                <a:cs typeface="Georgia" charset="0"/>
              </a:rPr>
              <a:t>)</a:t>
            </a:r>
          </a:p>
          <a:p>
            <a:r>
              <a:rPr lang="fi-FI" dirty="0">
                <a:latin typeface="Georgia" charset="0"/>
                <a:ea typeface="Georgia" charset="0"/>
                <a:cs typeface="Georgia" charset="0"/>
              </a:rPr>
              <a:t>Palvelukokonaisuus, joka suuntaa teot ja panokset muutoksen toteuttamiseen.</a:t>
            </a:r>
          </a:p>
        </p:txBody>
      </p:sp>
    </p:spTree>
    <p:extLst>
      <p:ext uri="{BB962C8B-B14F-4D97-AF65-F5344CB8AC3E}">
        <p14:creationId xmlns:p14="http://schemas.microsoft.com/office/powerpoint/2010/main" val="107402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i 3"/>
          <p:cNvSpPr/>
          <p:nvPr/>
        </p:nvSpPr>
        <p:spPr>
          <a:xfrm>
            <a:off x="934211" y="1177137"/>
            <a:ext cx="10634397" cy="5638107"/>
          </a:xfrm>
          <a:prstGeom prst="ellipse">
            <a:avLst/>
          </a:prstGeom>
          <a:solidFill>
            <a:sysClr val="window" lastClr="FFFFFF">
              <a:lumMod val="95000"/>
              <a:alpha val="50000"/>
            </a:sys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fi-FI" sz="2133" kern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pSp>
        <p:nvGrpSpPr>
          <p:cNvPr id="5" name="Ryhmä 12"/>
          <p:cNvGrpSpPr/>
          <p:nvPr/>
        </p:nvGrpSpPr>
        <p:grpSpPr>
          <a:xfrm>
            <a:off x="1774119" y="2062851"/>
            <a:ext cx="8961752" cy="4628883"/>
            <a:chOff x="2244729" y="3029197"/>
            <a:chExt cx="4503926" cy="3583434"/>
          </a:xfrm>
        </p:grpSpPr>
        <p:sp>
          <p:nvSpPr>
            <p:cNvPr id="6" name="Ellipsi 5"/>
            <p:cNvSpPr/>
            <p:nvPr/>
          </p:nvSpPr>
          <p:spPr>
            <a:xfrm>
              <a:off x="2244729" y="3029197"/>
              <a:ext cx="4503926" cy="3583434"/>
            </a:xfrm>
            <a:prstGeom prst="ellipse">
              <a:avLst/>
            </a:prstGeom>
            <a:solidFill>
              <a:sysClr val="window" lastClr="FFFFFF">
                <a:lumMod val="85000"/>
                <a:alpha val="50000"/>
              </a:sys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fi-FI" sz="2133" kern="0">
                <a:solidFill>
                  <a:prstClr val="white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sp>
          <p:nvSpPr>
            <p:cNvPr id="7" name="Ellipsi 6"/>
            <p:cNvSpPr/>
            <p:nvPr/>
          </p:nvSpPr>
          <p:spPr>
            <a:xfrm>
              <a:off x="2805410" y="3846786"/>
              <a:ext cx="3378849" cy="2679939"/>
            </a:xfrm>
            <a:prstGeom prst="ellipse">
              <a:avLst/>
            </a:prstGeom>
            <a:solidFill>
              <a:sysClr val="window" lastClr="FFFFFF">
                <a:lumMod val="95000"/>
                <a:alpha val="50000"/>
              </a:sys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fi-FI" sz="2133" kern="0">
                <a:solidFill>
                  <a:prstClr val="white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sp>
          <p:nvSpPr>
            <p:cNvPr id="8" name="Ellipsi 7"/>
            <p:cNvSpPr/>
            <p:nvPr/>
          </p:nvSpPr>
          <p:spPr>
            <a:xfrm>
              <a:off x="3374363" y="4638928"/>
              <a:ext cx="2228194" cy="1792007"/>
            </a:xfrm>
            <a:prstGeom prst="ellipse">
              <a:avLst/>
            </a:prstGeom>
            <a:solidFill>
              <a:sysClr val="window" lastClr="FFFFFF">
                <a:lumMod val="85000"/>
                <a:alpha val="51000"/>
              </a:sys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fi-FI" sz="2133" kern="0">
                <a:solidFill>
                  <a:prstClr val="white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sp>
          <p:nvSpPr>
            <p:cNvPr id="9" name="Ellipsi 8"/>
            <p:cNvSpPr/>
            <p:nvPr/>
          </p:nvSpPr>
          <p:spPr>
            <a:xfrm>
              <a:off x="3837055" y="5445881"/>
              <a:ext cx="1254559" cy="916280"/>
            </a:xfrm>
            <a:prstGeom prst="ellipse">
              <a:avLst/>
            </a:prstGeom>
            <a:solidFill>
              <a:sysClr val="window" lastClr="FFFFFF">
                <a:lumMod val="50000"/>
                <a:alpha val="80000"/>
              </a:sysClr>
            </a:solidFill>
            <a:ln w="127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fi-FI" sz="2400" kern="0" dirty="0" smtClean="0">
                  <a:solidFill>
                    <a:prstClr val="black"/>
                  </a:solidFill>
                  <a:latin typeface="Georgia" charset="0"/>
                  <a:ea typeface="Georgia" charset="0"/>
                  <a:cs typeface="Georgia" charset="0"/>
                </a:rPr>
                <a:t>Vaikut-</a:t>
              </a:r>
            </a:p>
            <a:p>
              <a:pPr algn="ctr" defTabSz="1219170">
                <a:defRPr/>
              </a:pPr>
              <a:r>
                <a:rPr lang="fi-FI" sz="2400" kern="0" dirty="0" err="1" smtClean="0">
                  <a:solidFill>
                    <a:prstClr val="black"/>
                  </a:solidFill>
                  <a:latin typeface="Georgia" charset="0"/>
                  <a:ea typeface="Georgia" charset="0"/>
                  <a:cs typeface="Georgia" charset="0"/>
                </a:rPr>
                <a:t>tavuus</a:t>
              </a:r>
              <a:endParaRPr lang="fi-FI" sz="2400" kern="0" dirty="0">
                <a:solidFill>
                  <a:prstClr val="black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</p:grpSp>
      <p:sp>
        <p:nvSpPr>
          <p:cNvPr id="29" name="Puolivapaa piirto 28"/>
          <p:cNvSpPr/>
          <p:nvPr/>
        </p:nvSpPr>
        <p:spPr>
          <a:xfrm>
            <a:off x="947224" y="2475914"/>
            <a:ext cx="3104272" cy="2672863"/>
          </a:xfrm>
          <a:custGeom>
            <a:avLst/>
            <a:gdLst>
              <a:gd name="connsiteX0" fmla="*/ 633047 w 2328204"/>
              <a:gd name="connsiteY0" fmla="*/ 0 h 2004647"/>
              <a:gd name="connsiteX1" fmla="*/ 2180493 w 2328204"/>
              <a:gd name="connsiteY1" fmla="*/ 1427871 h 2004647"/>
              <a:gd name="connsiteX2" fmla="*/ 2250831 w 2328204"/>
              <a:gd name="connsiteY2" fmla="*/ 1498210 h 2004647"/>
              <a:gd name="connsiteX3" fmla="*/ 2250831 w 2328204"/>
              <a:gd name="connsiteY3" fmla="*/ 1498210 h 2004647"/>
              <a:gd name="connsiteX4" fmla="*/ 2321170 w 2328204"/>
              <a:gd name="connsiteY4" fmla="*/ 1596683 h 2004647"/>
              <a:gd name="connsiteX5" fmla="*/ 2328204 w 2328204"/>
              <a:gd name="connsiteY5" fmla="*/ 1667022 h 2004647"/>
              <a:gd name="connsiteX6" fmla="*/ 2321170 w 2328204"/>
              <a:gd name="connsiteY6" fmla="*/ 1737360 h 2004647"/>
              <a:gd name="connsiteX7" fmla="*/ 2286000 w 2328204"/>
              <a:gd name="connsiteY7" fmla="*/ 1800665 h 2004647"/>
              <a:gd name="connsiteX8" fmla="*/ 2286000 w 2328204"/>
              <a:gd name="connsiteY8" fmla="*/ 1800665 h 2004647"/>
              <a:gd name="connsiteX9" fmla="*/ 2194560 w 2328204"/>
              <a:gd name="connsiteY9" fmla="*/ 1871003 h 2004647"/>
              <a:gd name="connsiteX10" fmla="*/ 2124222 w 2328204"/>
              <a:gd name="connsiteY10" fmla="*/ 1892105 h 2004647"/>
              <a:gd name="connsiteX11" fmla="*/ 2060917 w 2328204"/>
              <a:gd name="connsiteY11" fmla="*/ 1892105 h 2004647"/>
              <a:gd name="connsiteX12" fmla="*/ 1983545 w 2328204"/>
              <a:gd name="connsiteY12" fmla="*/ 1913207 h 2004647"/>
              <a:gd name="connsiteX13" fmla="*/ 323557 w 2328204"/>
              <a:gd name="connsiteY13" fmla="*/ 2004647 h 2004647"/>
              <a:gd name="connsiteX14" fmla="*/ 189914 w 2328204"/>
              <a:gd name="connsiteY14" fmla="*/ 1793631 h 2004647"/>
              <a:gd name="connsiteX15" fmla="*/ 105508 w 2328204"/>
              <a:gd name="connsiteY15" fmla="*/ 1638887 h 2004647"/>
              <a:gd name="connsiteX16" fmla="*/ 42204 w 2328204"/>
              <a:gd name="connsiteY16" fmla="*/ 1484142 h 2004647"/>
              <a:gd name="connsiteX17" fmla="*/ 14068 w 2328204"/>
              <a:gd name="connsiteY17" fmla="*/ 1322363 h 2004647"/>
              <a:gd name="connsiteX18" fmla="*/ 0 w 2328204"/>
              <a:gd name="connsiteY18" fmla="*/ 1230923 h 2004647"/>
              <a:gd name="connsiteX19" fmla="*/ 0 w 2328204"/>
              <a:gd name="connsiteY19" fmla="*/ 1104314 h 2004647"/>
              <a:gd name="connsiteX20" fmla="*/ 21102 w 2328204"/>
              <a:gd name="connsiteY20" fmla="*/ 984739 h 2004647"/>
              <a:gd name="connsiteX21" fmla="*/ 49237 w 2328204"/>
              <a:gd name="connsiteY21" fmla="*/ 822960 h 2004647"/>
              <a:gd name="connsiteX22" fmla="*/ 105508 w 2328204"/>
              <a:gd name="connsiteY22" fmla="*/ 703385 h 2004647"/>
              <a:gd name="connsiteX23" fmla="*/ 105508 w 2328204"/>
              <a:gd name="connsiteY23" fmla="*/ 703385 h 2004647"/>
              <a:gd name="connsiteX24" fmla="*/ 154745 w 2328204"/>
              <a:gd name="connsiteY24" fmla="*/ 569742 h 2004647"/>
              <a:gd name="connsiteX25" fmla="*/ 196948 w 2328204"/>
              <a:gd name="connsiteY25" fmla="*/ 492370 h 2004647"/>
              <a:gd name="connsiteX26" fmla="*/ 260253 w 2328204"/>
              <a:gd name="connsiteY26" fmla="*/ 407963 h 2004647"/>
              <a:gd name="connsiteX27" fmla="*/ 344659 w 2328204"/>
              <a:gd name="connsiteY27" fmla="*/ 309490 h 2004647"/>
              <a:gd name="connsiteX28" fmla="*/ 414997 w 2328204"/>
              <a:gd name="connsiteY28" fmla="*/ 218050 h 2004647"/>
              <a:gd name="connsiteX29" fmla="*/ 485336 w 2328204"/>
              <a:gd name="connsiteY29" fmla="*/ 147711 h 2004647"/>
              <a:gd name="connsiteX30" fmla="*/ 555674 w 2328204"/>
              <a:gd name="connsiteY30" fmla="*/ 84407 h 2004647"/>
              <a:gd name="connsiteX31" fmla="*/ 633047 w 2328204"/>
              <a:gd name="connsiteY31" fmla="*/ 0 h 200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28204" h="2004647">
                <a:moveTo>
                  <a:pt x="633047" y="0"/>
                </a:moveTo>
                <a:lnTo>
                  <a:pt x="2180493" y="1427871"/>
                </a:lnTo>
                <a:lnTo>
                  <a:pt x="2250831" y="1498210"/>
                </a:lnTo>
                <a:lnTo>
                  <a:pt x="2250831" y="1498210"/>
                </a:lnTo>
                <a:lnTo>
                  <a:pt x="2321170" y="1596683"/>
                </a:lnTo>
                <a:lnTo>
                  <a:pt x="2328204" y="1667022"/>
                </a:lnTo>
                <a:lnTo>
                  <a:pt x="2321170" y="1737360"/>
                </a:lnTo>
                <a:lnTo>
                  <a:pt x="2286000" y="1800665"/>
                </a:lnTo>
                <a:lnTo>
                  <a:pt x="2286000" y="1800665"/>
                </a:lnTo>
                <a:lnTo>
                  <a:pt x="2194560" y="1871003"/>
                </a:lnTo>
                <a:lnTo>
                  <a:pt x="2124222" y="1892105"/>
                </a:lnTo>
                <a:lnTo>
                  <a:pt x="2060917" y="1892105"/>
                </a:lnTo>
                <a:lnTo>
                  <a:pt x="1983545" y="1913207"/>
                </a:lnTo>
                <a:lnTo>
                  <a:pt x="323557" y="2004647"/>
                </a:lnTo>
                <a:lnTo>
                  <a:pt x="189914" y="1793631"/>
                </a:lnTo>
                <a:lnTo>
                  <a:pt x="105508" y="1638887"/>
                </a:lnTo>
                <a:lnTo>
                  <a:pt x="42204" y="1484142"/>
                </a:lnTo>
                <a:lnTo>
                  <a:pt x="14068" y="1322363"/>
                </a:lnTo>
                <a:lnTo>
                  <a:pt x="0" y="1230923"/>
                </a:lnTo>
                <a:lnTo>
                  <a:pt x="0" y="1104314"/>
                </a:lnTo>
                <a:lnTo>
                  <a:pt x="21102" y="984739"/>
                </a:lnTo>
                <a:lnTo>
                  <a:pt x="49237" y="822960"/>
                </a:lnTo>
                <a:lnTo>
                  <a:pt x="105508" y="703385"/>
                </a:lnTo>
                <a:lnTo>
                  <a:pt x="105508" y="703385"/>
                </a:lnTo>
                <a:lnTo>
                  <a:pt x="154745" y="569742"/>
                </a:lnTo>
                <a:lnTo>
                  <a:pt x="196948" y="492370"/>
                </a:lnTo>
                <a:lnTo>
                  <a:pt x="260253" y="407963"/>
                </a:lnTo>
                <a:lnTo>
                  <a:pt x="344659" y="309490"/>
                </a:lnTo>
                <a:lnTo>
                  <a:pt x="414997" y="218050"/>
                </a:lnTo>
                <a:lnTo>
                  <a:pt x="485336" y="147711"/>
                </a:lnTo>
                <a:lnTo>
                  <a:pt x="555674" y="84407"/>
                </a:lnTo>
                <a:lnTo>
                  <a:pt x="633047" y="0"/>
                </a:lnTo>
                <a:close/>
              </a:path>
            </a:pathLst>
          </a:custGeom>
          <a:solidFill>
            <a:schemeClr val="accent1">
              <a:lumMod val="75000"/>
              <a:alpha val="30000"/>
            </a:schemeClr>
          </a:solidFill>
          <a:ln w="127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26" name="Puolivapaa piirto 25"/>
          <p:cNvSpPr/>
          <p:nvPr/>
        </p:nvSpPr>
        <p:spPr>
          <a:xfrm>
            <a:off x="7046823" y="1211532"/>
            <a:ext cx="2860136" cy="2975155"/>
          </a:xfrm>
          <a:custGeom>
            <a:avLst/>
            <a:gdLst>
              <a:gd name="connsiteX0" fmla="*/ 0 w 2145102"/>
              <a:gd name="connsiteY0" fmla="*/ 0 h 2231366"/>
              <a:gd name="connsiteX1" fmla="*/ 57509 w 2145102"/>
              <a:gd name="connsiteY1" fmla="*/ 1989826 h 2231366"/>
              <a:gd name="connsiteX2" fmla="*/ 86264 w 2145102"/>
              <a:gd name="connsiteY2" fmla="*/ 2116347 h 2231366"/>
              <a:gd name="connsiteX3" fmla="*/ 207034 w 2145102"/>
              <a:gd name="connsiteY3" fmla="*/ 2208362 h 2231366"/>
              <a:gd name="connsiteX4" fmla="*/ 327804 w 2145102"/>
              <a:gd name="connsiteY4" fmla="*/ 2231366 h 2231366"/>
              <a:gd name="connsiteX5" fmla="*/ 448574 w 2145102"/>
              <a:gd name="connsiteY5" fmla="*/ 2225615 h 2231366"/>
              <a:gd name="connsiteX6" fmla="*/ 563592 w 2145102"/>
              <a:gd name="connsiteY6" fmla="*/ 2150853 h 2231366"/>
              <a:gd name="connsiteX7" fmla="*/ 632604 w 2145102"/>
              <a:gd name="connsiteY7" fmla="*/ 2070340 h 2231366"/>
              <a:gd name="connsiteX8" fmla="*/ 2145102 w 2145102"/>
              <a:gd name="connsiteY8" fmla="*/ 557842 h 2231366"/>
              <a:gd name="connsiteX9" fmla="*/ 1915064 w 2145102"/>
              <a:gd name="connsiteY9" fmla="*/ 448574 h 2231366"/>
              <a:gd name="connsiteX10" fmla="*/ 1662023 w 2145102"/>
              <a:gd name="connsiteY10" fmla="*/ 345057 h 2231366"/>
              <a:gd name="connsiteX11" fmla="*/ 1414732 w 2145102"/>
              <a:gd name="connsiteY11" fmla="*/ 264543 h 2231366"/>
              <a:gd name="connsiteX12" fmla="*/ 1253706 w 2145102"/>
              <a:gd name="connsiteY12" fmla="*/ 224287 h 2231366"/>
              <a:gd name="connsiteX13" fmla="*/ 1017917 w 2145102"/>
              <a:gd name="connsiteY13" fmla="*/ 161026 h 2231366"/>
              <a:gd name="connsiteX14" fmla="*/ 833887 w 2145102"/>
              <a:gd name="connsiteY14" fmla="*/ 115019 h 2231366"/>
              <a:gd name="connsiteX15" fmla="*/ 690113 w 2145102"/>
              <a:gd name="connsiteY15" fmla="*/ 80513 h 2231366"/>
              <a:gd name="connsiteX16" fmla="*/ 540589 w 2145102"/>
              <a:gd name="connsiteY16" fmla="*/ 51759 h 2231366"/>
              <a:gd name="connsiteX17" fmla="*/ 356558 w 2145102"/>
              <a:gd name="connsiteY17" fmla="*/ 23004 h 2231366"/>
              <a:gd name="connsiteX18" fmla="*/ 195532 w 2145102"/>
              <a:gd name="connsiteY18" fmla="*/ 5751 h 2231366"/>
              <a:gd name="connsiteX19" fmla="*/ 0 w 2145102"/>
              <a:gd name="connsiteY19" fmla="*/ 0 h 223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45102" h="2231366">
                <a:moveTo>
                  <a:pt x="0" y="0"/>
                </a:moveTo>
                <a:lnTo>
                  <a:pt x="57509" y="1989826"/>
                </a:lnTo>
                <a:lnTo>
                  <a:pt x="86264" y="2116347"/>
                </a:lnTo>
                <a:lnTo>
                  <a:pt x="207034" y="2208362"/>
                </a:lnTo>
                <a:lnTo>
                  <a:pt x="327804" y="2231366"/>
                </a:lnTo>
                <a:lnTo>
                  <a:pt x="448574" y="2225615"/>
                </a:lnTo>
                <a:lnTo>
                  <a:pt x="563592" y="2150853"/>
                </a:lnTo>
                <a:lnTo>
                  <a:pt x="632604" y="2070340"/>
                </a:lnTo>
                <a:lnTo>
                  <a:pt x="2145102" y="557842"/>
                </a:lnTo>
                <a:lnTo>
                  <a:pt x="1915064" y="448574"/>
                </a:lnTo>
                <a:lnTo>
                  <a:pt x="1662023" y="345057"/>
                </a:lnTo>
                <a:lnTo>
                  <a:pt x="1414732" y="264543"/>
                </a:lnTo>
                <a:lnTo>
                  <a:pt x="1253706" y="224287"/>
                </a:lnTo>
                <a:lnTo>
                  <a:pt x="1017917" y="161026"/>
                </a:lnTo>
                <a:lnTo>
                  <a:pt x="833887" y="115019"/>
                </a:lnTo>
                <a:lnTo>
                  <a:pt x="690113" y="80513"/>
                </a:lnTo>
                <a:lnTo>
                  <a:pt x="540589" y="51759"/>
                </a:lnTo>
                <a:lnTo>
                  <a:pt x="356558" y="23004"/>
                </a:lnTo>
                <a:lnTo>
                  <a:pt x="195532" y="57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30000"/>
            </a:schemeClr>
          </a:solidFill>
          <a:ln w="127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19402" y="112809"/>
            <a:ext cx="10849207" cy="1152128"/>
          </a:xfrm>
        </p:spPr>
        <p:txBody>
          <a:bodyPr/>
          <a:lstStyle/>
          <a:p>
            <a:r>
              <a:rPr lang="fi-FI" dirty="0"/>
              <a:t>Vaikuttavuuden ekosysteemi</a:t>
            </a:r>
          </a:p>
        </p:txBody>
      </p:sp>
      <p:sp>
        <p:nvSpPr>
          <p:cNvPr id="10" name="Ellipsi 9"/>
          <p:cNvSpPr/>
          <p:nvPr/>
        </p:nvSpPr>
        <p:spPr>
          <a:xfrm>
            <a:off x="4175787" y="5017779"/>
            <a:ext cx="768085" cy="672075"/>
          </a:xfrm>
          <a:prstGeom prst="ellipse">
            <a:avLst/>
          </a:prstGeom>
          <a:solidFill>
            <a:srgbClr val="70AD47">
              <a:alpha val="2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fi-FI" sz="2400" kern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1" name="Ellipsi 10"/>
          <p:cNvSpPr/>
          <p:nvPr/>
        </p:nvSpPr>
        <p:spPr>
          <a:xfrm>
            <a:off x="5776611" y="4302613"/>
            <a:ext cx="768085" cy="672075"/>
          </a:xfrm>
          <a:prstGeom prst="ellipse">
            <a:avLst/>
          </a:prstGeom>
          <a:solidFill>
            <a:srgbClr val="70AD47">
              <a:alpha val="2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fi-FI" sz="2400" kern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2" name="Ellipsi 11"/>
          <p:cNvSpPr/>
          <p:nvPr/>
        </p:nvSpPr>
        <p:spPr>
          <a:xfrm>
            <a:off x="7440150" y="5017779"/>
            <a:ext cx="768085" cy="672075"/>
          </a:xfrm>
          <a:prstGeom prst="ellipse">
            <a:avLst/>
          </a:prstGeom>
          <a:solidFill>
            <a:srgbClr val="70AD47">
              <a:alpha val="2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fi-FI" sz="2400" kern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pSp>
        <p:nvGrpSpPr>
          <p:cNvPr id="13" name="Ryhmitä 12"/>
          <p:cNvGrpSpPr/>
          <p:nvPr/>
        </p:nvGrpSpPr>
        <p:grpSpPr>
          <a:xfrm>
            <a:off x="6750228" y="4460777"/>
            <a:ext cx="785935" cy="672075"/>
            <a:chOff x="5062669" y="4451570"/>
            <a:chExt cx="589451" cy="504056"/>
          </a:xfrm>
        </p:grpSpPr>
        <p:sp>
          <p:nvSpPr>
            <p:cNvPr id="14" name="Ellipsi 13"/>
            <p:cNvSpPr/>
            <p:nvPr/>
          </p:nvSpPr>
          <p:spPr>
            <a:xfrm>
              <a:off x="5076056" y="4451570"/>
              <a:ext cx="576064" cy="504056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rgbClr val="70AD47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219170">
                <a:defRPr/>
              </a:pPr>
              <a:endParaRPr lang="fi-FI" sz="2400" kern="0">
                <a:solidFill>
                  <a:prstClr val="white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sp>
          <p:nvSpPr>
            <p:cNvPr id="15" name="Tekstiruutu 14"/>
            <p:cNvSpPr txBox="1"/>
            <p:nvPr/>
          </p:nvSpPr>
          <p:spPr>
            <a:xfrm>
              <a:off x="5062669" y="4577848"/>
              <a:ext cx="529232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fi-FI" sz="1200" kern="0">
                  <a:solidFill>
                    <a:prstClr val="black"/>
                  </a:solidFill>
                  <a:latin typeface="Georgia" charset="0"/>
                  <a:ea typeface="Georgia" charset="0"/>
                  <a:cs typeface="Georgia" charset="0"/>
                </a:rPr>
                <a:t>Muutos</a:t>
              </a:r>
            </a:p>
          </p:txBody>
        </p:sp>
      </p:grpSp>
      <p:sp>
        <p:nvSpPr>
          <p:cNvPr id="17" name="Ellipsi 16"/>
          <p:cNvSpPr/>
          <p:nvPr/>
        </p:nvSpPr>
        <p:spPr>
          <a:xfrm>
            <a:off x="4658818" y="3499884"/>
            <a:ext cx="768085" cy="672075"/>
          </a:xfrm>
          <a:prstGeom prst="ellipse">
            <a:avLst/>
          </a:prstGeom>
          <a:solidFill>
            <a:srgbClr val="44546A">
              <a:alpha val="2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fi-FI" sz="2133" kern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8" name="Ellipsi 17"/>
          <p:cNvSpPr/>
          <p:nvPr/>
        </p:nvSpPr>
        <p:spPr>
          <a:xfrm>
            <a:off x="5501403" y="3355761"/>
            <a:ext cx="768085" cy="672075"/>
          </a:xfrm>
          <a:prstGeom prst="ellipse">
            <a:avLst/>
          </a:prstGeom>
          <a:solidFill>
            <a:srgbClr val="44546A">
              <a:alpha val="2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fi-FI" sz="2133" kern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9" name="Ellipsi 18"/>
          <p:cNvSpPr/>
          <p:nvPr/>
        </p:nvSpPr>
        <p:spPr>
          <a:xfrm>
            <a:off x="6325251" y="3382132"/>
            <a:ext cx="768085" cy="672075"/>
          </a:xfrm>
          <a:prstGeom prst="ellipse">
            <a:avLst/>
          </a:prstGeom>
          <a:solidFill>
            <a:srgbClr val="44546A">
              <a:alpha val="2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fi-FI" sz="2133" kern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0" name="Ellipsi 19"/>
          <p:cNvSpPr/>
          <p:nvPr/>
        </p:nvSpPr>
        <p:spPr>
          <a:xfrm>
            <a:off x="8372895" y="4423972"/>
            <a:ext cx="768085" cy="672075"/>
          </a:xfrm>
          <a:prstGeom prst="ellipse">
            <a:avLst/>
          </a:prstGeom>
          <a:solidFill>
            <a:srgbClr val="44546A">
              <a:alpha val="2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fi-FI" sz="2133" kern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1" name="Ellipsi 20"/>
          <p:cNvSpPr/>
          <p:nvPr/>
        </p:nvSpPr>
        <p:spPr>
          <a:xfrm>
            <a:off x="8498481" y="5172069"/>
            <a:ext cx="534188" cy="464377"/>
          </a:xfrm>
          <a:prstGeom prst="ellipse">
            <a:avLst/>
          </a:prstGeom>
          <a:solidFill>
            <a:srgbClr val="44546A">
              <a:alpha val="2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fi-FI" sz="2133" kern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2" name="Ellipsi 21"/>
          <p:cNvSpPr/>
          <p:nvPr/>
        </p:nvSpPr>
        <p:spPr>
          <a:xfrm>
            <a:off x="8400618" y="5624104"/>
            <a:ext cx="330988" cy="298245"/>
          </a:xfrm>
          <a:prstGeom prst="ellipse">
            <a:avLst/>
          </a:prstGeom>
          <a:solidFill>
            <a:srgbClr val="44546A">
              <a:alpha val="2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fi-FI" sz="2133" kern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4" name="Ellipsi 23"/>
          <p:cNvSpPr/>
          <p:nvPr/>
        </p:nvSpPr>
        <p:spPr>
          <a:xfrm>
            <a:off x="4079777" y="5857935"/>
            <a:ext cx="237732" cy="225363"/>
          </a:xfrm>
          <a:prstGeom prst="ellipse">
            <a:avLst/>
          </a:prstGeom>
          <a:solidFill>
            <a:srgbClr val="44546A">
              <a:alpha val="2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fi-FI" sz="2133" kern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5" name="Ellipsi 24"/>
          <p:cNvSpPr/>
          <p:nvPr/>
        </p:nvSpPr>
        <p:spPr>
          <a:xfrm>
            <a:off x="8162834" y="5925664"/>
            <a:ext cx="237732" cy="225363"/>
          </a:xfrm>
          <a:prstGeom prst="ellipse">
            <a:avLst/>
          </a:prstGeom>
          <a:solidFill>
            <a:srgbClr val="44546A">
              <a:alpha val="2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fi-FI" sz="2133" kern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0" name="Ellipsi 29"/>
          <p:cNvSpPr/>
          <p:nvPr/>
        </p:nvSpPr>
        <p:spPr>
          <a:xfrm>
            <a:off x="7836290" y="3857867"/>
            <a:ext cx="768085" cy="67207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219170">
              <a:defRPr/>
            </a:pPr>
            <a:endParaRPr lang="fi-FI" sz="2400" kern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1" name="Tekstiruutu 30"/>
          <p:cNvSpPr txBox="1"/>
          <p:nvPr/>
        </p:nvSpPr>
        <p:spPr>
          <a:xfrm>
            <a:off x="7820711" y="4017196"/>
            <a:ext cx="891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fi-FI" sz="1200" kern="0">
                <a:solidFill>
                  <a:prstClr val="white"/>
                </a:solidFill>
                <a:latin typeface="Georgia" charset="0"/>
                <a:ea typeface="Georgia" charset="0"/>
                <a:cs typeface="Georgia" charset="0"/>
              </a:rPr>
              <a:t>Ratkaisu</a:t>
            </a:r>
            <a:endParaRPr lang="fi-FI" sz="1200" kern="0" dirty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2" name="Ellipsi 31"/>
          <p:cNvSpPr/>
          <p:nvPr/>
        </p:nvSpPr>
        <p:spPr>
          <a:xfrm>
            <a:off x="4463819" y="2521287"/>
            <a:ext cx="768085" cy="672075"/>
          </a:xfrm>
          <a:prstGeom prst="ellipse">
            <a:avLst/>
          </a:prstGeom>
          <a:solidFill>
            <a:srgbClr val="FFC000">
              <a:alpha val="2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fi-FI" sz="2400" kern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3" name="Ellipsi 32"/>
          <p:cNvSpPr/>
          <p:nvPr/>
        </p:nvSpPr>
        <p:spPr>
          <a:xfrm>
            <a:off x="5368422" y="2381619"/>
            <a:ext cx="768085" cy="672075"/>
          </a:xfrm>
          <a:prstGeom prst="ellipse">
            <a:avLst/>
          </a:prstGeom>
          <a:solidFill>
            <a:srgbClr val="FFC000">
              <a:alpha val="2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fi-FI" sz="2400" kern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4" name="Ellipsi 33"/>
          <p:cNvSpPr/>
          <p:nvPr/>
        </p:nvSpPr>
        <p:spPr>
          <a:xfrm>
            <a:off x="6263155" y="2357529"/>
            <a:ext cx="768085" cy="672075"/>
          </a:xfrm>
          <a:prstGeom prst="ellipse">
            <a:avLst/>
          </a:prstGeom>
          <a:solidFill>
            <a:srgbClr val="FFC000">
              <a:alpha val="2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fi-FI" sz="2400" kern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pSp>
        <p:nvGrpSpPr>
          <p:cNvPr id="41" name="Ryhmitä 40"/>
          <p:cNvGrpSpPr/>
          <p:nvPr/>
        </p:nvGrpSpPr>
        <p:grpSpPr>
          <a:xfrm>
            <a:off x="8753099" y="3035839"/>
            <a:ext cx="768085" cy="672074"/>
            <a:chOff x="6564824" y="3382868"/>
            <a:chExt cx="576064" cy="504056"/>
          </a:xfrm>
        </p:grpSpPr>
        <p:sp>
          <p:nvSpPr>
            <p:cNvPr id="42" name="Ellipsi 41"/>
            <p:cNvSpPr/>
            <p:nvPr/>
          </p:nvSpPr>
          <p:spPr>
            <a:xfrm>
              <a:off x="6564824" y="3382868"/>
              <a:ext cx="576064" cy="504056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rgbClr val="FFC00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219170">
                <a:defRPr/>
              </a:pPr>
              <a:endParaRPr lang="fi-FI" sz="2400" kern="0">
                <a:solidFill>
                  <a:prstClr val="white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sp>
          <p:nvSpPr>
            <p:cNvPr id="43" name="Tekstiruutu 42"/>
            <p:cNvSpPr txBox="1"/>
            <p:nvPr/>
          </p:nvSpPr>
          <p:spPr>
            <a:xfrm>
              <a:off x="6633799" y="3496646"/>
              <a:ext cx="47900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fi-FI" sz="1200" kern="0">
                  <a:solidFill>
                    <a:prstClr val="black"/>
                  </a:solidFill>
                  <a:latin typeface="Georgia" charset="0"/>
                  <a:ea typeface="Georgia" charset="0"/>
                  <a:cs typeface="Georgia" charset="0"/>
                </a:rPr>
                <a:t>Teko</a:t>
              </a:r>
            </a:p>
          </p:txBody>
        </p:sp>
      </p:grpSp>
      <p:sp>
        <p:nvSpPr>
          <p:cNvPr id="44" name="Ellipsi 43"/>
          <p:cNvSpPr/>
          <p:nvPr/>
        </p:nvSpPr>
        <p:spPr>
          <a:xfrm>
            <a:off x="9377556" y="3541511"/>
            <a:ext cx="768085" cy="672075"/>
          </a:xfrm>
          <a:prstGeom prst="ellipse">
            <a:avLst/>
          </a:prstGeom>
          <a:solidFill>
            <a:srgbClr val="FFC000">
              <a:alpha val="2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fi-FI" sz="2400" kern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45" name="Ellipsi 44"/>
          <p:cNvSpPr/>
          <p:nvPr/>
        </p:nvSpPr>
        <p:spPr>
          <a:xfrm>
            <a:off x="9738036" y="4205835"/>
            <a:ext cx="768085" cy="672075"/>
          </a:xfrm>
          <a:prstGeom prst="ellipse">
            <a:avLst/>
          </a:prstGeom>
          <a:solidFill>
            <a:srgbClr val="FFC000">
              <a:alpha val="2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fi-FI" sz="2400" kern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46" name="Ellipsi 45"/>
          <p:cNvSpPr/>
          <p:nvPr/>
        </p:nvSpPr>
        <p:spPr>
          <a:xfrm>
            <a:off x="9704769" y="4934960"/>
            <a:ext cx="548748" cy="517853"/>
          </a:xfrm>
          <a:prstGeom prst="ellipse">
            <a:avLst/>
          </a:prstGeom>
          <a:solidFill>
            <a:srgbClr val="FFC000">
              <a:alpha val="2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fi-FI" sz="2400" kern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47" name="Ellipsi 46"/>
          <p:cNvSpPr/>
          <p:nvPr/>
        </p:nvSpPr>
        <p:spPr>
          <a:xfrm>
            <a:off x="2342394" y="5050284"/>
            <a:ext cx="548748" cy="517853"/>
          </a:xfrm>
          <a:prstGeom prst="ellipse">
            <a:avLst/>
          </a:prstGeom>
          <a:solidFill>
            <a:srgbClr val="FFC000">
              <a:alpha val="2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fi-FI" sz="2400" kern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48" name="Ellipsi 47"/>
          <p:cNvSpPr/>
          <p:nvPr/>
        </p:nvSpPr>
        <p:spPr>
          <a:xfrm>
            <a:off x="2831638" y="5541401"/>
            <a:ext cx="345081" cy="319423"/>
          </a:xfrm>
          <a:prstGeom prst="ellipse">
            <a:avLst/>
          </a:prstGeom>
          <a:solidFill>
            <a:srgbClr val="FFC000">
              <a:alpha val="2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fi-FI" sz="2400" kern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49" name="Ellipsi 48"/>
          <p:cNvSpPr/>
          <p:nvPr/>
        </p:nvSpPr>
        <p:spPr>
          <a:xfrm>
            <a:off x="9491492" y="5439573"/>
            <a:ext cx="345081" cy="319423"/>
          </a:xfrm>
          <a:prstGeom prst="ellipse">
            <a:avLst/>
          </a:prstGeom>
          <a:solidFill>
            <a:srgbClr val="FFC000">
              <a:alpha val="2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fi-FI" sz="2400" kern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0" name="Ellipsi 49"/>
          <p:cNvSpPr/>
          <p:nvPr/>
        </p:nvSpPr>
        <p:spPr>
          <a:xfrm>
            <a:off x="9224112" y="5711798"/>
            <a:ext cx="263251" cy="224580"/>
          </a:xfrm>
          <a:prstGeom prst="ellipse">
            <a:avLst/>
          </a:prstGeom>
          <a:solidFill>
            <a:srgbClr val="FFC000">
              <a:alpha val="2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fi-FI" sz="2400" kern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1" name="Ellipsi 50"/>
          <p:cNvSpPr/>
          <p:nvPr/>
        </p:nvSpPr>
        <p:spPr>
          <a:xfrm>
            <a:off x="3153160" y="5806753"/>
            <a:ext cx="263251" cy="224580"/>
          </a:xfrm>
          <a:prstGeom prst="ellipse">
            <a:avLst/>
          </a:prstGeom>
          <a:solidFill>
            <a:srgbClr val="FFC000">
              <a:alpha val="2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fi-FI" sz="2400" kern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2" name="Ellipsi 51"/>
          <p:cNvSpPr/>
          <p:nvPr/>
        </p:nvSpPr>
        <p:spPr>
          <a:xfrm>
            <a:off x="4463819" y="1411541"/>
            <a:ext cx="768085" cy="672075"/>
          </a:xfrm>
          <a:prstGeom prst="ellipse">
            <a:avLst/>
          </a:prstGeom>
          <a:solidFill>
            <a:srgbClr val="ED7D31">
              <a:alpha val="2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fi-FI" sz="2400" kern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3" name="Ellipsi 52"/>
          <p:cNvSpPr/>
          <p:nvPr/>
        </p:nvSpPr>
        <p:spPr>
          <a:xfrm>
            <a:off x="5326604" y="1310271"/>
            <a:ext cx="768085" cy="672075"/>
          </a:xfrm>
          <a:prstGeom prst="ellipse">
            <a:avLst/>
          </a:prstGeom>
          <a:solidFill>
            <a:srgbClr val="ED7D31">
              <a:alpha val="2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fi-FI" sz="2400" kern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4" name="Ellipsi 53"/>
          <p:cNvSpPr/>
          <p:nvPr/>
        </p:nvSpPr>
        <p:spPr>
          <a:xfrm>
            <a:off x="6221338" y="1286181"/>
            <a:ext cx="768085" cy="672075"/>
          </a:xfrm>
          <a:prstGeom prst="ellipse">
            <a:avLst/>
          </a:prstGeom>
          <a:solidFill>
            <a:srgbClr val="ED7D31">
              <a:alpha val="2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fi-FI" sz="2400" kern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pSp>
        <p:nvGrpSpPr>
          <p:cNvPr id="64" name="Ryhmitä 63"/>
          <p:cNvGrpSpPr/>
          <p:nvPr/>
        </p:nvGrpSpPr>
        <p:grpSpPr>
          <a:xfrm>
            <a:off x="9455023" y="2168357"/>
            <a:ext cx="768085" cy="672075"/>
            <a:chOff x="7084346" y="2699316"/>
            <a:chExt cx="576064" cy="504056"/>
          </a:xfrm>
        </p:grpSpPr>
        <p:sp>
          <p:nvSpPr>
            <p:cNvPr id="65" name="Ellipsi 64"/>
            <p:cNvSpPr/>
            <p:nvPr/>
          </p:nvSpPr>
          <p:spPr>
            <a:xfrm>
              <a:off x="7084346" y="2699316"/>
              <a:ext cx="576064" cy="504056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219170">
                <a:defRPr/>
              </a:pPr>
              <a:endParaRPr lang="fi-FI" sz="2400" kern="0">
                <a:solidFill>
                  <a:prstClr val="white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sp>
          <p:nvSpPr>
            <p:cNvPr id="66" name="Tekstiruutu 65"/>
            <p:cNvSpPr txBox="1"/>
            <p:nvPr/>
          </p:nvSpPr>
          <p:spPr>
            <a:xfrm>
              <a:off x="7119955" y="2812553"/>
              <a:ext cx="539918" cy="20774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fi-FI" sz="1200" kern="0">
                  <a:solidFill>
                    <a:prstClr val="white"/>
                  </a:solidFill>
                  <a:latin typeface="Georgia" charset="0"/>
                  <a:ea typeface="Georgia" charset="0"/>
                  <a:cs typeface="Georgia" charset="0"/>
                </a:rPr>
                <a:t>Panos</a:t>
              </a:r>
            </a:p>
          </p:txBody>
        </p:sp>
      </p:grpSp>
      <p:grpSp>
        <p:nvGrpSpPr>
          <p:cNvPr id="67" name="Ryhmitä 66"/>
          <p:cNvGrpSpPr/>
          <p:nvPr/>
        </p:nvGrpSpPr>
        <p:grpSpPr>
          <a:xfrm>
            <a:off x="10095836" y="2580508"/>
            <a:ext cx="768085" cy="672074"/>
            <a:chOff x="7571877" y="3041369"/>
            <a:chExt cx="576064" cy="504056"/>
          </a:xfrm>
        </p:grpSpPr>
        <p:sp>
          <p:nvSpPr>
            <p:cNvPr id="68" name="Ellipsi 67"/>
            <p:cNvSpPr/>
            <p:nvPr/>
          </p:nvSpPr>
          <p:spPr>
            <a:xfrm>
              <a:off x="7571877" y="3041369"/>
              <a:ext cx="576064" cy="504056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219170">
                <a:defRPr/>
              </a:pPr>
              <a:endParaRPr lang="fi-FI" sz="2400" kern="0">
                <a:solidFill>
                  <a:prstClr val="white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sp>
          <p:nvSpPr>
            <p:cNvPr id="69" name="Tekstiruutu 68"/>
            <p:cNvSpPr txBox="1"/>
            <p:nvPr/>
          </p:nvSpPr>
          <p:spPr>
            <a:xfrm>
              <a:off x="7609231" y="3161504"/>
              <a:ext cx="531279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fi-FI" sz="1200" kern="0">
                  <a:solidFill>
                    <a:prstClr val="white"/>
                  </a:solidFill>
                  <a:latin typeface="Georgia" charset="0"/>
                  <a:ea typeface="Georgia" charset="0"/>
                  <a:cs typeface="Georgia" charset="0"/>
                </a:rPr>
                <a:t>Panos</a:t>
              </a:r>
            </a:p>
          </p:txBody>
        </p:sp>
      </p:grpSp>
      <p:sp>
        <p:nvSpPr>
          <p:cNvPr id="70" name="Ellipsi 69"/>
          <p:cNvSpPr/>
          <p:nvPr/>
        </p:nvSpPr>
        <p:spPr>
          <a:xfrm>
            <a:off x="10581122" y="3178036"/>
            <a:ext cx="768085" cy="672075"/>
          </a:xfrm>
          <a:prstGeom prst="ellipse">
            <a:avLst/>
          </a:prstGeom>
          <a:solidFill>
            <a:srgbClr val="ED7D31">
              <a:alpha val="2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fi-FI" sz="2400" kern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71" name="Ellipsi 70"/>
          <p:cNvSpPr/>
          <p:nvPr/>
        </p:nvSpPr>
        <p:spPr>
          <a:xfrm>
            <a:off x="3655914" y="1569459"/>
            <a:ext cx="768085" cy="672075"/>
          </a:xfrm>
          <a:prstGeom prst="ellipse">
            <a:avLst/>
          </a:prstGeom>
          <a:solidFill>
            <a:srgbClr val="ED7D31">
              <a:alpha val="2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fi-FI" sz="2400" kern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72" name="Ellipsi 71"/>
          <p:cNvSpPr/>
          <p:nvPr/>
        </p:nvSpPr>
        <p:spPr>
          <a:xfrm>
            <a:off x="10777715" y="3948289"/>
            <a:ext cx="598872" cy="530592"/>
          </a:xfrm>
          <a:prstGeom prst="ellipse">
            <a:avLst/>
          </a:prstGeom>
          <a:solidFill>
            <a:srgbClr val="ED7D31">
              <a:alpha val="2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fi-FI" sz="2400" kern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73" name="Ellipsi 72"/>
          <p:cNvSpPr/>
          <p:nvPr/>
        </p:nvSpPr>
        <p:spPr>
          <a:xfrm>
            <a:off x="10735871" y="4598965"/>
            <a:ext cx="417448" cy="396329"/>
          </a:xfrm>
          <a:prstGeom prst="ellipse">
            <a:avLst/>
          </a:prstGeom>
          <a:solidFill>
            <a:srgbClr val="ED7D31">
              <a:alpha val="2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fi-FI" sz="2400" kern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74" name="Ellipsi 73"/>
          <p:cNvSpPr/>
          <p:nvPr/>
        </p:nvSpPr>
        <p:spPr>
          <a:xfrm>
            <a:off x="1658472" y="5077024"/>
            <a:ext cx="308904" cy="303913"/>
          </a:xfrm>
          <a:prstGeom prst="ellipse">
            <a:avLst/>
          </a:prstGeom>
          <a:solidFill>
            <a:srgbClr val="ED7D31">
              <a:alpha val="2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fi-FI" sz="2400" kern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75" name="Ellipsi 74"/>
          <p:cNvSpPr/>
          <p:nvPr/>
        </p:nvSpPr>
        <p:spPr>
          <a:xfrm>
            <a:off x="10590105" y="5004610"/>
            <a:ext cx="308904" cy="303913"/>
          </a:xfrm>
          <a:prstGeom prst="ellipse">
            <a:avLst/>
          </a:prstGeom>
          <a:solidFill>
            <a:srgbClr val="ED7D31">
              <a:alpha val="2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fi-FI" sz="2400" kern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76" name="Ellipsi 75"/>
          <p:cNvSpPr/>
          <p:nvPr/>
        </p:nvSpPr>
        <p:spPr>
          <a:xfrm>
            <a:off x="10409037" y="5307217"/>
            <a:ext cx="225467" cy="218801"/>
          </a:xfrm>
          <a:prstGeom prst="ellipse">
            <a:avLst/>
          </a:prstGeom>
          <a:solidFill>
            <a:srgbClr val="ED7D31">
              <a:alpha val="2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fi-FI" sz="2400" kern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77" name="Ellipsi 76"/>
          <p:cNvSpPr/>
          <p:nvPr/>
        </p:nvSpPr>
        <p:spPr>
          <a:xfrm>
            <a:off x="1948939" y="5405304"/>
            <a:ext cx="225467" cy="218801"/>
          </a:xfrm>
          <a:prstGeom prst="ellipse">
            <a:avLst/>
          </a:prstGeom>
          <a:solidFill>
            <a:srgbClr val="ED7D31">
              <a:alpha val="2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fi-FI" sz="2400" kern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78" name="Suora nuoliyhdysviiva 77"/>
          <p:cNvCxnSpPr/>
          <p:nvPr/>
        </p:nvCxnSpPr>
        <p:spPr>
          <a:xfrm flipH="1">
            <a:off x="6846828" y="5083258"/>
            <a:ext cx="95441" cy="162775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cxnSp>
        <p:nvCxnSpPr>
          <p:cNvPr id="79" name="Suora nuoliyhdysviiva 78"/>
          <p:cNvCxnSpPr/>
          <p:nvPr/>
        </p:nvCxnSpPr>
        <p:spPr>
          <a:xfrm flipH="1">
            <a:off x="7502671" y="4398092"/>
            <a:ext cx="403044" cy="229885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cxnSp>
        <p:nvCxnSpPr>
          <p:cNvPr id="80" name="Suora nuoliyhdysviiva 79"/>
          <p:cNvCxnSpPr/>
          <p:nvPr/>
        </p:nvCxnSpPr>
        <p:spPr>
          <a:xfrm flipH="1">
            <a:off x="7333153" y="4211081"/>
            <a:ext cx="79241" cy="261455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cxnSp>
        <p:nvCxnSpPr>
          <p:cNvPr id="81" name="Suora nuoliyhdysviiva 80"/>
          <p:cNvCxnSpPr/>
          <p:nvPr/>
        </p:nvCxnSpPr>
        <p:spPr>
          <a:xfrm flipH="1">
            <a:off x="7504897" y="3161363"/>
            <a:ext cx="24284" cy="368144"/>
          </a:xfrm>
          <a:prstGeom prst="straightConnector1">
            <a:avLst/>
          </a:prstGeom>
          <a:noFill/>
          <a:ln w="6350" cap="flat" cmpd="sng" algn="ctr"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82" name="Suora nuoliyhdysviiva 81"/>
          <p:cNvCxnSpPr/>
          <p:nvPr/>
        </p:nvCxnSpPr>
        <p:spPr>
          <a:xfrm flipH="1">
            <a:off x="7732972" y="3256122"/>
            <a:ext cx="346952" cy="324461"/>
          </a:xfrm>
          <a:prstGeom prst="straightConnector1">
            <a:avLst/>
          </a:prstGeom>
          <a:noFill/>
          <a:ln w="6350" cap="flat" cmpd="sng" algn="ctr"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84" name="Suora nuoliyhdysviiva 83"/>
          <p:cNvCxnSpPr/>
          <p:nvPr/>
        </p:nvCxnSpPr>
        <p:spPr>
          <a:xfrm flipH="1">
            <a:off x="8311843" y="3354544"/>
            <a:ext cx="63547" cy="487837"/>
          </a:xfrm>
          <a:prstGeom prst="straightConnector1">
            <a:avLst/>
          </a:prstGeom>
          <a:noFill/>
          <a:ln w="6350" cap="flat" cmpd="sng" algn="ctr"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88" name="Suora nuoliyhdysviiva 87"/>
          <p:cNvCxnSpPr/>
          <p:nvPr/>
        </p:nvCxnSpPr>
        <p:spPr>
          <a:xfrm flipH="1">
            <a:off x="9367211" y="2732559"/>
            <a:ext cx="257685" cy="340399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cxnSp>
        <p:nvCxnSpPr>
          <p:cNvPr id="89" name="Suora nuoliyhdysviiva 88"/>
          <p:cNvCxnSpPr/>
          <p:nvPr/>
        </p:nvCxnSpPr>
        <p:spPr>
          <a:xfrm flipH="1">
            <a:off x="9489429" y="3074389"/>
            <a:ext cx="614928" cy="200675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sp>
        <p:nvSpPr>
          <p:cNvPr id="91" name="Ellipsi 90"/>
          <p:cNvSpPr/>
          <p:nvPr/>
        </p:nvSpPr>
        <p:spPr>
          <a:xfrm>
            <a:off x="3878908" y="3825635"/>
            <a:ext cx="768085" cy="67207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219170">
              <a:defRPr/>
            </a:pPr>
            <a:endParaRPr lang="fi-FI" sz="2400" kern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2" name="Tekstiruutu 91"/>
          <p:cNvSpPr txBox="1"/>
          <p:nvPr/>
        </p:nvSpPr>
        <p:spPr>
          <a:xfrm>
            <a:off x="3790232" y="4001930"/>
            <a:ext cx="955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fi-FI" sz="1200" kern="0" dirty="0">
                <a:solidFill>
                  <a:prstClr val="white"/>
                </a:solidFill>
                <a:latin typeface="Georgia" charset="0"/>
                <a:ea typeface="Georgia" charset="0"/>
                <a:cs typeface="Georgia" charset="0"/>
              </a:rPr>
              <a:t>Ratkaisu</a:t>
            </a:r>
            <a:endParaRPr lang="fi-FI" sz="1200" dirty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7" name="Ellipsi 96"/>
          <p:cNvSpPr/>
          <p:nvPr/>
        </p:nvSpPr>
        <p:spPr>
          <a:xfrm>
            <a:off x="4867906" y="4450276"/>
            <a:ext cx="768085" cy="672075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219170">
              <a:defRPr/>
            </a:pPr>
            <a:endParaRPr lang="fi-FI" sz="2400" kern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8" name="Tekstiruutu 97"/>
          <p:cNvSpPr txBox="1"/>
          <p:nvPr/>
        </p:nvSpPr>
        <p:spPr>
          <a:xfrm>
            <a:off x="4846448" y="4602635"/>
            <a:ext cx="705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defRPr/>
            </a:pPr>
            <a:r>
              <a:rPr lang="fi-FI" sz="1200" kern="0">
                <a:solidFill>
                  <a:prstClr val="black"/>
                </a:solidFill>
                <a:latin typeface="Georgia" charset="0"/>
                <a:ea typeface="Georgia" charset="0"/>
                <a:cs typeface="Georgia" charset="0"/>
              </a:rPr>
              <a:t>Muutos</a:t>
            </a:r>
          </a:p>
        </p:txBody>
      </p:sp>
      <p:grpSp>
        <p:nvGrpSpPr>
          <p:cNvPr id="99" name="Ryhmitä 98"/>
          <p:cNvGrpSpPr/>
          <p:nvPr/>
        </p:nvGrpSpPr>
        <p:grpSpPr>
          <a:xfrm>
            <a:off x="3652458" y="2737173"/>
            <a:ext cx="768085" cy="672074"/>
            <a:chOff x="2739343" y="3158868"/>
            <a:chExt cx="576064" cy="504056"/>
          </a:xfrm>
        </p:grpSpPr>
        <p:sp>
          <p:nvSpPr>
            <p:cNvPr id="100" name="Ellipsi 99"/>
            <p:cNvSpPr/>
            <p:nvPr/>
          </p:nvSpPr>
          <p:spPr>
            <a:xfrm>
              <a:off x="2739343" y="3158868"/>
              <a:ext cx="576064" cy="504056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rgbClr val="FFC00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219170">
                <a:defRPr/>
              </a:pPr>
              <a:endParaRPr lang="fi-FI" sz="2400" kern="0">
                <a:solidFill>
                  <a:prstClr val="white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sp>
          <p:nvSpPr>
            <p:cNvPr id="101" name="Tekstiruutu 100"/>
            <p:cNvSpPr txBox="1"/>
            <p:nvPr/>
          </p:nvSpPr>
          <p:spPr>
            <a:xfrm>
              <a:off x="2807617" y="3291669"/>
              <a:ext cx="47602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fi-FI" sz="1200" kern="0">
                  <a:solidFill>
                    <a:prstClr val="black"/>
                  </a:solidFill>
                  <a:latin typeface="Georgia" charset="0"/>
                  <a:ea typeface="Georgia" charset="0"/>
                  <a:cs typeface="Georgia" charset="0"/>
                </a:rPr>
                <a:t>Teko</a:t>
              </a:r>
            </a:p>
          </p:txBody>
        </p:sp>
      </p:grpSp>
      <p:grpSp>
        <p:nvGrpSpPr>
          <p:cNvPr id="102" name="Ryhmitä 101"/>
          <p:cNvGrpSpPr/>
          <p:nvPr/>
        </p:nvGrpSpPr>
        <p:grpSpPr>
          <a:xfrm>
            <a:off x="2920972" y="3095919"/>
            <a:ext cx="768085" cy="672075"/>
            <a:chOff x="2190729" y="3427926"/>
            <a:chExt cx="576064" cy="504056"/>
          </a:xfrm>
        </p:grpSpPr>
        <p:sp>
          <p:nvSpPr>
            <p:cNvPr id="103" name="Ellipsi 102"/>
            <p:cNvSpPr/>
            <p:nvPr/>
          </p:nvSpPr>
          <p:spPr>
            <a:xfrm>
              <a:off x="2190729" y="3427926"/>
              <a:ext cx="576064" cy="504056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rgbClr val="FFC00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219170">
                <a:defRPr/>
              </a:pPr>
              <a:endParaRPr lang="fi-FI" sz="2400" kern="0">
                <a:solidFill>
                  <a:prstClr val="white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sp>
          <p:nvSpPr>
            <p:cNvPr id="104" name="Tekstiruutu 103"/>
            <p:cNvSpPr txBox="1"/>
            <p:nvPr/>
          </p:nvSpPr>
          <p:spPr>
            <a:xfrm>
              <a:off x="2258970" y="3551671"/>
              <a:ext cx="47602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fi-FI" sz="1200" kern="0">
                  <a:solidFill>
                    <a:prstClr val="black"/>
                  </a:solidFill>
                  <a:latin typeface="Georgia" charset="0"/>
                  <a:ea typeface="Georgia" charset="0"/>
                  <a:cs typeface="Georgia" charset="0"/>
                </a:rPr>
                <a:t>Teko</a:t>
              </a:r>
            </a:p>
          </p:txBody>
        </p:sp>
      </p:grpSp>
      <p:grpSp>
        <p:nvGrpSpPr>
          <p:cNvPr id="111" name="Ryhmitä 110"/>
          <p:cNvGrpSpPr/>
          <p:nvPr/>
        </p:nvGrpSpPr>
        <p:grpSpPr>
          <a:xfrm>
            <a:off x="2894376" y="1833070"/>
            <a:ext cx="768085" cy="672074"/>
            <a:chOff x="2170782" y="2480790"/>
            <a:chExt cx="576064" cy="504056"/>
          </a:xfrm>
        </p:grpSpPr>
        <p:sp>
          <p:nvSpPr>
            <p:cNvPr id="112" name="Ellipsi 111"/>
            <p:cNvSpPr/>
            <p:nvPr/>
          </p:nvSpPr>
          <p:spPr>
            <a:xfrm>
              <a:off x="2170782" y="2480790"/>
              <a:ext cx="576064" cy="504056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219170">
                <a:defRPr/>
              </a:pPr>
              <a:endParaRPr lang="fi-FI" sz="2400" kern="0">
                <a:solidFill>
                  <a:prstClr val="white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sp>
          <p:nvSpPr>
            <p:cNvPr id="113" name="Tekstiruutu 112"/>
            <p:cNvSpPr txBox="1"/>
            <p:nvPr/>
          </p:nvSpPr>
          <p:spPr>
            <a:xfrm>
              <a:off x="2201226" y="2598306"/>
              <a:ext cx="531279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fi-FI" sz="1200" kern="0">
                  <a:solidFill>
                    <a:prstClr val="white"/>
                  </a:solidFill>
                  <a:latin typeface="Georgia" charset="0"/>
                  <a:ea typeface="Georgia" charset="0"/>
                  <a:cs typeface="Georgia" charset="0"/>
                </a:rPr>
                <a:t>Panos</a:t>
              </a:r>
            </a:p>
          </p:txBody>
        </p:sp>
      </p:grpSp>
      <p:grpSp>
        <p:nvGrpSpPr>
          <p:cNvPr id="114" name="Ryhmitä 113"/>
          <p:cNvGrpSpPr/>
          <p:nvPr/>
        </p:nvGrpSpPr>
        <p:grpSpPr>
          <a:xfrm>
            <a:off x="2173016" y="2233745"/>
            <a:ext cx="768085" cy="672075"/>
            <a:chOff x="1629762" y="2781296"/>
            <a:chExt cx="576064" cy="504056"/>
          </a:xfrm>
        </p:grpSpPr>
        <p:sp>
          <p:nvSpPr>
            <p:cNvPr id="115" name="Ellipsi 114"/>
            <p:cNvSpPr/>
            <p:nvPr/>
          </p:nvSpPr>
          <p:spPr>
            <a:xfrm>
              <a:off x="1629762" y="2781296"/>
              <a:ext cx="576064" cy="504056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219170">
                <a:defRPr/>
              </a:pPr>
              <a:endParaRPr lang="fi-FI" sz="2400" kern="0">
                <a:solidFill>
                  <a:prstClr val="white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sp>
          <p:nvSpPr>
            <p:cNvPr id="116" name="Tekstiruutu 115"/>
            <p:cNvSpPr txBox="1"/>
            <p:nvPr/>
          </p:nvSpPr>
          <p:spPr>
            <a:xfrm>
              <a:off x="1660688" y="2906847"/>
              <a:ext cx="531279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fi-FI" sz="1200" kern="0">
                  <a:solidFill>
                    <a:prstClr val="white"/>
                  </a:solidFill>
                  <a:latin typeface="Georgia" charset="0"/>
                  <a:ea typeface="Georgia" charset="0"/>
                  <a:cs typeface="Georgia" charset="0"/>
                </a:rPr>
                <a:t>Panos</a:t>
              </a:r>
            </a:p>
          </p:txBody>
        </p:sp>
      </p:grpSp>
      <p:cxnSp>
        <p:nvCxnSpPr>
          <p:cNvPr id="129" name="Suora nuoliyhdysviiva 128"/>
          <p:cNvCxnSpPr/>
          <p:nvPr/>
        </p:nvCxnSpPr>
        <p:spPr>
          <a:xfrm>
            <a:off x="5387416" y="5118761"/>
            <a:ext cx="90755" cy="208860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cxnSp>
        <p:nvCxnSpPr>
          <p:cNvPr id="130" name="Suora nuoliyhdysviiva 129"/>
          <p:cNvCxnSpPr/>
          <p:nvPr/>
        </p:nvCxnSpPr>
        <p:spPr>
          <a:xfrm>
            <a:off x="4569480" y="4368200"/>
            <a:ext cx="410909" cy="180499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cxnSp>
        <p:nvCxnSpPr>
          <p:cNvPr id="131" name="Suora nuoliyhdysviiva 130"/>
          <p:cNvCxnSpPr/>
          <p:nvPr/>
        </p:nvCxnSpPr>
        <p:spPr>
          <a:xfrm>
            <a:off x="4060837" y="4765199"/>
            <a:ext cx="785611" cy="1584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cxnSp>
        <p:nvCxnSpPr>
          <p:cNvPr id="132" name="Suora nuoliyhdysviiva 131"/>
          <p:cNvCxnSpPr/>
          <p:nvPr/>
        </p:nvCxnSpPr>
        <p:spPr>
          <a:xfrm>
            <a:off x="4096704" y="3408935"/>
            <a:ext cx="70611" cy="423917"/>
          </a:xfrm>
          <a:prstGeom prst="straightConnector1">
            <a:avLst/>
          </a:prstGeom>
          <a:noFill/>
          <a:ln w="6350" cap="flat" cmpd="sng" algn="ctr"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33" name="Suora nuoliyhdysviiva 132"/>
          <p:cNvCxnSpPr/>
          <p:nvPr/>
        </p:nvCxnSpPr>
        <p:spPr>
          <a:xfrm>
            <a:off x="3576574" y="3669571"/>
            <a:ext cx="393983" cy="276895"/>
          </a:xfrm>
          <a:prstGeom prst="straightConnector1">
            <a:avLst/>
          </a:prstGeom>
          <a:noFill/>
          <a:ln w="6350" cap="flat" cmpd="sng" algn="ctr"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34" name="Suora nuoliyhdysviiva 133"/>
          <p:cNvCxnSpPr/>
          <p:nvPr/>
        </p:nvCxnSpPr>
        <p:spPr>
          <a:xfrm>
            <a:off x="3423409" y="3754555"/>
            <a:ext cx="131264" cy="605648"/>
          </a:xfrm>
          <a:prstGeom prst="straightConnector1">
            <a:avLst/>
          </a:prstGeom>
          <a:noFill/>
          <a:ln w="6350" cap="flat" cmpd="sng" algn="ctr"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35" name="Suora nuoliyhdysviiva 134"/>
          <p:cNvCxnSpPr/>
          <p:nvPr/>
        </p:nvCxnSpPr>
        <p:spPr>
          <a:xfrm>
            <a:off x="2913775" y="4213102"/>
            <a:ext cx="436719" cy="309428"/>
          </a:xfrm>
          <a:prstGeom prst="straightConnector1">
            <a:avLst/>
          </a:prstGeom>
          <a:noFill/>
          <a:ln w="6350" cap="flat" cmpd="sng" algn="ctr"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37" name="Suora nuoliyhdysviiva 136"/>
          <p:cNvCxnSpPr/>
          <p:nvPr/>
        </p:nvCxnSpPr>
        <p:spPr>
          <a:xfrm>
            <a:off x="3482907" y="2459415"/>
            <a:ext cx="282035" cy="376183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cxnSp>
        <p:nvCxnSpPr>
          <p:cNvPr id="138" name="Suora nuoliyhdysviiva 137"/>
          <p:cNvCxnSpPr/>
          <p:nvPr/>
        </p:nvCxnSpPr>
        <p:spPr>
          <a:xfrm>
            <a:off x="3278419" y="2505146"/>
            <a:ext cx="26596" cy="590773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cxnSp>
        <p:nvCxnSpPr>
          <p:cNvPr id="139" name="Suora nuoliyhdysviiva 138"/>
          <p:cNvCxnSpPr/>
          <p:nvPr/>
        </p:nvCxnSpPr>
        <p:spPr>
          <a:xfrm>
            <a:off x="2810317" y="2833446"/>
            <a:ext cx="283904" cy="294775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sp>
        <p:nvSpPr>
          <p:cNvPr id="27" name="Ellipsi 26"/>
          <p:cNvSpPr/>
          <p:nvPr/>
        </p:nvSpPr>
        <p:spPr>
          <a:xfrm>
            <a:off x="7120854" y="3529507"/>
            <a:ext cx="768085" cy="67207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219170">
              <a:defRPr/>
            </a:pPr>
            <a:endParaRPr lang="fi-FI" sz="1600" kern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8" name="Tekstiruutu 27"/>
          <p:cNvSpPr txBox="1"/>
          <p:nvPr/>
        </p:nvSpPr>
        <p:spPr>
          <a:xfrm>
            <a:off x="7015506" y="3695180"/>
            <a:ext cx="980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fi-FI" sz="1200" kern="0">
                <a:solidFill>
                  <a:prstClr val="white"/>
                </a:solidFill>
                <a:latin typeface="Georgia" charset="0"/>
                <a:ea typeface="Georgia" charset="0"/>
                <a:cs typeface="Georgia" charset="0"/>
              </a:rPr>
              <a:t>Ratkaisu</a:t>
            </a:r>
          </a:p>
        </p:txBody>
      </p:sp>
      <p:cxnSp>
        <p:nvCxnSpPr>
          <p:cNvPr id="83" name="Suora nuoliyhdysviiva 82"/>
          <p:cNvCxnSpPr/>
          <p:nvPr/>
        </p:nvCxnSpPr>
        <p:spPr>
          <a:xfrm flipH="1">
            <a:off x="8490847" y="3609493"/>
            <a:ext cx="374736" cy="359083"/>
          </a:xfrm>
          <a:prstGeom prst="straightConnector1">
            <a:avLst/>
          </a:prstGeom>
          <a:noFill/>
          <a:ln w="6350" cap="flat" cmpd="sng" algn="ctr"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  <p:grpSp>
        <p:nvGrpSpPr>
          <p:cNvPr id="35" name="Ryhmitä 34"/>
          <p:cNvGrpSpPr/>
          <p:nvPr/>
        </p:nvGrpSpPr>
        <p:grpSpPr>
          <a:xfrm>
            <a:off x="7169838" y="2482892"/>
            <a:ext cx="768085" cy="672075"/>
            <a:chOff x="5377378" y="2968154"/>
            <a:chExt cx="576064" cy="504056"/>
          </a:xfrm>
        </p:grpSpPr>
        <p:sp>
          <p:nvSpPr>
            <p:cNvPr id="36" name="Ellipsi 35"/>
            <p:cNvSpPr/>
            <p:nvPr/>
          </p:nvSpPr>
          <p:spPr>
            <a:xfrm>
              <a:off x="5377378" y="2968154"/>
              <a:ext cx="576064" cy="504056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rgbClr val="FFC00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219170">
                <a:defRPr/>
              </a:pPr>
              <a:endParaRPr lang="fi-FI" sz="2400" kern="0">
                <a:solidFill>
                  <a:prstClr val="white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sp>
          <p:nvSpPr>
            <p:cNvPr id="37" name="Tekstiruutu 36"/>
            <p:cNvSpPr txBox="1"/>
            <p:nvPr/>
          </p:nvSpPr>
          <p:spPr>
            <a:xfrm>
              <a:off x="5453264" y="3097894"/>
              <a:ext cx="47602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fi-FI" sz="1200" kern="0">
                  <a:solidFill>
                    <a:prstClr val="black"/>
                  </a:solidFill>
                  <a:latin typeface="Georgia" charset="0"/>
                  <a:ea typeface="Georgia" charset="0"/>
                  <a:cs typeface="Georgia" charset="0"/>
                </a:rPr>
                <a:t>Teko</a:t>
              </a:r>
            </a:p>
          </p:txBody>
        </p:sp>
      </p:grpSp>
      <p:grpSp>
        <p:nvGrpSpPr>
          <p:cNvPr id="38" name="Ryhmitä 37"/>
          <p:cNvGrpSpPr/>
          <p:nvPr/>
        </p:nvGrpSpPr>
        <p:grpSpPr>
          <a:xfrm>
            <a:off x="7991347" y="2682472"/>
            <a:ext cx="768085" cy="672075"/>
            <a:chOff x="5993510" y="3117839"/>
            <a:chExt cx="576064" cy="504056"/>
          </a:xfrm>
        </p:grpSpPr>
        <p:sp>
          <p:nvSpPr>
            <p:cNvPr id="39" name="Ellipsi 38"/>
            <p:cNvSpPr/>
            <p:nvPr/>
          </p:nvSpPr>
          <p:spPr>
            <a:xfrm>
              <a:off x="5993510" y="3117839"/>
              <a:ext cx="576064" cy="504056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rgbClr val="FFC00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219170">
                <a:defRPr/>
              </a:pPr>
              <a:endParaRPr lang="fi-FI" sz="2400" kern="0">
                <a:solidFill>
                  <a:prstClr val="white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sp>
          <p:nvSpPr>
            <p:cNvPr id="40" name="Tekstiruutu 39"/>
            <p:cNvSpPr txBox="1"/>
            <p:nvPr/>
          </p:nvSpPr>
          <p:spPr>
            <a:xfrm>
              <a:off x="6068020" y="3223405"/>
              <a:ext cx="49418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fi-FI" sz="1200" kern="0">
                  <a:solidFill>
                    <a:prstClr val="black"/>
                  </a:solidFill>
                  <a:latin typeface="Georgia" charset="0"/>
                  <a:ea typeface="Georgia" charset="0"/>
                  <a:cs typeface="Georgia" charset="0"/>
                </a:rPr>
                <a:t>Teko</a:t>
              </a:r>
            </a:p>
          </p:txBody>
        </p:sp>
      </p:grpSp>
      <p:grpSp>
        <p:nvGrpSpPr>
          <p:cNvPr id="55" name="Ryhmitä 54"/>
          <p:cNvGrpSpPr/>
          <p:nvPr/>
        </p:nvGrpSpPr>
        <p:grpSpPr>
          <a:xfrm>
            <a:off x="7109803" y="1380660"/>
            <a:ext cx="768085" cy="672074"/>
            <a:chOff x="5332352" y="2141483"/>
            <a:chExt cx="576064" cy="504056"/>
          </a:xfrm>
        </p:grpSpPr>
        <p:sp>
          <p:nvSpPr>
            <p:cNvPr id="56" name="Ellipsi 55"/>
            <p:cNvSpPr/>
            <p:nvPr/>
          </p:nvSpPr>
          <p:spPr>
            <a:xfrm>
              <a:off x="5332352" y="2141483"/>
              <a:ext cx="576064" cy="504056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219170">
                <a:defRPr/>
              </a:pPr>
              <a:endParaRPr lang="fi-FI" sz="2400" kern="0">
                <a:solidFill>
                  <a:prstClr val="white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sp>
          <p:nvSpPr>
            <p:cNvPr id="57" name="Tekstiruutu 56"/>
            <p:cNvSpPr txBox="1"/>
            <p:nvPr/>
          </p:nvSpPr>
          <p:spPr>
            <a:xfrm>
              <a:off x="5356980" y="2261264"/>
              <a:ext cx="49210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fi-FI" sz="1200" kern="0">
                  <a:solidFill>
                    <a:prstClr val="white"/>
                  </a:solidFill>
                  <a:latin typeface="Georgia" charset="0"/>
                  <a:ea typeface="Georgia" charset="0"/>
                  <a:cs typeface="Georgia" charset="0"/>
                </a:rPr>
                <a:t>Panos</a:t>
              </a:r>
            </a:p>
          </p:txBody>
        </p:sp>
      </p:grpSp>
      <p:grpSp>
        <p:nvGrpSpPr>
          <p:cNvPr id="58" name="Ryhmitä 57"/>
          <p:cNvGrpSpPr/>
          <p:nvPr/>
        </p:nvGrpSpPr>
        <p:grpSpPr>
          <a:xfrm>
            <a:off x="7937923" y="1530301"/>
            <a:ext cx="768085" cy="672075"/>
            <a:chOff x="5953442" y="2253712"/>
            <a:chExt cx="576064" cy="504056"/>
          </a:xfrm>
        </p:grpSpPr>
        <p:sp>
          <p:nvSpPr>
            <p:cNvPr id="59" name="Ellipsi 58"/>
            <p:cNvSpPr/>
            <p:nvPr/>
          </p:nvSpPr>
          <p:spPr>
            <a:xfrm>
              <a:off x="5953442" y="2253712"/>
              <a:ext cx="576064" cy="504056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219170">
                <a:defRPr/>
              </a:pPr>
              <a:endParaRPr lang="fi-FI" sz="2400" kern="0">
                <a:solidFill>
                  <a:prstClr val="white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sp>
          <p:nvSpPr>
            <p:cNvPr id="60" name="Tekstiruutu 59"/>
            <p:cNvSpPr txBox="1"/>
            <p:nvPr/>
          </p:nvSpPr>
          <p:spPr>
            <a:xfrm>
              <a:off x="5988364" y="2365887"/>
              <a:ext cx="50622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fi-FI" sz="1200" kern="0">
                  <a:solidFill>
                    <a:prstClr val="white"/>
                  </a:solidFill>
                  <a:latin typeface="Georgia" charset="0"/>
                  <a:ea typeface="Georgia" charset="0"/>
                  <a:cs typeface="Georgia" charset="0"/>
                </a:rPr>
                <a:t>Panos</a:t>
              </a:r>
            </a:p>
          </p:txBody>
        </p:sp>
      </p:grpSp>
      <p:grpSp>
        <p:nvGrpSpPr>
          <p:cNvPr id="61" name="Ryhmitä 60"/>
          <p:cNvGrpSpPr/>
          <p:nvPr/>
        </p:nvGrpSpPr>
        <p:grpSpPr>
          <a:xfrm>
            <a:off x="8725508" y="1778865"/>
            <a:ext cx="788305" cy="672075"/>
            <a:chOff x="6544130" y="2440135"/>
            <a:chExt cx="591229" cy="504056"/>
          </a:xfrm>
        </p:grpSpPr>
        <p:sp>
          <p:nvSpPr>
            <p:cNvPr id="62" name="Ellipsi 61"/>
            <p:cNvSpPr/>
            <p:nvPr/>
          </p:nvSpPr>
          <p:spPr>
            <a:xfrm>
              <a:off x="6544130" y="2440135"/>
              <a:ext cx="576064" cy="504056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219170">
                <a:defRPr/>
              </a:pPr>
              <a:endParaRPr lang="fi-FI" sz="2400" kern="0">
                <a:solidFill>
                  <a:prstClr val="white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sp>
          <p:nvSpPr>
            <p:cNvPr id="63" name="Tekstiruutu 62"/>
            <p:cNvSpPr txBox="1"/>
            <p:nvPr/>
          </p:nvSpPr>
          <p:spPr>
            <a:xfrm>
              <a:off x="6577368" y="2568863"/>
              <a:ext cx="557991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fi-FI" sz="1200" kern="0">
                  <a:solidFill>
                    <a:prstClr val="white"/>
                  </a:solidFill>
                  <a:latin typeface="Georgia" charset="0"/>
                  <a:ea typeface="Georgia" charset="0"/>
                  <a:cs typeface="Georgia" charset="0"/>
                </a:rPr>
                <a:t>Panos</a:t>
              </a:r>
            </a:p>
          </p:txBody>
        </p:sp>
      </p:grpSp>
      <p:cxnSp>
        <p:nvCxnSpPr>
          <p:cNvPr id="85" name="Suora nuoliyhdysviiva 84"/>
          <p:cNvCxnSpPr/>
          <p:nvPr/>
        </p:nvCxnSpPr>
        <p:spPr>
          <a:xfrm>
            <a:off x="7493845" y="2052737"/>
            <a:ext cx="11051" cy="395748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cxnSp>
        <p:nvCxnSpPr>
          <p:cNvPr id="86" name="Suora nuoliyhdysviiva 85"/>
          <p:cNvCxnSpPr/>
          <p:nvPr/>
        </p:nvCxnSpPr>
        <p:spPr>
          <a:xfrm flipH="1">
            <a:off x="7749410" y="2177258"/>
            <a:ext cx="324217" cy="316317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cxnSp>
        <p:nvCxnSpPr>
          <p:cNvPr id="87" name="Suora nuoliyhdysviiva 86"/>
          <p:cNvCxnSpPr/>
          <p:nvPr/>
        </p:nvCxnSpPr>
        <p:spPr>
          <a:xfrm flipH="1">
            <a:off x="8599286" y="2388231"/>
            <a:ext cx="300999" cy="389623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grpSp>
        <p:nvGrpSpPr>
          <p:cNvPr id="105" name="Ryhmitä 104"/>
          <p:cNvGrpSpPr/>
          <p:nvPr/>
        </p:nvGrpSpPr>
        <p:grpSpPr>
          <a:xfrm>
            <a:off x="2258174" y="3639450"/>
            <a:ext cx="768085" cy="672075"/>
            <a:chOff x="1693630" y="3835574"/>
            <a:chExt cx="576064" cy="504056"/>
          </a:xfrm>
        </p:grpSpPr>
        <p:sp>
          <p:nvSpPr>
            <p:cNvPr id="106" name="Ellipsi 105"/>
            <p:cNvSpPr/>
            <p:nvPr/>
          </p:nvSpPr>
          <p:spPr>
            <a:xfrm>
              <a:off x="1693630" y="3835574"/>
              <a:ext cx="576064" cy="504056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rgbClr val="FFC00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219170">
                <a:defRPr/>
              </a:pPr>
              <a:endParaRPr lang="fi-FI" sz="2400" kern="0">
                <a:solidFill>
                  <a:prstClr val="white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sp>
          <p:nvSpPr>
            <p:cNvPr id="107" name="Tekstiruutu 106"/>
            <p:cNvSpPr txBox="1"/>
            <p:nvPr/>
          </p:nvSpPr>
          <p:spPr>
            <a:xfrm>
              <a:off x="1729010" y="3959394"/>
              <a:ext cx="47602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fi-FI" sz="1200" kern="0">
                  <a:solidFill>
                    <a:prstClr val="black"/>
                  </a:solidFill>
                  <a:latin typeface="Georgia" charset="0"/>
                  <a:ea typeface="Georgia" charset="0"/>
                  <a:cs typeface="Georgia" charset="0"/>
                </a:rPr>
                <a:t>Teko</a:t>
              </a:r>
            </a:p>
          </p:txBody>
        </p:sp>
      </p:grpSp>
      <p:grpSp>
        <p:nvGrpSpPr>
          <p:cNvPr id="108" name="Ryhmitä 107"/>
          <p:cNvGrpSpPr/>
          <p:nvPr/>
        </p:nvGrpSpPr>
        <p:grpSpPr>
          <a:xfrm>
            <a:off x="1978719" y="4358713"/>
            <a:ext cx="768085" cy="672074"/>
            <a:chOff x="1484039" y="4375024"/>
            <a:chExt cx="576064" cy="504056"/>
          </a:xfrm>
        </p:grpSpPr>
        <p:sp>
          <p:nvSpPr>
            <p:cNvPr id="109" name="Ellipsi 108"/>
            <p:cNvSpPr/>
            <p:nvPr/>
          </p:nvSpPr>
          <p:spPr>
            <a:xfrm>
              <a:off x="1484039" y="4375024"/>
              <a:ext cx="576064" cy="504056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rgbClr val="FFC00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219170">
                <a:defRPr/>
              </a:pPr>
              <a:endParaRPr lang="fi-FI" sz="2400" kern="0">
                <a:solidFill>
                  <a:prstClr val="white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sp>
          <p:nvSpPr>
            <p:cNvPr id="110" name="Tekstiruutu 109"/>
            <p:cNvSpPr txBox="1"/>
            <p:nvPr/>
          </p:nvSpPr>
          <p:spPr>
            <a:xfrm>
              <a:off x="1541518" y="4483081"/>
              <a:ext cx="47602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fi-FI" sz="1200" kern="0">
                  <a:solidFill>
                    <a:prstClr val="black"/>
                  </a:solidFill>
                  <a:latin typeface="Georgia" charset="0"/>
                  <a:ea typeface="Georgia" charset="0"/>
                  <a:cs typeface="Georgia" charset="0"/>
                </a:rPr>
                <a:t>Teko</a:t>
              </a:r>
            </a:p>
          </p:txBody>
        </p:sp>
      </p:grpSp>
      <p:grpSp>
        <p:nvGrpSpPr>
          <p:cNvPr id="117" name="Ryhmitä 116"/>
          <p:cNvGrpSpPr/>
          <p:nvPr/>
        </p:nvGrpSpPr>
        <p:grpSpPr>
          <a:xfrm>
            <a:off x="1503463" y="2764811"/>
            <a:ext cx="768085" cy="672075"/>
            <a:chOff x="1120517" y="3166774"/>
            <a:chExt cx="576064" cy="504056"/>
          </a:xfrm>
        </p:grpSpPr>
        <p:sp>
          <p:nvSpPr>
            <p:cNvPr id="118" name="Ellipsi 117"/>
            <p:cNvSpPr/>
            <p:nvPr/>
          </p:nvSpPr>
          <p:spPr>
            <a:xfrm>
              <a:off x="1120517" y="3166774"/>
              <a:ext cx="576064" cy="504056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219170">
                <a:defRPr/>
              </a:pPr>
              <a:endParaRPr lang="fi-FI" sz="2400" kern="0">
                <a:solidFill>
                  <a:prstClr val="white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sp>
          <p:nvSpPr>
            <p:cNvPr id="119" name="Tekstiruutu 118"/>
            <p:cNvSpPr txBox="1"/>
            <p:nvPr/>
          </p:nvSpPr>
          <p:spPr>
            <a:xfrm>
              <a:off x="1162351" y="3291669"/>
              <a:ext cx="531279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fi-FI" sz="1200" kern="0">
                  <a:solidFill>
                    <a:prstClr val="white"/>
                  </a:solidFill>
                  <a:latin typeface="Georgia" charset="0"/>
                  <a:ea typeface="Georgia" charset="0"/>
                  <a:cs typeface="Georgia" charset="0"/>
                </a:rPr>
                <a:t>Panos</a:t>
              </a:r>
            </a:p>
          </p:txBody>
        </p:sp>
      </p:grpSp>
      <p:grpSp>
        <p:nvGrpSpPr>
          <p:cNvPr id="120" name="Ryhmitä 119"/>
          <p:cNvGrpSpPr/>
          <p:nvPr/>
        </p:nvGrpSpPr>
        <p:grpSpPr>
          <a:xfrm>
            <a:off x="1066226" y="3382135"/>
            <a:ext cx="768085" cy="672075"/>
            <a:chOff x="799669" y="3642586"/>
            <a:chExt cx="576064" cy="504056"/>
          </a:xfrm>
        </p:grpSpPr>
        <p:sp>
          <p:nvSpPr>
            <p:cNvPr id="121" name="Ellipsi 120"/>
            <p:cNvSpPr/>
            <p:nvPr/>
          </p:nvSpPr>
          <p:spPr>
            <a:xfrm>
              <a:off x="799669" y="3642586"/>
              <a:ext cx="576064" cy="504056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219170">
                <a:defRPr/>
              </a:pPr>
              <a:endParaRPr lang="fi-FI" sz="2400" kern="0">
                <a:solidFill>
                  <a:prstClr val="white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sp>
          <p:nvSpPr>
            <p:cNvPr id="122" name="Tekstiruutu 121"/>
            <p:cNvSpPr txBox="1"/>
            <p:nvPr/>
          </p:nvSpPr>
          <p:spPr>
            <a:xfrm>
              <a:off x="838979" y="3765366"/>
              <a:ext cx="531279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fi-FI" sz="1200" kern="0">
                  <a:solidFill>
                    <a:prstClr val="white"/>
                  </a:solidFill>
                  <a:latin typeface="Georgia" charset="0"/>
                  <a:ea typeface="Georgia" charset="0"/>
                  <a:cs typeface="Georgia" charset="0"/>
                </a:rPr>
                <a:t>Panos</a:t>
              </a:r>
            </a:p>
          </p:txBody>
        </p:sp>
      </p:grpSp>
      <p:grpSp>
        <p:nvGrpSpPr>
          <p:cNvPr id="123" name="Ryhmitä 122"/>
          <p:cNvGrpSpPr/>
          <p:nvPr/>
        </p:nvGrpSpPr>
        <p:grpSpPr>
          <a:xfrm>
            <a:off x="1103446" y="4110265"/>
            <a:ext cx="713537" cy="530592"/>
            <a:chOff x="827584" y="4188686"/>
            <a:chExt cx="535153" cy="397944"/>
          </a:xfrm>
        </p:grpSpPr>
        <p:sp>
          <p:nvSpPr>
            <p:cNvPr id="124" name="Ellipsi 123"/>
            <p:cNvSpPr/>
            <p:nvPr/>
          </p:nvSpPr>
          <p:spPr>
            <a:xfrm>
              <a:off x="827584" y="4188686"/>
              <a:ext cx="449154" cy="397944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219170">
                <a:defRPr/>
              </a:pPr>
              <a:endParaRPr lang="fi-FI" sz="2400" kern="0">
                <a:solidFill>
                  <a:prstClr val="white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sp>
          <p:nvSpPr>
            <p:cNvPr id="125" name="Tekstiruutu 124"/>
            <p:cNvSpPr txBox="1"/>
            <p:nvPr/>
          </p:nvSpPr>
          <p:spPr>
            <a:xfrm>
              <a:off x="831458" y="4254620"/>
              <a:ext cx="531279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fi-FI" sz="933" kern="0">
                  <a:solidFill>
                    <a:prstClr val="white"/>
                  </a:solidFill>
                  <a:latin typeface="Georgia" charset="0"/>
                  <a:ea typeface="Georgia" charset="0"/>
                  <a:cs typeface="Georgia" charset="0"/>
                </a:rPr>
                <a:t>Panos</a:t>
              </a:r>
            </a:p>
          </p:txBody>
        </p:sp>
      </p:grpSp>
      <p:grpSp>
        <p:nvGrpSpPr>
          <p:cNvPr id="126" name="Ryhmitä 125"/>
          <p:cNvGrpSpPr/>
          <p:nvPr/>
        </p:nvGrpSpPr>
        <p:grpSpPr>
          <a:xfrm>
            <a:off x="1323582" y="4694754"/>
            <a:ext cx="708372" cy="396329"/>
            <a:chOff x="992686" y="4627052"/>
            <a:chExt cx="531279" cy="297247"/>
          </a:xfrm>
        </p:grpSpPr>
        <p:sp>
          <p:nvSpPr>
            <p:cNvPr id="127" name="Ellipsi 126"/>
            <p:cNvSpPr/>
            <p:nvPr/>
          </p:nvSpPr>
          <p:spPr>
            <a:xfrm>
              <a:off x="1019823" y="4627052"/>
              <a:ext cx="313086" cy="297247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219170">
                <a:defRPr/>
              </a:pPr>
              <a:endParaRPr lang="fi-FI" sz="2400" kern="0">
                <a:solidFill>
                  <a:prstClr val="white"/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sp>
          <p:nvSpPr>
            <p:cNvPr id="128" name="Tekstiruutu 127"/>
            <p:cNvSpPr txBox="1"/>
            <p:nvPr/>
          </p:nvSpPr>
          <p:spPr>
            <a:xfrm>
              <a:off x="992686" y="4678070"/>
              <a:ext cx="531279" cy="146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fi-FI" sz="667" kern="0">
                  <a:solidFill>
                    <a:prstClr val="white"/>
                  </a:solidFill>
                  <a:latin typeface="Georgia" charset="0"/>
                  <a:ea typeface="Georgia" charset="0"/>
                  <a:cs typeface="Georgia" charset="0"/>
                </a:rPr>
                <a:t>Panos</a:t>
              </a:r>
            </a:p>
          </p:txBody>
        </p:sp>
      </p:grpSp>
      <p:cxnSp>
        <p:nvCxnSpPr>
          <p:cNvPr id="140" name="Suora nuoliyhdysviiva 139"/>
          <p:cNvCxnSpPr/>
          <p:nvPr/>
        </p:nvCxnSpPr>
        <p:spPr>
          <a:xfrm>
            <a:off x="2271549" y="3163824"/>
            <a:ext cx="672431" cy="119187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cxnSp>
        <p:nvCxnSpPr>
          <p:cNvPr id="141" name="Suora nuoliyhdysviiva 140"/>
          <p:cNvCxnSpPr/>
          <p:nvPr/>
        </p:nvCxnSpPr>
        <p:spPr>
          <a:xfrm>
            <a:off x="2102169" y="3369061"/>
            <a:ext cx="268489" cy="368811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cxnSp>
        <p:nvCxnSpPr>
          <p:cNvPr id="142" name="Suora nuoliyhdysviiva 141"/>
          <p:cNvCxnSpPr/>
          <p:nvPr/>
        </p:nvCxnSpPr>
        <p:spPr>
          <a:xfrm>
            <a:off x="1799885" y="3865545"/>
            <a:ext cx="458289" cy="109943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sp>
        <p:nvSpPr>
          <p:cNvPr id="16" name="Ellipsi 15"/>
          <p:cNvSpPr/>
          <p:nvPr/>
        </p:nvSpPr>
        <p:spPr>
          <a:xfrm>
            <a:off x="3443746" y="5077024"/>
            <a:ext cx="534188" cy="464377"/>
          </a:xfrm>
          <a:prstGeom prst="ellipse">
            <a:avLst/>
          </a:prstGeom>
          <a:solidFill>
            <a:srgbClr val="44546A">
              <a:alpha val="2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fi-FI" sz="2133" kern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3" name="Ellipsi 22"/>
          <p:cNvSpPr/>
          <p:nvPr/>
        </p:nvSpPr>
        <p:spPr>
          <a:xfrm>
            <a:off x="3775887" y="5602602"/>
            <a:ext cx="330988" cy="298245"/>
          </a:xfrm>
          <a:prstGeom prst="ellipse">
            <a:avLst/>
          </a:prstGeom>
          <a:solidFill>
            <a:srgbClr val="44546A">
              <a:alpha val="2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fi-FI" sz="2133" kern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4" name="Ellipsi 93"/>
          <p:cNvSpPr/>
          <p:nvPr/>
        </p:nvSpPr>
        <p:spPr>
          <a:xfrm>
            <a:off x="3302092" y="4354463"/>
            <a:ext cx="768085" cy="67207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219170">
              <a:defRPr/>
            </a:pPr>
            <a:endParaRPr lang="fi-FI" sz="2400" kern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5" name="Tekstiruutu 94"/>
          <p:cNvSpPr txBox="1"/>
          <p:nvPr/>
        </p:nvSpPr>
        <p:spPr>
          <a:xfrm>
            <a:off x="3192241" y="4532753"/>
            <a:ext cx="989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fi-FI" sz="1200" kern="0">
                <a:solidFill>
                  <a:prstClr val="white"/>
                </a:solidFill>
                <a:latin typeface="Georgia" charset="0"/>
                <a:ea typeface="Georgia" charset="0"/>
                <a:cs typeface="Georgia" charset="0"/>
              </a:rPr>
              <a:t>Ratkaisu</a:t>
            </a:r>
            <a:endParaRPr lang="fi-FI" sz="1200" kern="0" dirty="0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136" name="Suora nuoliyhdysviiva 135"/>
          <p:cNvCxnSpPr/>
          <p:nvPr/>
        </p:nvCxnSpPr>
        <p:spPr>
          <a:xfrm flipV="1">
            <a:off x="2746805" y="4679959"/>
            <a:ext cx="578740" cy="14795"/>
          </a:xfrm>
          <a:prstGeom prst="straightConnector1">
            <a:avLst/>
          </a:prstGeom>
          <a:noFill/>
          <a:ln w="6350" cap="flat" cmpd="sng" algn="ctr"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43" name="Suora nuoliyhdysviiva 142"/>
          <p:cNvCxnSpPr/>
          <p:nvPr/>
        </p:nvCxnSpPr>
        <p:spPr>
          <a:xfrm>
            <a:off x="1693406" y="4447263"/>
            <a:ext cx="293445" cy="117879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cxnSp>
        <p:nvCxnSpPr>
          <p:cNvPr id="144" name="Suora nuoliyhdysviiva 143"/>
          <p:cNvCxnSpPr/>
          <p:nvPr/>
        </p:nvCxnSpPr>
        <p:spPr>
          <a:xfrm flipV="1">
            <a:off x="1677769" y="4694753"/>
            <a:ext cx="300951" cy="68024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80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Yhteiskehittäminen n</a:t>
            </a:r>
            <a:r>
              <a:rPr lang="fi-FI" dirty="0" smtClean="0"/>
              <a:t>s. Oulun malli</a:t>
            </a:r>
            <a:endParaRPr lang="fi-FI" dirty="0"/>
          </a:p>
        </p:txBody>
      </p:sp>
      <p:sp>
        <p:nvSpPr>
          <p:cNvPr id="24" name="Suorakulmio 23"/>
          <p:cNvSpPr/>
          <p:nvPr/>
        </p:nvSpPr>
        <p:spPr>
          <a:xfrm>
            <a:off x="635977" y="3780517"/>
            <a:ext cx="5153655" cy="240383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23" name="Suorakulmio 22"/>
          <p:cNvSpPr/>
          <p:nvPr/>
        </p:nvSpPr>
        <p:spPr>
          <a:xfrm>
            <a:off x="5844019" y="3801432"/>
            <a:ext cx="5808469" cy="2382915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67"/>
          </a:p>
        </p:txBody>
      </p:sp>
      <p:sp>
        <p:nvSpPr>
          <p:cNvPr id="22" name="Suorakulmio 21"/>
          <p:cNvSpPr/>
          <p:nvPr/>
        </p:nvSpPr>
        <p:spPr>
          <a:xfrm>
            <a:off x="5844019" y="1421100"/>
            <a:ext cx="5808469" cy="23282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5" name="Suorakulmio 4"/>
          <p:cNvSpPr/>
          <p:nvPr/>
        </p:nvSpPr>
        <p:spPr>
          <a:xfrm>
            <a:off x="635977" y="1421100"/>
            <a:ext cx="5153655" cy="23282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4" name="Ellipsi 3"/>
          <p:cNvSpPr/>
          <p:nvPr/>
        </p:nvSpPr>
        <p:spPr>
          <a:xfrm>
            <a:off x="4542332" y="3081206"/>
            <a:ext cx="2568000" cy="1260412"/>
          </a:xfrm>
          <a:prstGeom prst="ellipse">
            <a:avLst/>
          </a:prstGeom>
          <a:noFill/>
          <a:ln w="127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933"/>
          </a:p>
        </p:txBody>
      </p:sp>
      <p:sp>
        <p:nvSpPr>
          <p:cNvPr id="3" name="Ellipsi 2"/>
          <p:cNvSpPr/>
          <p:nvPr/>
        </p:nvSpPr>
        <p:spPr>
          <a:xfrm>
            <a:off x="5137179" y="3385945"/>
            <a:ext cx="1320272" cy="618228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endParaRPr lang="fi-FI" sz="933">
              <a:solidFill>
                <a:prstClr val="black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5296770" y="3551102"/>
            <a:ext cx="1088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latin typeface="Georgia" charset="0"/>
                <a:ea typeface="Georgia" charset="0"/>
                <a:cs typeface="Georgia" charset="0"/>
              </a:rPr>
              <a:t>TAVOITE</a:t>
            </a:r>
          </a:p>
        </p:txBody>
      </p:sp>
      <p:sp>
        <p:nvSpPr>
          <p:cNvPr id="14" name="Ellipsi 13"/>
          <p:cNvSpPr/>
          <p:nvPr/>
        </p:nvSpPr>
        <p:spPr>
          <a:xfrm>
            <a:off x="4121519" y="3893339"/>
            <a:ext cx="1369727" cy="53632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endParaRPr lang="fi-FI" sz="933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6" name="Ellipsi 15"/>
          <p:cNvSpPr/>
          <p:nvPr/>
        </p:nvSpPr>
        <p:spPr>
          <a:xfrm>
            <a:off x="4170778" y="2944703"/>
            <a:ext cx="1369727" cy="53632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endParaRPr lang="fi-FI" sz="933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8" name="Ellipsi 17"/>
          <p:cNvSpPr/>
          <p:nvPr/>
        </p:nvSpPr>
        <p:spPr>
          <a:xfrm>
            <a:off x="6080411" y="2943787"/>
            <a:ext cx="1369727" cy="53632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endParaRPr lang="fi-FI" sz="933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9" name="Tekstiruutu 18"/>
          <p:cNvSpPr txBox="1"/>
          <p:nvPr/>
        </p:nvSpPr>
        <p:spPr>
          <a:xfrm>
            <a:off x="4216270" y="3012665"/>
            <a:ext cx="1254113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33">
                <a:latin typeface="Georgia" charset="0"/>
                <a:ea typeface="Georgia" charset="0"/>
                <a:cs typeface="Georgia" charset="0"/>
              </a:rPr>
              <a:t>Työttömyyden </a:t>
            </a:r>
            <a:r>
              <a:rPr lang="fi-FI" sz="933" dirty="0">
                <a:latin typeface="Georgia" charset="0"/>
                <a:ea typeface="Georgia" charset="0"/>
                <a:cs typeface="Georgia" charset="0"/>
              </a:rPr>
              <a:t>riski alenee</a:t>
            </a:r>
          </a:p>
        </p:txBody>
      </p:sp>
      <p:sp>
        <p:nvSpPr>
          <p:cNvPr id="20" name="Ellipsi 19"/>
          <p:cNvSpPr/>
          <p:nvPr/>
        </p:nvSpPr>
        <p:spPr>
          <a:xfrm>
            <a:off x="6127699" y="3904901"/>
            <a:ext cx="1369727" cy="536320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endParaRPr lang="fi-FI" sz="667">
              <a:solidFill>
                <a:prstClr val="white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1" name="Tekstiruutu 20"/>
          <p:cNvSpPr txBox="1"/>
          <p:nvPr/>
        </p:nvSpPr>
        <p:spPr>
          <a:xfrm>
            <a:off x="4195605" y="3982096"/>
            <a:ext cx="1254113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33" dirty="0">
                <a:latin typeface="Georgia" charset="0"/>
                <a:ea typeface="Georgia" charset="0"/>
                <a:cs typeface="Georgia" charset="0"/>
              </a:rPr>
              <a:t>Koettu hyvinvointi lisääntyy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6324002" y="4048496"/>
            <a:ext cx="1002197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33" dirty="0">
                <a:latin typeface="Georgia" charset="0"/>
                <a:ea typeface="Georgia" charset="0"/>
                <a:cs typeface="Georgia" charset="0"/>
              </a:rPr>
              <a:t>Nuori työllistyy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6141881" y="3014447"/>
            <a:ext cx="1254713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33" dirty="0">
                <a:latin typeface="Georgia" charset="0"/>
                <a:ea typeface="Georgia" charset="0"/>
                <a:cs typeface="Georgia" charset="0"/>
              </a:rPr>
              <a:t>Nuoren osaaminen lisääntyy</a:t>
            </a:r>
          </a:p>
        </p:txBody>
      </p:sp>
      <p:sp>
        <p:nvSpPr>
          <p:cNvPr id="37" name="Pyöristetty suorakulmio 36"/>
          <p:cNvSpPr/>
          <p:nvPr/>
        </p:nvSpPr>
        <p:spPr>
          <a:xfrm>
            <a:off x="4138094" y="1788187"/>
            <a:ext cx="1337541" cy="328407"/>
          </a:xfrm>
          <a:prstGeom prst="round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Varhaisen </a:t>
            </a:r>
            <a:r>
              <a:rPr lang="fi-FI" sz="667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tuen kehittäminen</a:t>
            </a:r>
            <a:endParaRPr lang="fi-FI" sz="667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8" name="Pyöristetty suorakulmio 37"/>
          <p:cNvSpPr/>
          <p:nvPr/>
        </p:nvSpPr>
        <p:spPr>
          <a:xfrm>
            <a:off x="2360642" y="1542620"/>
            <a:ext cx="1489055" cy="2367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Lapsiperheiden arjen sujuvoittaminen</a:t>
            </a:r>
          </a:p>
        </p:txBody>
      </p:sp>
      <p:sp>
        <p:nvSpPr>
          <p:cNvPr id="39" name="Pyöristetty suorakulmio 38"/>
          <p:cNvSpPr/>
          <p:nvPr/>
        </p:nvSpPr>
        <p:spPr>
          <a:xfrm>
            <a:off x="2360642" y="1824467"/>
            <a:ext cx="1489055" cy="2528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Lapsiperheiden voimavarojen vahvistaminen</a:t>
            </a:r>
          </a:p>
        </p:txBody>
      </p:sp>
      <p:cxnSp>
        <p:nvCxnSpPr>
          <p:cNvPr id="40" name="Käyrä yhdysviiva 39"/>
          <p:cNvCxnSpPr>
            <a:stCxn id="16" idx="0"/>
            <a:endCxn id="37" idx="2"/>
          </p:cNvCxnSpPr>
          <p:nvPr/>
        </p:nvCxnSpPr>
        <p:spPr>
          <a:xfrm rot="16200000" flipV="1">
            <a:off x="4417199" y="2506260"/>
            <a:ext cx="828109" cy="48777"/>
          </a:xfrm>
          <a:prstGeom prst="curvedConnector3">
            <a:avLst>
              <a:gd name="adj1" fmla="val 5000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Käyrä yhdysviiva 40"/>
          <p:cNvCxnSpPr>
            <a:stCxn id="56" idx="1"/>
          </p:cNvCxnSpPr>
          <p:nvPr/>
        </p:nvCxnSpPr>
        <p:spPr>
          <a:xfrm rot="10800000">
            <a:off x="3849697" y="1660986"/>
            <a:ext cx="288399" cy="291405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Käyrä yhdysviiva 41"/>
          <p:cNvCxnSpPr>
            <a:stCxn id="56" idx="1"/>
          </p:cNvCxnSpPr>
          <p:nvPr/>
        </p:nvCxnSpPr>
        <p:spPr>
          <a:xfrm rot="10800000">
            <a:off x="3849697" y="1950883"/>
            <a:ext cx="288399" cy="1508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yöristetty suorakulmio 42"/>
          <p:cNvSpPr/>
          <p:nvPr/>
        </p:nvSpPr>
        <p:spPr>
          <a:xfrm>
            <a:off x="2530748" y="2479829"/>
            <a:ext cx="1337541" cy="328407"/>
          </a:xfrm>
          <a:prstGeom prst="round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Ylisukupolvisen työttömyyden ehkäisy</a:t>
            </a:r>
          </a:p>
        </p:txBody>
      </p:sp>
      <p:sp>
        <p:nvSpPr>
          <p:cNvPr id="44" name="Pyöristetty suorakulmio 43"/>
          <p:cNvSpPr/>
          <p:nvPr/>
        </p:nvSpPr>
        <p:spPr>
          <a:xfrm>
            <a:off x="2542695" y="3031273"/>
            <a:ext cx="1337541" cy="328407"/>
          </a:xfrm>
          <a:prstGeom prst="round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Uudenlainen palvelukehittäminen</a:t>
            </a:r>
          </a:p>
        </p:txBody>
      </p:sp>
      <p:sp>
        <p:nvSpPr>
          <p:cNvPr id="45" name="Pyöristetty suorakulmio 44"/>
          <p:cNvSpPr/>
          <p:nvPr/>
        </p:nvSpPr>
        <p:spPr>
          <a:xfrm>
            <a:off x="2360642" y="2119958"/>
            <a:ext cx="1489055" cy="1868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Varhainen uraohjaus</a:t>
            </a:r>
          </a:p>
        </p:txBody>
      </p:sp>
      <p:cxnSp>
        <p:nvCxnSpPr>
          <p:cNvPr id="46" name="Käyrä yhdysviiva 45"/>
          <p:cNvCxnSpPr>
            <a:stCxn id="56" idx="1"/>
          </p:cNvCxnSpPr>
          <p:nvPr/>
        </p:nvCxnSpPr>
        <p:spPr>
          <a:xfrm rot="10800000" flipV="1">
            <a:off x="3849697" y="1952390"/>
            <a:ext cx="288399" cy="260981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yöristetty suorakulmio 46"/>
          <p:cNvSpPr/>
          <p:nvPr/>
        </p:nvSpPr>
        <p:spPr>
          <a:xfrm>
            <a:off x="757778" y="2127957"/>
            <a:ext cx="1489055" cy="2367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Nuorten huomioiminen aikuisten tukipalveluissa</a:t>
            </a:r>
          </a:p>
        </p:txBody>
      </p:sp>
      <p:sp>
        <p:nvSpPr>
          <p:cNvPr id="48" name="Pyöristetty suorakulmio 47"/>
          <p:cNvSpPr/>
          <p:nvPr/>
        </p:nvSpPr>
        <p:spPr>
          <a:xfrm>
            <a:off x="757778" y="2409806"/>
            <a:ext cx="1489055" cy="2528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Sijaishuollossa varttuneiden tukeminen</a:t>
            </a:r>
          </a:p>
        </p:txBody>
      </p:sp>
      <p:cxnSp>
        <p:nvCxnSpPr>
          <p:cNvPr id="49" name="Käyrä yhdysviiva 48"/>
          <p:cNvCxnSpPr/>
          <p:nvPr/>
        </p:nvCxnSpPr>
        <p:spPr>
          <a:xfrm rot="10800000">
            <a:off x="2246833" y="2246323"/>
            <a:ext cx="283916" cy="397709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Käyrä yhdysviiva 49"/>
          <p:cNvCxnSpPr/>
          <p:nvPr/>
        </p:nvCxnSpPr>
        <p:spPr>
          <a:xfrm rot="10800000">
            <a:off x="2246833" y="2536222"/>
            <a:ext cx="283916" cy="107812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yöristetty suorakulmio 50"/>
          <p:cNvSpPr/>
          <p:nvPr/>
        </p:nvSpPr>
        <p:spPr>
          <a:xfrm>
            <a:off x="769137" y="2791276"/>
            <a:ext cx="1489055" cy="2367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Maakunta palvelukehityksen alustana</a:t>
            </a:r>
          </a:p>
        </p:txBody>
      </p:sp>
      <p:sp>
        <p:nvSpPr>
          <p:cNvPr id="52" name="Pyöristetty suorakulmio 51"/>
          <p:cNvSpPr/>
          <p:nvPr/>
        </p:nvSpPr>
        <p:spPr>
          <a:xfrm>
            <a:off x="769137" y="3073123"/>
            <a:ext cx="1489055" cy="2528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Yritysyhteistyön lisääminen</a:t>
            </a:r>
          </a:p>
        </p:txBody>
      </p:sp>
      <p:cxnSp>
        <p:nvCxnSpPr>
          <p:cNvPr id="53" name="Käyrä yhdysviiva 52"/>
          <p:cNvCxnSpPr/>
          <p:nvPr/>
        </p:nvCxnSpPr>
        <p:spPr>
          <a:xfrm rot="10800000">
            <a:off x="2258193" y="2909642"/>
            <a:ext cx="288399" cy="291405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Käyrä yhdysviiva 53"/>
          <p:cNvCxnSpPr/>
          <p:nvPr/>
        </p:nvCxnSpPr>
        <p:spPr>
          <a:xfrm rot="10800000">
            <a:off x="2258193" y="3199539"/>
            <a:ext cx="288399" cy="1508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Pyöristetty suorakulmio 54"/>
          <p:cNvSpPr/>
          <p:nvPr/>
        </p:nvSpPr>
        <p:spPr>
          <a:xfrm>
            <a:off x="769137" y="3368612"/>
            <a:ext cx="1489055" cy="1868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Uudet tuen  työvälineet</a:t>
            </a:r>
          </a:p>
        </p:txBody>
      </p:sp>
      <p:cxnSp>
        <p:nvCxnSpPr>
          <p:cNvPr id="56" name="Käyrä yhdysviiva 55"/>
          <p:cNvCxnSpPr/>
          <p:nvPr/>
        </p:nvCxnSpPr>
        <p:spPr>
          <a:xfrm rot="10800000" flipV="1">
            <a:off x="2258193" y="3201046"/>
            <a:ext cx="288399" cy="260981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3" name="Käyrä yhdysviiva 1232"/>
          <p:cNvCxnSpPr>
            <a:stCxn id="16" idx="1"/>
            <a:endCxn id="43" idx="3"/>
          </p:cNvCxnSpPr>
          <p:nvPr/>
        </p:nvCxnSpPr>
        <p:spPr>
          <a:xfrm rot="16200000" flipV="1">
            <a:off x="3930223" y="2582099"/>
            <a:ext cx="379213" cy="503080"/>
          </a:xfrm>
          <a:prstGeom prst="curvedConnector2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6" name="Käyrä yhdysviiva 1235"/>
          <p:cNvCxnSpPr>
            <a:stCxn id="16" idx="2"/>
            <a:endCxn id="44" idx="3"/>
          </p:cNvCxnSpPr>
          <p:nvPr/>
        </p:nvCxnSpPr>
        <p:spPr>
          <a:xfrm rot="10800000">
            <a:off x="3880236" y="3195476"/>
            <a:ext cx="290541" cy="17387"/>
          </a:xfrm>
          <a:prstGeom prst="curvedConnector3">
            <a:avLst>
              <a:gd name="adj1" fmla="val 5000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1" name="Pyöristetty suorakulmio 1240"/>
          <p:cNvSpPr/>
          <p:nvPr/>
        </p:nvSpPr>
        <p:spPr>
          <a:xfrm>
            <a:off x="8534028" y="3925236"/>
            <a:ext cx="1161960" cy="366763"/>
          </a:xfrm>
          <a:prstGeom prst="round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Nuorilähtöinen </a:t>
            </a:r>
            <a:r>
              <a:rPr lang="fi-FI" sz="667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palvelujen kehittäminen</a:t>
            </a:r>
            <a:endParaRPr lang="fi-FI" sz="667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242" name="Pyöristetty suorakulmio 1241"/>
          <p:cNvSpPr/>
          <p:nvPr/>
        </p:nvSpPr>
        <p:spPr>
          <a:xfrm>
            <a:off x="9904598" y="4031004"/>
            <a:ext cx="1366653" cy="2664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Digitaalinen </a:t>
            </a:r>
            <a:r>
              <a:rPr lang="fi-FI" sz="667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palvelutarpeen analyysi</a:t>
            </a:r>
            <a:endParaRPr lang="fi-FI" sz="667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243" name="Pyöristetty suorakulmio 1242"/>
          <p:cNvSpPr/>
          <p:nvPr/>
        </p:nvSpPr>
        <p:spPr>
          <a:xfrm>
            <a:off x="10117777" y="4361029"/>
            <a:ext cx="1385545" cy="2086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Palvelutarpeen arviointi</a:t>
            </a:r>
          </a:p>
        </p:txBody>
      </p:sp>
      <p:cxnSp>
        <p:nvCxnSpPr>
          <p:cNvPr id="1244" name="Käyrä yhdysviiva 1243"/>
          <p:cNvCxnSpPr/>
          <p:nvPr/>
        </p:nvCxnSpPr>
        <p:spPr>
          <a:xfrm rot="10800000" flipV="1">
            <a:off x="9704069" y="4164203"/>
            <a:ext cx="200528" cy="294943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5" name="Käyrä yhdysviiva 1244"/>
          <p:cNvCxnSpPr>
            <a:stCxn id="20" idx="6"/>
          </p:cNvCxnSpPr>
          <p:nvPr/>
        </p:nvCxnSpPr>
        <p:spPr>
          <a:xfrm flipV="1">
            <a:off x="7497426" y="4098851"/>
            <a:ext cx="1036601" cy="74211"/>
          </a:xfrm>
          <a:prstGeom prst="curvedConnector3">
            <a:avLst>
              <a:gd name="adj1" fmla="val 5000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6" name="Pyöristetty suorakulmio 1245"/>
          <p:cNvSpPr/>
          <p:nvPr/>
        </p:nvSpPr>
        <p:spPr>
          <a:xfrm>
            <a:off x="8534028" y="4655786"/>
            <a:ext cx="1161960" cy="350457"/>
          </a:xfrm>
          <a:prstGeom prst="round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Vaikuttavuusmitta-reiden luominen</a:t>
            </a:r>
          </a:p>
        </p:txBody>
      </p:sp>
      <p:sp>
        <p:nvSpPr>
          <p:cNvPr id="1247" name="Pyöristetty suorakulmio 1246"/>
          <p:cNvSpPr/>
          <p:nvPr/>
        </p:nvSpPr>
        <p:spPr>
          <a:xfrm>
            <a:off x="10444795" y="4649306"/>
            <a:ext cx="1176887" cy="2194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Omatyöntekijä</a:t>
            </a:r>
          </a:p>
        </p:txBody>
      </p:sp>
      <p:cxnSp>
        <p:nvCxnSpPr>
          <p:cNvPr id="1248" name="Käyrä yhdysviiva 1247"/>
          <p:cNvCxnSpPr/>
          <p:nvPr/>
        </p:nvCxnSpPr>
        <p:spPr>
          <a:xfrm rot="5400000" flipH="1" flipV="1">
            <a:off x="5843826" y="4324973"/>
            <a:ext cx="168116" cy="1255672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9" name="Käyrä yhdysviiva 1248"/>
          <p:cNvCxnSpPr/>
          <p:nvPr/>
        </p:nvCxnSpPr>
        <p:spPr>
          <a:xfrm rot="5400000">
            <a:off x="6423050" y="4929055"/>
            <a:ext cx="192973" cy="72367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0" name="Käyrä yhdysviiva 1249"/>
          <p:cNvCxnSpPr/>
          <p:nvPr/>
        </p:nvCxnSpPr>
        <p:spPr>
          <a:xfrm rot="16200000" flipV="1">
            <a:off x="7094375" y="4330097"/>
            <a:ext cx="192975" cy="1270284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1" name="Käyrä yhdysviiva 1250"/>
          <p:cNvCxnSpPr>
            <a:stCxn id="20" idx="6"/>
          </p:cNvCxnSpPr>
          <p:nvPr/>
        </p:nvCxnSpPr>
        <p:spPr>
          <a:xfrm>
            <a:off x="7497425" y="4173062"/>
            <a:ext cx="1036600" cy="656340"/>
          </a:xfrm>
          <a:prstGeom prst="curvedConnector3">
            <a:avLst>
              <a:gd name="adj1" fmla="val 5000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2" name="Pyöristetty suorakulmio 1251"/>
          <p:cNvSpPr/>
          <p:nvPr/>
        </p:nvSpPr>
        <p:spPr>
          <a:xfrm>
            <a:off x="8541485" y="5425565"/>
            <a:ext cx="1174291" cy="306680"/>
          </a:xfrm>
          <a:prstGeom prst="round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Tiedon jakaminen ja tietopalvelut</a:t>
            </a:r>
          </a:p>
        </p:txBody>
      </p:sp>
      <p:sp>
        <p:nvSpPr>
          <p:cNvPr id="1253" name="Pyöristetty suorakulmio 1252"/>
          <p:cNvSpPr/>
          <p:nvPr/>
        </p:nvSpPr>
        <p:spPr>
          <a:xfrm>
            <a:off x="9960591" y="4962318"/>
            <a:ext cx="1520499" cy="2052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Nuoren €</a:t>
            </a:r>
          </a:p>
        </p:txBody>
      </p:sp>
      <p:sp>
        <p:nvSpPr>
          <p:cNvPr id="1254" name="Pyöristetty suorakulmio 1253"/>
          <p:cNvSpPr/>
          <p:nvPr/>
        </p:nvSpPr>
        <p:spPr>
          <a:xfrm>
            <a:off x="9960591" y="5209116"/>
            <a:ext cx="1520499" cy="2673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Järjestelmän €</a:t>
            </a:r>
          </a:p>
        </p:txBody>
      </p:sp>
      <p:cxnSp>
        <p:nvCxnSpPr>
          <p:cNvPr id="1255" name="Käyrä yhdysviiva 1254"/>
          <p:cNvCxnSpPr/>
          <p:nvPr/>
        </p:nvCxnSpPr>
        <p:spPr>
          <a:xfrm flipV="1">
            <a:off x="9735770" y="5064920"/>
            <a:ext cx="224821" cy="159448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6" name="Käyrä yhdysviiva 1255"/>
          <p:cNvCxnSpPr/>
          <p:nvPr/>
        </p:nvCxnSpPr>
        <p:spPr>
          <a:xfrm rot="10800000">
            <a:off x="9735770" y="5224370"/>
            <a:ext cx="224821" cy="118407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7" name="Pyöristetty suorakulmio 1256"/>
          <p:cNvSpPr/>
          <p:nvPr/>
        </p:nvSpPr>
        <p:spPr>
          <a:xfrm>
            <a:off x="8541485" y="4331348"/>
            <a:ext cx="1154503" cy="252792"/>
          </a:xfrm>
          <a:prstGeom prst="round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Kehittyvät uudet palvelut</a:t>
            </a:r>
          </a:p>
        </p:txBody>
      </p:sp>
      <p:cxnSp>
        <p:nvCxnSpPr>
          <p:cNvPr id="1258" name="Käyrä yhdysviiva 1257"/>
          <p:cNvCxnSpPr>
            <a:stCxn id="20" idx="6"/>
          </p:cNvCxnSpPr>
          <p:nvPr/>
        </p:nvCxnSpPr>
        <p:spPr>
          <a:xfrm>
            <a:off x="7497425" y="4173062"/>
            <a:ext cx="1044059" cy="286085"/>
          </a:xfrm>
          <a:prstGeom prst="curvedConnector3">
            <a:avLst>
              <a:gd name="adj1" fmla="val 5000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9" name="Käyrä yhdysviiva 1258"/>
          <p:cNvCxnSpPr/>
          <p:nvPr/>
        </p:nvCxnSpPr>
        <p:spPr>
          <a:xfrm rot="16200000" flipH="1">
            <a:off x="9981279" y="4328853"/>
            <a:ext cx="152692" cy="120303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0" name="Käyrä yhdysviiva 1259"/>
          <p:cNvCxnSpPr/>
          <p:nvPr/>
        </p:nvCxnSpPr>
        <p:spPr>
          <a:xfrm rot="16200000" flipH="1">
            <a:off x="10293697" y="4607928"/>
            <a:ext cx="167935" cy="134264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1" name="Pyöristetty suorakulmio 1260"/>
          <p:cNvSpPr/>
          <p:nvPr/>
        </p:nvSpPr>
        <p:spPr>
          <a:xfrm>
            <a:off x="8534027" y="5074664"/>
            <a:ext cx="1181748" cy="295365"/>
          </a:xfrm>
          <a:prstGeom prst="round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Palvelujärjestelmän koordinointi</a:t>
            </a:r>
          </a:p>
        </p:txBody>
      </p:sp>
      <p:sp>
        <p:nvSpPr>
          <p:cNvPr id="1262" name="Pyöristetty suorakulmio 1261"/>
          <p:cNvSpPr/>
          <p:nvPr/>
        </p:nvSpPr>
        <p:spPr>
          <a:xfrm>
            <a:off x="5872826" y="4653648"/>
            <a:ext cx="1365785" cy="215104"/>
          </a:xfrm>
          <a:prstGeom prst="round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Plug-in -palvelut</a:t>
            </a:r>
          </a:p>
        </p:txBody>
      </p:sp>
      <p:sp>
        <p:nvSpPr>
          <p:cNvPr id="1263" name="Pyöristetty suorakulmio 1262"/>
          <p:cNvSpPr/>
          <p:nvPr/>
        </p:nvSpPr>
        <p:spPr>
          <a:xfrm>
            <a:off x="4872102" y="5536874"/>
            <a:ext cx="809289" cy="1953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Työkokeilut</a:t>
            </a:r>
          </a:p>
        </p:txBody>
      </p:sp>
      <p:cxnSp>
        <p:nvCxnSpPr>
          <p:cNvPr id="1264" name="Käyrä yhdysviiva 1263"/>
          <p:cNvCxnSpPr/>
          <p:nvPr/>
        </p:nvCxnSpPr>
        <p:spPr>
          <a:xfrm rot="5400000" flipH="1" flipV="1">
            <a:off x="5159036" y="5395863"/>
            <a:ext cx="258720" cy="23300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5" name="Käyrä yhdysviiva 1264"/>
          <p:cNvCxnSpPr/>
          <p:nvPr/>
        </p:nvCxnSpPr>
        <p:spPr>
          <a:xfrm rot="16200000" flipH="1">
            <a:off x="6403737" y="5452066"/>
            <a:ext cx="164424" cy="5193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6" name="Pyöristetty suorakulmio 1265"/>
          <p:cNvSpPr/>
          <p:nvPr/>
        </p:nvSpPr>
        <p:spPr>
          <a:xfrm>
            <a:off x="5887112" y="5536875"/>
            <a:ext cx="1202867" cy="2164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Viestintäalustat</a:t>
            </a:r>
          </a:p>
        </p:txBody>
      </p:sp>
      <p:cxnSp>
        <p:nvCxnSpPr>
          <p:cNvPr id="1267" name="Käyrä yhdysviiva 1266"/>
          <p:cNvCxnSpPr/>
          <p:nvPr/>
        </p:nvCxnSpPr>
        <p:spPr>
          <a:xfrm rot="16200000" flipV="1">
            <a:off x="7702166" y="5407844"/>
            <a:ext cx="252869" cy="5193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8" name="Pyöristetty suorakulmio 1267"/>
          <p:cNvSpPr/>
          <p:nvPr/>
        </p:nvSpPr>
        <p:spPr>
          <a:xfrm>
            <a:off x="7229763" y="5536873"/>
            <a:ext cx="1202867" cy="3213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Työnantajien ”rikastus</a:t>
            </a:r>
            <a:r>
              <a:rPr lang="fi-FI" sz="667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”-palvelut</a:t>
            </a:r>
            <a:endParaRPr lang="fi-FI" sz="667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269" name="Pyöristetty suorakulmio 1268"/>
          <p:cNvSpPr/>
          <p:nvPr/>
        </p:nvSpPr>
        <p:spPr>
          <a:xfrm>
            <a:off x="5881919" y="5061726"/>
            <a:ext cx="1202867" cy="310724"/>
          </a:xfrm>
          <a:prstGeom prst="round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Työnantajien kohtaaminen</a:t>
            </a:r>
            <a:endParaRPr lang="fi-FI" sz="667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270" name="Pyöristetty suorakulmio 1269"/>
          <p:cNvSpPr/>
          <p:nvPr/>
        </p:nvSpPr>
        <p:spPr>
          <a:xfrm>
            <a:off x="4855640" y="5036868"/>
            <a:ext cx="888813" cy="241285"/>
          </a:xfrm>
          <a:prstGeom prst="round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Asennemuutos</a:t>
            </a:r>
          </a:p>
        </p:txBody>
      </p:sp>
      <p:sp>
        <p:nvSpPr>
          <p:cNvPr id="1271" name="Pyöristetty suorakulmio 1270"/>
          <p:cNvSpPr/>
          <p:nvPr/>
        </p:nvSpPr>
        <p:spPr>
          <a:xfrm>
            <a:off x="7238611" y="5061725"/>
            <a:ext cx="1188827" cy="363840"/>
          </a:xfrm>
          <a:prstGeom prst="round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Kasvun mahdollistaminen</a:t>
            </a:r>
          </a:p>
        </p:txBody>
      </p:sp>
      <p:cxnSp>
        <p:nvCxnSpPr>
          <p:cNvPr id="1272" name="Käyrä yhdysviiva 1271"/>
          <p:cNvCxnSpPr/>
          <p:nvPr/>
        </p:nvCxnSpPr>
        <p:spPr>
          <a:xfrm rot="16200000" flipH="1">
            <a:off x="5764937" y="4813264"/>
            <a:ext cx="258721" cy="1188499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3" name="Käyrä yhdysviiva 1272"/>
          <p:cNvCxnSpPr/>
          <p:nvPr/>
        </p:nvCxnSpPr>
        <p:spPr>
          <a:xfrm rot="16200000" flipV="1">
            <a:off x="5307714" y="5270489"/>
            <a:ext cx="550548" cy="565879"/>
          </a:xfrm>
          <a:prstGeom prst="curvedConnector3">
            <a:avLst>
              <a:gd name="adj1" fmla="val 626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4" name="Pyöristetty suorakulmio 1273"/>
          <p:cNvSpPr/>
          <p:nvPr/>
        </p:nvSpPr>
        <p:spPr>
          <a:xfrm>
            <a:off x="5264493" y="5828701"/>
            <a:ext cx="1202867" cy="2164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Yhteiskehittäminen</a:t>
            </a:r>
            <a:endParaRPr lang="fi-FI" sz="667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1275" name="Käyrä yhdysviiva 1274"/>
          <p:cNvCxnSpPr>
            <a:stCxn id="20" idx="4"/>
          </p:cNvCxnSpPr>
          <p:nvPr/>
        </p:nvCxnSpPr>
        <p:spPr>
          <a:xfrm rot="5400000">
            <a:off x="6577928" y="4419014"/>
            <a:ext cx="212427" cy="256844"/>
          </a:xfrm>
          <a:prstGeom prst="curvedConnector2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1" name="Pyöristetty suorakulmio 1280"/>
          <p:cNvSpPr/>
          <p:nvPr/>
        </p:nvSpPr>
        <p:spPr>
          <a:xfrm>
            <a:off x="7032511" y="1676701"/>
            <a:ext cx="1212760" cy="348331"/>
          </a:xfrm>
          <a:prstGeom prst="round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Palkitseva osaamisen kehittäminen</a:t>
            </a:r>
          </a:p>
        </p:txBody>
      </p:sp>
      <p:sp>
        <p:nvSpPr>
          <p:cNvPr id="1282" name="Pyöristetty suorakulmio 1281"/>
          <p:cNvSpPr/>
          <p:nvPr/>
        </p:nvSpPr>
        <p:spPr>
          <a:xfrm>
            <a:off x="8444903" y="1587986"/>
            <a:ext cx="1350139" cy="2058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Kivarinki 2.0</a:t>
            </a:r>
          </a:p>
        </p:txBody>
      </p:sp>
      <p:sp>
        <p:nvSpPr>
          <p:cNvPr id="1283" name="Pyöristetty suorakulmio 1282"/>
          <p:cNvSpPr/>
          <p:nvPr/>
        </p:nvSpPr>
        <p:spPr>
          <a:xfrm>
            <a:off x="8444903" y="1835565"/>
            <a:ext cx="1350139" cy="2681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Monimuotoinen osaamisen kehittäminen</a:t>
            </a:r>
          </a:p>
        </p:txBody>
      </p:sp>
      <p:cxnSp>
        <p:nvCxnSpPr>
          <p:cNvPr id="1284" name="Käyrä yhdysviiva 1283"/>
          <p:cNvCxnSpPr/>
          <p:nvPr/>
        </p:nvCxnSpPr>
        <p:spPr>
          <a:xfrm flipV="1">
            <a:off x="8245271" y="1690913"/>
            <a:ext cx="199632" cy="159955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5" name="Käyrä yhdysviiva 1284"/>
          <p:cNvCxnSpPr/>
          <p:nvPr/>
        </p:nvCxnSpPr>
        <p:spPr>
          <a:xfrm rot="10800000">
            <a:off x="8245272" y="1850870"/>
            <a:ext cx="199632" cy="118783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6" name="Käyrä yhdysviiva 1285"/>
          <p:cNvCxnSpPr>
            <a:stCxn id="18" idx="0"/>
          </p:cNvCxnSpPr>
          <p:nvPr/>
        </p:nvCxnSpPr>
        <p:spPr>
          <a:xfrm rot="5400000" flipH="1" flipV="1">
            <a:off x="6742709" y="2047604"/>
            <a:ext cx="918751" cy="873616"/>
          </a:xfrm>
          <a:prstGeom prst="curvedConnector3">
            <a:avLst>
              <a:gd name="adj1" fmla="val 5000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7" name="Pyöristetty suorakulmio 1286"/>
          <p:cNvSpPr/>
          <p:nvPr/>
        </p:nvSpPr>
        <p:spPr>
          <a:xfrm>
            <a:off x="7992716" y="2302717"/>
            <a:ext cx="1212760" cy="348331"/>
          </a:xfrm>
          <a:prstGeom prst="round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Ketterä toiminta</a:t>
            </a:r>
          </a:p>
        </p:txBody>
      </p:sp>
      <p:sp>
        <p:nvSpPr>
          <p:cNvPr id="1288" name="Pyöristetty suorakulmio 1287"/>
          <p:cNvSpPr/>
          <p:nvPr/>
        </p:nvSpPr>
        <p:spPr>
          <a:xfrm>
            <a:off x="9435543" y="2166986"/>
            <a:ext cx="1350139" cy="2058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”Et voi valita väärin”</a:t>
            </a:r>
          </a:p>
        </p:txBody>
      </p:sp>
      <p:sp>
        <p:nvSpPr>
          <p:cNvPr id="1289" name="Pyöristetty suorakulmio 1288"/>
          <p:cNvSpPr/>
          <p:nvPr/>
        </p:nvSpPr>
        <p:spPr>
          <a:xfrm>
            <a:off x="9435543" y="2414566"/>
            <a:ext cx="1350139" cy="1965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 err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Edu</a:t>
            </a:r>
            <a:r>
              <a:rPr lang="fi-FI" sz="667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 PT</a:t>
            </a:r>
          </a:p>
        </p:txBody>
      </p:sp>
      <p:cxnSp>
        <p:nvCxnSpPr>
          <p:cNvPr id="1290" name="Käyrä yhdysviiva 1289"/>
          <p:cNvCxnSpPr/>
          <p:nvPr/>
        </p:nvCxnSpPr>
        <p:spPr>
          <a:xfrm flipV="1">
            <a:off x="9205477" y="2292532"/>
            <a:ext cx="230065" cy="184353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1" name="Käyrä yhdysviiva 1290"/>
          <p:cNvCxnSpPr/>
          <p:nvPr/>
        </p:nvCxnSpPr>
        <p:spPr>
          <a:xfrm rot="10800000">
            <a:off x="9205478" y="2476885"/>
            <a:ext cx="230068" cy="111729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2" name="Pyöristetty suorakulmio 1291"/>
          <p:cNvSpPr/>
          <p:nvPr/>
        </p:nvSpPr>
        <p:spPr>
          <a:xfrm>
            <a:off x="9435541" y="2669485"/>
            <a:ext cx="1350139" cy="1965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Mestari-kisälli SWAP</a:t>
            </a:r>
          </a:p>
        </p:txBody>
      </p:sp>
      <p:cxnSp>
        <p:nvCxnSpPr>
          <p:cNvPr id="1293" name="Käyrä yhdysviiva 1292"/>
          <p:cNvCxnSpPr/>
          <p:nvPr/>
        </p:nvCxnSpPr>
        <p:spPr>
          <a:xfrm>
            <a:off x="9205477" y="2476884"/>
            <a:ext cx="230065" cy="290861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4" name="Käyrä yhdysviiva 1293"/>
          <p:cNvCxnSpPr>
            <a:stCxn id="18" idx="0"/>
          </p:cNvCxnSpPr>
          <p:nvPr/>
        </p:nvCxnSpPr>
        <p:spPr>
          <a:xfrm rot="5400000" flipH="1" flipV="1">
            <a:off x="7145547" y="2096616"/>
            <a:ext cx="466900" cy="1227443"/>
          </a:xfrm>
          <a:prstGeom prst="curvedConnector2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5" name="Pyöristetty suorakulmio 1294"/>
          <p:cNvSpPr/>
          <p:nvPr/>
        </p:nvSpPr>
        <p:spPr>
          <a:xfrm>
            <a:off x="8193336" y="3071305"/>
            <a:ext cx="1212760" cy="348331"/>
          </a:xfrm>
          <a:prstGeom prst="round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Kouluttautumisen tuki</a:t>
            </a:r>
          </a:p>
        </p:txBody>
      </p:sp>
      <p:sp>
        <p:nvSpPr>
          <p:cNvPr id="1296" name="Pyöristetty suorakulmio 1295"/>
          <p:cNvSpPr/>
          <p:nvPr/>
        </p:nvSpPr>
        <p:spPr>
          <a:xfrm>
            <a:off x="9605729" y="2982590"/>
            <a:ext cx="1350139" cy="2058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Oy Minä Ab</a:t>
            </a:r>
          </a:p>
        </p:txBody>
      </p:sp>
      <p:sp>
        <p:nvSpPr>
          <p:cNvPr id="1297" name="Pyöristetty suorakulmio 1296"/>
          <p:cNvSpPr/>
          <p:nvPr/>
        </p:nvSpPr>
        <p:spPr>
          <a:xfrm>
            <a:off x="9605729" y="3230168"/>
            <a:ext cx="1350139" cy="2681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JEDI tukena</a:t>
            </a:r>
          </a:p>
        </p:txBody>
      </p:sp>
      <p:cxnSp>
        <p:nvCxnSpPr>
          <p:cNvPr id="1298" name="Käyrä yhdysviiva 1297"/>
          <p:cNvCxnSpPr/>
          <p:nvPr/>
        </p:nvCxnSpPr>
        <p:spPr>
          <a:xfrm flipV="1">
            <a:off x="9406096" y="3085517"/>
            <a:ext cx="199632" cy="159955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9" name="Käyrä yhdysviiva 1298"/>
          <p:cNvCxnSpPr/>
          <p:nvPr/>
        </p:nvCxnSpPr>
        <p:spPr>
          <a:xfrm rot="10800000">
            <a:off x="9406097" y="3245473"/>
            <a:ext cx="199632" cy="118783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0" name="Käyrä yhdysviiva 1299"/>
          <p:cNvCxnSpPr>
            <a:stCxn id="18" idx="6"/>
          </p:cNvCxnSpPr>
          <p:nvPr/>
        </p:nvCxnSpPr>
        <p:spPr>
          <a:xfrm>
            <a:off x="7450138" y="3211947"/>
            <a:ext cx="743199" cy="33525"/>
          </a:xfrm>
          <a:prstGeom prst="curvedConnector3">
            <a:avLst>
              <a:gd name="adj1" fmla="val 5000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5" name="Pyöristetty suorakulmio 1304"/>
          <p:cNvSpPr/>
          <p:nvPr/>
        </p:nvSpPr>
        <p:spPr>
          <a:xfrm>
            <a:off x="2268973" y="3914836"/>
            <a:ext cx="1331785" cy="384211"/>
          </a:xfrm>
          <a:prstGeom prst="round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Tavoitteiden asettaminen</a:t>
            </a:r>
          </a:p>
        </p:txBody>
      </p:sp>
      <p:sp>
        <p:nvSpPr>
          <p:cNvPr id="1306" name="Pyöristetty suorakulmio 1305"/>
          <p:cNvSpPr/>
          <p:nvPr/>
        </p:nvSpPr>
        <p:spPr>
          <a:xfrm>
            <a:off x="2601782" y="4783719"/>
            <a:ext cx="1331785" cy="384211"/>
          </a:xfrm>
          <a:prstGeom prst="round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Pahoinvoinnista hyvinvointiin</a:t>
            </a:r>
            <a:endParaRPr lang="fi-FI" sz="667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307" name="Pyöristetty suorakulmio 1306"/>
          <p:cNvSpPr/>
          <p:nvPr/>
        </p:nvSpPr>
        <p:spPr>
          <a:xfrm>
            <a:off x="3457505" y="5607505"/>
            <a:ext cx="1331785" cy="384211"/>
          </a:xfrm>
          <a:prstGeom prst="round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Nuoren kohtaaminen ja osallistaminen</a:t>
            </a:r>
          </a:p>
        </p:txBody>
      </p:sp>
      <p:sp>
        <p:nvSpPr>
          <p:cNvPr id="1308" name="Pyöristetty suorakulmio 1307"/>
          <p:cNvSpPr/>
          <p:nvPr/>
        </p:nvSpPr>
        <p:spPr>
          <a:xfrm>
            <a:off x="743969" y="3793395"/>
            <a:ext cx="1331785" cy="2769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Poliittinen vaikuttaminen</a:t>
            </a:r>
          </a:p>
        </p:txBody>
      </p:sp>
      <p:sp>
        <p:nvSpPr>
          <p:cNvPr id="1309" name="Pyöristetty suorakulmio 1308"/>
          <p:cNvSpPr/>
          <p:nvPr/>
        </p:nvSpPr>
        <p:spPr>
          <a:xfrm>
            <a:off x="743969" y="4167212"/>
            <a:ext cx="1331785" cy="256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Yhteistyön kehittäminen</a:t>
            </a:r>
          </a:p>
        </p:txBody>
      </p:sp>
      <p:sp>
        <p:nvSpPr>
          <p:cNvPr id="1310" name="Pyöristetty suorakulmio 1309"/>
          <p:cNvSpPr/>
          <p:nvPr/>
        </p:nvSpPr>
        <p:spPr>
          <a:xfrm>
            <a:off x="1003679" y="4514211"/>
            <a:ext cx="1423452" cy="2769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Mittariston </a:t>
            </a:r>
            <a:r>
              <a:rPr lang="fi-FI" sz="667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luominen</a:t>
            </a:r>
          </a:p>
        </p:txBody>
      </p:sp>
      <p:sp>
        <p:nvSpPr>
          <p:cNvPr id="1311" name="Pyöristetty suorakulmio 1310"/>
          <p:cNvSpPr/>
          <p:nvPr/>
        </p:nvSpPr>
        <p:spPr>
          <a:xfrm>
            <a:off x="1003679" y="4844795"/>
            <a:ext cx="1423452" cy="2769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Hyvinvoinnin lisääminen</a:t>
            </a:r>
          </a:p>
        </p:txBody>
      </p:sp>
      <p:sp>
        <p:nvSpPr>
          <p:cNvPr id="1312" name="Pyöristetty suorakulmio 1311"/>
          <p:cNvSpPr/>
          <p:nvPr/>
        </p:nvSpPr>
        <p:spPr>
          <a:xfrm>
            <a:off x="1968310" y="5522657"/>
            <a:ext cx="1331785" cy="2769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Nuorten ”</a:t>
            </a:r>
            <a:r>
              <a:rPr lang="fi-FI" sz="667" dirty="0" err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Osallistamo</a:t>
            </a:r>
            <a:r>
              <a:rPr lang="fi-FI" sz="667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”</a:t>
            </a:r>
          </a:p>
        </p:txBody>
      </p:sp>
      <p:sp>
        <p:nvSpPr>
          <p:cNvPr id="1313" name="Pyöristetty suorakulmio 1312"/>
          <p:cNvSpPr/>
          <p:nvPr/>
        </p:nvSpPr>
        <p:spPr>
          <a:xfrm>
            <a:off x="1968310" y="5853240"/>
            <a:ext cx="1331785" cy="2769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Henkilökohtainen palveluohjaus</a:t>
            </a:r>
          </a:p>
        </p:txBody>
      </p:sp>
      <p:cxnSp>
        <p:nvCxnSpPr>
          <p:cNvPr id="1314" name="Käyrä yhdysviiva 1313"/>
          <p:cNvCxnSpPr>
            <a:stCxn id="14" idx="2"/>
          </p:cNvCxnSpPr>
          <p:nvPr/>
        </p:nvCxnSpPr>
        <p:spPr>
          <a:xfrm rot="10800000">
            <a:off x="3600760" y="4106948"/>
            <a:ext cx="520761" cy="54553"/>
          </a:xfrm>
          <a:prstGeom prst="curvedConnector3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Käyrä yhdysviiva 1314"/>
          <p:cNvCxnSpPr>
            <a:stCxn id="14" idx="4"/>
          </p:cNvCxnSpPr>
          <p:nvPr/>
        </p:nvCxnSpPr>
        <p:spPr>
          <a:xfrm rot="5400000">
            <a:off x="4096894" y="4266335"/>
            <a:ext cx="546167" cy="872813"/>
          </a:xfrm>
          <a:prstGeom prst="curvedConnector2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6" name="Käyrä yhdysviiva 1315"/>
          <p:cNvCxnSpPr>
            <a:stCxn id="14" idx="4"/>
          </p:cNvCxnSpPr>
          <p:nvPr/>
        </p:nvCxnSpPr>
        <p:spPr>
          <a:xfrm rot="5400000">
            <a:off x="3875970" y="4677091"/>
            <a:ext cx="1177845" cy="682983"/>
          </a:xfrm>
          <a:prstGeom prst="curvedConnector3">
            <a:avLst>
              <a:gd name="adj1" fmla="val 5000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7" name="Käyrä yhdysviiva 1316"/>
          <p:cNvCxnSpPr/>
          <p:nvPr/>
        </p:nvCxnSpPr>
        <p:spPr>
          <a:xfrm rot="10800000">
            <a:off x="2075753" y="3931873"/>
            <a:ext cx="193219" cy="175071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8" name="Käyrä yhdysviiva 1317"/>
          <p:cNvCxnSpPr/>
          <p:nvPr/>
        </p:nvCxnSpPr>
        <p:spPr>
          <a:xfrm rot="10800000" flipV="1">
            <a:off x="2075753" y="4106941"/>
            <a:ext cx="193219" cy="188403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9" name="Käyrä yhdysviiva 1318"/>
          <p:cNvCxnSpPr/>
          <p:nvPr/>
        </p:nvCxnSpPr>
        <p:spPr>
          <a:xfrm rot="10800000">
            <a:off x="2427133" y="4652689"/>
            <a:ext cx="174649" cy="323136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0" name="Käyrä yhdysviiva 1319"/>
          <p:cNvCxnSpPr/>
          <p:nvPr/>
        </p:nvCxnSpPr>
        <p:spPr>
          <a:xfrm rot="10800000" flipV="1">
            <a:off x="2427133" y="4975826"/>
            <a:ext cx="174649" cy="7447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1" name="Käyrä yhdysviiva 1320"/>
          <p:cNvCxnSpPr/>
          <p:nvPr/>
        </p:nvCxnSpPr>
        <p:spPr>
          <a:xfrm rot="10800000">
            <a:off x="3300097" y="5661135"/>
            <a:ext cx="157409" cy="138477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2" name="Käyrä yhdysviiva 1321"/>
          <p:cNvCxnSpPr/>
          <p:nvPr/>
        </p:nvCxnSpPr>
        <p:spPr>
          <a:xfrm rot="10800000" flipV="1">
            <a:off x="3300097" y="5799612"/>
            <a:ext cx="157409" cy="192105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3" name="Pyöristetty suorakulmio 1322"/>
          <p:cNvSpPr/>
          <p:nvPr/>
        </p:nvSpPr>
        <p:spPr>
          <a:xfrm>
            <a:off x="1003679" y="5179585"/>
            <a:ext cx="1441479" cy="2769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7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Hyvinvointia tukevien </a:t>
            </a:r>
            <a:r>
              <a:rPr lang="fi-FI" sz="667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yhteisöjen vahvistaminen*</a:t>
            </a:r>
            <a:endParaRPr lang="fi-FI" sz="667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1324" name="Käyrä yhdysviiva 1323"/>
          <p:cNvCxnSpPr/>
          <p:nvPr/>
        </p:nvCxnSpPr>
        <p:spPr>
          <a:xfrm rot="10800000" flipV="1">
            <a:off x="2445157" y="4975825"/>
            <a:ext cx="156624" cy="342239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94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307"/>
            <a:ext cx="12192000" cy="68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1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3D5E9B72B00494993C7DC10E25F58E3" ma:contentTypeVersion="" ma:contentTypeDescription="Luo uusi asiakirja." ma:contentTypeScope="" ma:versionID="4e9ecfedd637d8568326f0363b77c92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c5d0c2c2ee298487bfc6598426cc57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66DD50-5370-4E73-95E9-976AB8AB8C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2C3A139-2FD7-44D4-BD17-B95B0CADF0BC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135176F-4E2D-442E-8694-4B693898EB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11582</TotalTime>
  <Words>661</Words>
  <Application>Microsoft Office PowerPoint</Application>
  <PresentationFormat>Mukautettu</PresentationFormat>
  <Paragraphs>242</Paragraphs>
  <Slides>14</Slides>
  <Notes>3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5" baseType="lpstr">
      <vt:lpstr>Office-teema</vt:lpstr>
      <vt:lpstr>Kommenttipuheenvuoro Sanna Natunen Hyvinvointipalvelujen kehittämispäällikkö  Lappeenrannan kaupunki 4.5.2018</vt:lpstr>
      <vt:lpstr>PowerPoint-esitys</vt:lpstr>
      <vt:lpstr>PowerPoint-esitys</vt:lpstr>
      <vt:lpstr>Hyvinvointiverkostoekosysteemi</vt:lpstr>
      <vt:lpstr>PowerPoint-esitys</vt:lpstr>
      <vt:lpstr>Vaikutusketju (The iooi method by Bertelsmann Stiftung) </vt:lpstr>
      <vt:lpstr>Vaikuttavuuden ekosysteemi</vt:lpstr>
      <vt:lpstr>Yhteiskehittäminen ns. Oulun malli</vt:lpstr>
      <vt:lpstr>PowerPoint-esitys</vt:lpstr>
      <vt:lpstr>PowerPoint-esitys</vt:lpstr>
      <vt:lpstr>PowerPoint-esitys</vt:lpstr>
      <vt:lpstr>Asukas keskiössä – Toimijat kumppanuudessa</vt:lpstr>
      <vt:lpstr>PowerPoint-esitys</vt:lpstr>
      <vt:lpstr>Maakuntavalmistelun Hyte-työryhmän kokoonpano</vt:lpstr>
    </vt:vector>
  </TitlesOfParts>
  <Company>Saimaan talous ja tieto oy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Natunen Sanna</dc:creator>
  <cp:lastModifiedBy>Liakka Anna</cp:lastModifiedBy>
  <cp:revision>69</cp:revision>
  <dcterms:created xsi:type="dcterms:W3CDTF">2017-11-14T11:25:01Z</dcterms:created>
  <dcterms:modified xsi:type="dcterms:W3CDTF">2018-05-18T12:19:08Z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0x01010093D5E9B72B00494993C7DC10E25F58E3</vt:lpwstr>
  </property>
</Properties>
</file>