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520" r:id="rId3"/>
    <p:sldId id="525" r:id="rId4"/>
    <p:sldId id="551" r:id="rId5"/>
    <p:sldId id="533" r:id="rId6"/>
    <p:sldId id="569" r:id="rId7"/>
    <p:sldId id="546" r:id="rId8"/>
    <p:sldId id="547" r:id="rId9"/>
    <p:sldId id="553" r:id="rId10"/>
    <p:sldId id="568" r:id="rId11"/>
    <p:sldId id="555" r:id="rId12"/>
    <p:sldId id="574" r:id="rId13"/>
    <p:sldId id="534" r:id="rId14"/>
    <p:sldId id="570" r:id="rId15"/>
    <p:sldId id="496" r:id="rId16"/>
    <p:sldId id="543" r:id="rId17"/>
    <p:sldId id="544" r:id="rId18"/>
    <p:sldId id="554" r:id="rId19"/>
    <p:sldId id="577" r:id="rId20"/>
    <p:sldId id="573" r:id="rId21"/>
    <p:sldId id="567" r:id="rId22"/>
    <p:sldId id="536" r:id="rId23"/>
    <p:sldId id="531" r:id="rId24"/>
    <p:sldId id="532" r:id="rId25"/>
    <p:sldId id="521" r:id="rId26"/>
    <p:sldId id="522" r:id="rId27"/>
    <p:sldId id="523" r:id="rId28"/>
    <p:sldId id="564" r:id="rId29"/>
    <p:sldId id="572" r:id="rId30"/>
    <p:sldId id="571" r:id="rId31"/>
    <p:sldId id="524" r:id="rId32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rhila Kirsi STM" initials="VK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604A7B"/>
    <a:srgbClr val="E6B9B8"/>
    <a:srgbClr val="77933C"/>
    <a:srgbClr val="C3D69B"/>
    <a:srgbClr val="C4BD97"/>
    <a:srgbClr val="9FC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8502" autoAdjust="0"/>
  </p:normalViewPr>
  <p:slideViewPr>
    <p:cSldViewPr>
      <p:cViewPr>
        <p:scale>
          <a:sx n="123" d="100"/>
          <a:sy n="123" d="100"/>
        </p:scale>
        <p:origin x="-1284" y="-36"/>
      </p:cViewPr>
      <p:guideLst>
        <p:guide orient="horz" pos="2160"/>
        <p:guide pos="29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itkonepe\AppData\Local\Microsoft\Windows\Temporary%20Internet%20Files\Content.Outlook\9ZY40BM1\1-v%20ik&#228;ryhmitt&#228;in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Taul2!$C$2</c:f>
              <c:strCache>
                <c:ptCount val="1"/>
                <c:pt idx="0">
                  <c:v>Costs (1 000€)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Taul2!$C$4:$C$116</c:f>
              <c:numCache>
                <c:formatCode>#\ ##0\ "€"</c:formatCode>
                <c:ptCount val="113"/>
                <c:pt idx="0">
                  <c:v>8687.4074100884845</c:v>
                </c:pt>
                <c:pt idx="1">
                  <c:v>2030.4966631782715</c:v>
                </c:pt>
                <c:pt idx="2">
                  <c:v>1772.3841719709742</c:v>
                </c:pt>
                <c:pt idx="3">
                  <c:v>2116.0995374092267</c:v>
                </c:pt>
                <c:pt idx="4">
                  <c:v>2304.5021429451326</c:v>
                </c:pt>
                <c:pt idx="5">
                  <c:v>3058.0262712521376</c:v>
                </c:pt>
                <c:pt idx="6">
                  <c:v>2153.7969099422462</c:v>
                </c:pt>
                <c:pt idx="7">
                  <c:v>2517.8354891297699</c:v>
                </c:pt>
                <c:pt idx="8">
                  <c:v>2724.6394917230709</c:v>
                </c:pt>
                <c:pt idx="9">
                  <c:v>3016.5289414569511</c:v>
                </c:pt>
                <c:pt idx="10">
                  <c:v>2643.3090954861559</c:v>
                </c:pt>
                <c:pt idx="11">
                  <c:v>3643.5951849557878</c:v>
                </c:pt>
                <c:pt idx="12">
                  <c:v>3021.2676828380727</c:v>
                </c:pt>
                <c:pt idx="13">
                  <c:v>5080.8385830911284</c:v>
                </c:pt>
                <c:pt idx="14">
                  <c:v>4643.2735074122966</c:v>
                </c:pt>
                <c:pt idx="15">
                  <c:v>4724.2010205356428</c:v>
                </c:pt>
                <c:pt idx="16">
                  <c:v>5624.2871305129829</c:v>
                </c:pt>
                <c:pt idx="17">
                  <c:v>4137.5259490968738</c:v>
                </c:pt>
                <c:pt idx="18">
                  <c:v>3381.2592695280359</c:v>
                </c:pt>
                <c:pt idx="19">
                  <c:v>3764.865824544941</c:v>
                </c:pt>
                <c:pt idx="20">
                  <c:v>2788.3848756180696</c:v>
                </c:pt>
                <c:pt idx="21">
                  <c:v>3716.0113571945039</c:v>
                </c:pt>
                <c:pt idx="22">
                  <c:v>3300.1287168313529</c:v>
                </c:pt>
                <c:pt idx="23">
                  <c:v>3247.5259315661542</c:v>
                </c:pt>
                <c:pt idx="24">
                  <c:v>3839.6403895712237</c:v>
                </c:pt>
                <c:pt idx="25">
                  <c:v>3267.6502662068606</c:v>
                </c:pt>
                <c:pt idx="26">
                  <c:v>2750.3873654822864</c:v>
                </c:pt>
                <c:pt idx="27">
                  <c:v>3198.146780901041</c:v>
                </c:pt>
                <c:pt idx="28">
                  <c:v>3909.965501512997</c:v>
                </c:pt>
                <c:pt idx="29">
                  <c:v>3014.1824385569548</c:v>
                </c:pt>
                <c:pt idx="30">
                  <c:v>2951.1475932219855</c:v>
                </c:pt>
                <c:pt idx="31">
                  <c:v>3196.5102313212883</c:v>
                </c:pt>
                <c:pt idx="32">
                  <c:v>3214.5079842733535</c:v>
                </c:pt>
                <c:pt idx="33">
                  <c:v>2593.2592955534542</c:v>
                </c:pt>
                <c:pt idx="34">
                  <c:v>2995.6020806394331</c:v>
                </c:pt>
                <c:pt idx="35">
                  <c:v>2844.3960565927009</c:v>
                </c:pt>
                <c:pt idx="36">
                  <c:v>2911.5747778988671</c:v>
                </c:pt>
                <c:pt idx="37">
                  <c:v>3029.6751125822034</c:v>
                </c:pt>
                <c:pt idx="38">
                  <c:v>2482.497667530643</c:v>
                </c:pt>
                <c:pt idx="39">
                  <c:v>2066.5203668878253</c:v>
                </c:pt>
                <c:pt idx="40">
                  <c:v>2814.9904010925884</c:v>
                </c:pt>
                <c:pt idx="41">
                  <c:v>2714.1737189014684</c:v>
                </c:pt>
                <c:pt idx="42">
                  <c:v>2010.5286337773643</c:v>
                </c:pt>
                <c:pt idx="43">
                  <c:v>2174.7766572663859</c:v>
                </c:pt>
                <c:pt idx="44">
                  <c:v>2548.7003270230061</c:v>
                </c:pt>
                <c:pt idx="45">
                  <c:v>2770.9405847308485</c:v>
                </c:pt>
                <c:pt idx="46">
                  <c:v>2827.0468185028553</c:v>
                </c:pt>
                <c:pt idx="47">
                  <c:v>2931.6551408345354</c:v>
                </c:pt>
                <c:pt idx="48">
                  <c:v>3245.3755406801893</c:v>
                </c:pt>
                <c:pt idx="49">
                  <c:v>3710.4743129250578</c:v>
                </c:pt>
                <c:pt idx="50">
                  <c:v>3325.3918106398564</c:v>
                </c:pt>
                <c:pt idx="51">
                  <c:v>3537.4387378256183</c:v>
                </c:pt>
                <c:pt idx="52">
                  <c:v>3960.9743562451872</c:v>
                </c:pt>
                <c:pt idx="53">
                  <c:v>4211.9222735220583</c:v>
                </c:pt>
                <c:pt idx="54">
                  <c:v>4044.6590072550302</c:v>
                </c:pt>
                <c:pt idx="55">
                  <c:v>4557.2168995018319</c:v>
                </c:pt>
                <c:pt idx="56">
                  <c:v>4621.9198566049081</c:v>
                </c:pt>
                <c:pt idx="57">
                  <c:v>5114.3934886508168</c:v>
                </c:pt>
                <c:pt idx="58">
                  <c:v>4381.2173574161498</c:v>
                </c:pt>
                <c:pt idx="59">
                  <c:v>4136.5668046725286</c:v>
                </c:pt>
                <c:pt idx="60">
                  <c:v>5640.2612352315009</c:v>
                </c:pt>
                <c:pt idx="61">
                  <c:v>5850.4205509311614</c:v>
                </c:pt>
                <c:pt idx="62">
                  <c:v>5326.0285477400957</c:v>
                </c:pt>
                <c:pt idx="63">
                  <c:v>6773.0591400056664</c:v>
                </c:pt>
                <c:pt idx="64">
                  <c:v>5863.1688731841095</c:v>
                </c:pt>
                <c:pt idx="65">
                  <c:v>6548.92202339919</c:v>
                </c:pt>
                <c:pt idx="66">
                  <c:v>7473.1550409194742</c:v>
                </c:pt>
                <c:pt idx="67">
                  <c:v>7191.044189620261</c:v>
                </c:pt>
                <c:pt idx="68">
                  <c:v>7361.2092288103358</c:v>
                </c:pt>
                <c:pt idx="69">
                  <c:v>7972.9820419556972</c:v>
                </c:pt>
                <c:pt idx="70">
                  <c:v>6897.7052745911969</c:v>
                </c:pt>
                <c:pt idx="71">
                  <c:v>5976.5999825492017</c:v>
                </c:pt>
                <c:pt idx="72">
                  <c:v>6302.440554509998</c:v>
                </c:pt>
                <c:pt idx="73">
                  <c:v>4683.745133155935</c:v>
                </c:pt>
                <c:pt idx="74">
                  <c:v>8387.8484112948663</c:v>
                </c:pt>
                <c:pt idx="75">
                  <c:v>7075.5861129428749</c:v>
                </c:pt>
                <c:pt idx="76">
                  <c:v>7020.03605059039</c:v>
                </c:pt>
                <c:pt idx="77">
                  <c:v>8802.3310220219664</c:v>
                </c:pt>
                <c:pt idx="78">
                  <c:v>8757.3614377881986</c:v>
                </c:pt>
                <c:pt idx="79">
                  <c:v>8079.012419704326</c:v>
                </c:pt>
                <c:pt idx="80">
                  <c:v>8652.9925655017723</c:v>
                </c:pt>
                <c:pt idx="81">
                  <c:v>8655.7071932005456</c:v>
                </c:pt>
                <c:pt idx="82">
                  <c:v>8583.2996589843551</c:v>
                </c:pt>
                <c:pt idx="83">
                  <c:v>9147.0409047709109</c:v>
                </c:pt>
                <c:pt idx="84">
                  <c:v>10192.573582202709</c:v>
                </c:pt>
                <c:pt idx="85">
                  <c:v>10159.222601644484</c:v>
                </c:pt>
                <c:pt idx="86">
                  <c:v>9232.7842282931033</c:v>
                </c:pt>
                <c:pt idx="87">
                  <c:v>9346.3373764067983</c:v>
                </c:pt>
                <c:pt idx="88">
                  <c:v>8652.6425333209572</c:v>
                </c:pt>
                <c:pt idx="89">
                  <c:v>6728.3747311278148</c:v>
                </c:pt>
                <c:pt idx="90">
                  <c:v>6670.5345766266109</c:v>
                </c:pt>
                <c:pt idx="91">
                  <c:v>5430.1216558052247</c:v>
                </c:pt>
                <c:pt idx="92">
                  <c:v>4504.5187197262821</c:v>
                </c:pt>
                <c:pt idx="93">
                  <c:v>3718.4221894516381</c:v>
                </c:pt>
                <c:pt idx="94">
                  <c:v>2863.3072817907214</c:v>
                </c:pt>
                <c:pt idx="95">
                  <c:v>1796.7386430474783</c:v>
                </c:pt>
                <c:pt idx="96">
                  <c:v>1226.4655992060614</c:v>
                </c:pt>
                <c:pt idx="97">
                  <c:v>1528.4255802426885</c:v>
                </c:pt>
                <c:pt idx="98">
                  <c:v>685.8291555955052</c:v>
                </c:pt>
                <c:pt idx="99">
                  <c:v>327.82114169485163</c:v>
                </c:pt>
                <c:pt idx="100">
                  <c:v>179.59040777823992</c:v>
                </c:pt>
                <c:pt idx="101">
                  <c:v>126.57992744765596</c:v>
                </c:pt>
                <c:pt idx="102">
                  <c:v>130.00698813869525</c:v>
                </c:pt>
                <c:pt idx="103">
                  <c:v>16.916621984093393</c:v>
                </c:pt>
                <c:pt idx="104">
                  <c:v>35.949855840384927</c:v>
                </c:pt>
                <c:pt idx="105">
                  <c:v>13.161150634473174</c:v>
                </c:pt>
                <c:pt idx="106">
                  <c:v>0.14289410314322112</c:v>
                </c:pt>
                <c:pt idx="107">
                  <c:v>0.55179515552390968</c:v>
                </c:pt>
                <c:pt idx="108">
                  <c:v>0.14289410314322112</c:v>
                </c:pt>
                <c:pt idx="109">
                  <c:v>0.40890105238068863</c:v>
                </c:pt>
                <c:pt idx="110">
                  <c:v>1.530166910255611</c:v>
                </c:pt>
                <c:pt idx="111">
                  <c:v>9.9918902796026193E-2</c:v>
                </c:pt>
                <c:pt idx="112">
                  <c:v>2.8623073666648202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709504"/>
        <c:axId val="38707968"/>
      </c:barChart>
      <c:lineChart>
        <c:grouping val="standard"/>
        <c:varyColors val="0"/>
        <c:ser>
          <c:idx val="2"/>
          <c:order val="2"/>
          <c:tx>
            <c:strRef>
              <c:f>Taul2!$E$2</c:f>
              <c:strCache>
                <c:ptCount val="1"/>
                <c:pt idx="0">
                  <c:v>Visits, days (/100)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Taul2!$E$4:$E$116</c:f>
              <c:numCache>
                <c:formatCode>General</c:formatCode>
                <c:ptCount val="113"/>
                <c:pt idx="0">
                  <c:v>600.65</c:v>
                </c:pt>
                <c:pt idx="1">
                  <c:v>206.67</c:v>
                </c:pt>
                <c:pt idx="2">
                  <c:v>197.35</c:v>
                </c:pt>
                <c:pt idx="3">
                  <c:v>222.65</c:v>
                </c:pt>
                <c:pt idx="4">
                  <c:v>216.44</c:v>
                </c:pt>
                <c:pt idx="5">
                  <c:v>265.60000000000002</c:v>
                </c:pt>
                <c:pt idx="6">
                  <c:v>216.08</c:v>
                </c:pt>
                <c:pt idx="7">
                  <c:v>230.9</c:v>
                </c:pt>
                <c:pt idx="8">
                  <c:v>247.71</c:v>
                </c:pt>
                <c:pt idx="9">
                  <c:v>243.73</c:v>
                </c:pt>
                <c:pt idx="10">
                  <c:v>265.73</c:v>
                </c:pt>
                <c:pt idx="11">
                  <c:v>239.8</c:v>
                </c:pt>
                <c:pt idx="12">
                  <c:v>269.33999999999997</c:v>
                </c:pt>
                <c:pt idx="13">
                  <c:v>330.02</c:v>
                </c:pt>
                <c:pt idx="14">
                  <c:v>286.55</c:v>
                </c:pt>
                <c:pt idx="15">
                  <c:v>326.17</c:v>
                </c:pt>
                <c:pt idx="16">
                  <c:v>320.32</c:v>
                </c:pt>
                <c:pt idx="17">
                  <c:v>319.02</c:v>
                </c:pt>
                <c:pt idx="18">
                  <c:v>225.52</c:v>
                </c:pt>
                <c:pt idx="19">
                  <c:v>307.49</c:v>
                </c:pt>
                <c:pt idx="20">
                  <c:v>233.75</c:v>
                </c:pt>
                <c:pt idx="21">
                  <c:v>197.85</c:v>
                </c:pt>
                <c:pt idx="22">
                  <c:v>411.64</c:v>
                </c:pt>
                <c:pt idx="23">
                  <c:v>312.87</c:v>
                </c:pt>
                <c:pt idx="24">
                  <c:v>349.04</c:v>
                </c:pt>
                <c:pt idx="25">
                  <c:v>292.11</c:v>
                </c:pt>
                <c:pt idx="26">
                  <c:v>195.38</c:v>
                </c:pt>
                <c:pt idx="27">
                  <c:v>292.95999999999998</c:v>
                </c:pt>
                <c:pt idx="28">
                  <c:v>615.04999999999995</c:v>
                </c:pt>
                <c:pt idx="29">
                  <c:v>282.45999999999998</c:v>
                </c:pt>
                <c:pt idx="30">
                  <c:v>209.62</c:v>
                </c:pt>
                <c:pt idx="31">
                  <c:v>229.34</c:v>
                </c:pt>
                <c:pt idx="32">
                  <c:v>501.57</c:v>
                </c:pt>
                <c:pt idx="33">
                  <c:v>242.77</c:v>
                </c:pt>
                <c:pt idx="34">
                  <c:v>246.3</c:v>
                </c:pt>
                <c:pt idx="35">
                  <c:v>271.24</c:v>
                </c:pt>
                <c:pt idx="36">
                  <c:v>381.19</c:v>
                </c:pt>
                <c:pt idx="37">
                  <c:v>344.89</c:v>
                </c:pt>
                <c:pt idx="38">
                  <c:v>321.19</c:v>
                </c:pt>
                <c:pt idx="39">
                  <c:v>251.41</c:v>
                </c:pt>
                <c:pt idx="40">
                  <c:v>375.65</c:v>
                </c:pt>
                <c:pt idx="41">
                  <c:v>240.41</c:v>
                </c:pt>
                <c:pt idx="42">
                  <c:v>160.99</c:v>
                </c:pt>
                <c:pt idx="43">
                  <c:v>185.45</c:v>
                </c:pt>
                <c:pt idx="44">
                  <c:v>237.03</c:v>
                </c:pt>
                <c:pt idx="45">
                  <c:v>247.99</c:v>
                </c:pt>
                <c:pt idx="46">
                  <c:v>254.43</c:v>
                </c:pt>
                <c:pt idx="47">
                  <c:v>314.02999999999997</c:v>
                </c:pt>
                <c:pt idx="48">
                  <c:v>280.91000000000003</c:v>
                </c:pt>
                <c:pt idx="49">
                  <c:v>306.35000000000002</c:v>
                </c:pt>
                <c:pt idx="50">
                  <c:v>323.95999999999998</c:v>
                </c:pt>
                <c:pt idx="51">
                  <c:v>494.18</c:v>
                </c:pt>
                <c:pt idx="52">
                  <c:v>741.15</c:v>
                </c:pt>
                <c:pt idx="53">
                  <c:v>311.82</c:v>
                </c:pt>
                <c:pt idx="54">
                  <c:v>440.09</c:v>
                </c:pt>
                <c:pt idx="55">
                  <c:v>514.29</c:v>
                </c:pt>
                <c:pt idx="56">
                  <c:v>541.30999999999995</c:v>
                </c:pt>
                <c:pt idx="57">
                  <c:v>442.21</c:v>
                </c:pt>
                <c:pt idx="58">
                  <c:v>312.79000000000002</c:v>
                </c:pt>
                <c:pt idx="59">
                  <c:v>363.72</c:v>
                </c:pt>
                <c:pt idx="60">
                  <c:v>601.04999999999995</c:v>
                </c:pt>
                <c:pt idx="61">
                  <c:v>614.22</c:v>
                </c:pt>
                <c:pt idx="62">
                  <c:v>583.89</c:v>
                </c:pt>
                <c:pt idx="63">
                  <c:v>618.71</c:v>
                </c:pt>
                <c:pt idx="64">
                  <c:v>620.13</c:v>
                </c:pt>
                <c:pt idx="65">
                  <c:v>674.35</c:v>
                </c:pt>
                <c:pt idx="66">
                  <c:v>1124.1199999999999</c:v>
                </c:pt>
                <c:pt idx="67">
                  <c:v>652.87</c:v>
                </c:pt>
                <c:pt idx="68">
                  <c:v>797.87</c:v>
                </c:pt>
                <c:pt idx="69">
                  <c:v>897.47</c:v>
                </c:pt>
                <c:pt idx="70">
                  <c:v>811.99</c:v>
                </c:pt>
                <c:pt idx="71">
                  <c:v>498.85</c:v>
                </c:pt>
                <c:pt idx="72">
                  <c:v>610</c:v>
                </c:pt>
                <c:pt idx="73">
                  <c:v>584.08000000000004</c:v>
                </c:pt>
                <c:pt idx="74">
                  <c:v>916.44</c:v>
                </c:pt>
                <c:pt idx="75">
                  <c:v>689.84</c:v>
                </c:pt>
                <c:pt idx="76">
                  <c:v>761.17</c:v>
                </c:pt>
                <c:pt idx="77">
                  <c:v>1105.99</c:v>
                </c:pt>
                <c:pt idx="78">
                  <c:v>985.62</c:v>
                </c:pt>
                <c:pt idx="79">
                  <c:v>881.1</c:v>
                </c:pt>
                <c:pt idx="80">
                  <c:v>941.82</c:v>
                </c:pt>
                <c:pt idx="81">
                  <c:v>1080.3699999999999</c:v>
                </c:pt>
                <c:pt idx="82">
                  <c:v>1051.67</c:v>
                </c:pt>
                <c:pt idx="83">
                  <c:v>1056</c:v>
                </c:pt>
                <c:pt idx="84">
                  <c:v>1172.8800000000001</c:v>
                </c:pt>
                <c:pt idx="85">
                  <c:v>1345.55</c:v>
                </c:pt>
                <c:pt idx="86">
                  <c:v>1109.5999999999999</c:v>
                </c:pt>
                <c:pt idx="87">
                  <c:v>1208.19</c:v>
                </c:pt>
                <c:pt idx="88">
                  <c:v>1161.99</c:v>
                </c:pt>
                <c:pt idx="89">
                  <c:v>901.14</c:v>
                </c:pt>
                <c:pt idx="90">
                  <c:v>935.39</c:v>
                </c:pt>
                <c:pt idx="91">
                  <c:v>660.74</c:v>
                </c:pt>
                <c:pt idx="92">
                  <c:v>530.45000000000005</c:v>
                </c:pt>
                <c:pt idx="93">
                  <c:v>460.71</c:v>
                </c:pt>
                <c:pt idx="94">
                  <c:v>327.45</c:v>
                </c:pt>
                <c:pt idx="95">
                  <c:v>208.29</c:v>
                </c:pt>
                <c:pt idx="96">
                  <c:v>135.97</c:v>
                </c:pt>
                <c:pt idx="97">
                  <c:v>152.77000000000001</c:v>
                </c:pt>
                <c:pt idx="98">
                  <c:v>67.53</c:v>
                </c:pt>
                <c:pt idx="99">
                  <c:v>30.42</c:v>
                </c:pt>
                <c:pt idx="100">
                  <c:v>14.45</c:v>
                </c:pt>
                <c:pt idx="101">
                  <c:v>16.11</c:v>
                </c:pt>
                <c:pt idx="102">
                  <c:v>14.6</c:v>
                </c:pt>
                <c:pt idx="103">
                  <c:v>4.8499999999999996</c:v>
                </c:pt>
                <c:pt idx="104">
                  <c:v>1.96</c:v>
                </c:pt>
                <c:pt idx="105">
                  <c:v>0.78</c:v>
                </c:pt>
                <c:pt idx="106">
                  <c:v>0.12</c:v>
                </c:pt>
                <c:pt idx="107">
                  <c:v>0.13</c:v>
                </c:pt>
                <c:pt idx="108">
                  <c:v>0.12</c:v>
                </c:pt>
                <c:pt idx="109">
                  <c:v>0.01</c:v>
                </c:pt>
                <c:pt idx="110">
                  <c:v>0.15</c:v>
                </c:pt>
                <c:pt idx="111">
                  <c:v>0.03</c:v>
                </c:pt>
                <c:pt idx="112">
                  <c:v>7.0000000000000007E-2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Taul2!$D$4:$D$116</c:f>
            </c:numRef>
          </c:val>
          <c:smooth val="0"/>
        </c:ser>
        <c:ser>
          <c:idx val="3"/>
          <c:order val="3"/>
          <c:tx>
            <c:strRef>
              <c:f>Taul2!$F$2</c:f>
              <c:strCache>
                <c:ptCount val="1"/>
                <c:pt idx="0">
                  <c:v>Customers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Taul2!$F$4:$F$116</c:f>
              <c:numCache>
                <c:formatCode>General</c:formatCode>
                <c:ptCount val="113"/>
                <c:pt idx="0">
                  <c:v>2301</c:v>
                </c:pt>
                <c:pt idx="1">
                  <c:v>1240</c:v>
                </c:pt>
                <c:pt idx="2">
                  <c:v>1235</c:v>
                </c:pt>
                <c:pt idx="3">
                  <c:v>1235</c:v>
                </c:pt>
                <c:pt idx="4">
                  <c:v>1319</c:v>
                </c:pt>
                <c:pt idx="5">
                  <c:v>1373</c:v>
                </c:pt>
                <c:pt idx="6">
                  <c:v>1216</c:v>
                </c:pt>
                <c:pt idx="7">
                  <c:v>1297</c:v>
                </c:pt>
                <c:pt idx="8">
                  <c:v>1294</c:v>
                </c:pt>
                <c:pt idx="9">
                  <c:v>1345</c:v>
                </c:pt>
                <c:pt idx="10">
                  <c:v>1345</c:v>
                </c:pt>
                <c:pt idx="11">
                  <c:v>1285</c:v>
                </c:pt>
                <c:pt idx="12">
                  <c:v>1259</c:v>
                </c:pt>
                <c:pt idx="13">
                  <c:v>1300</c:v>
                </c:pt>
                <c:pt idx="14">
                  <c:v>1331</c:v>
                </c:pt>
                <c:pt idx="15">
                  <c:v>1320</c:v>
                </c:pt>
                <c:pt idx="16">
                  <c:v>1368</c:v>
                </c:pt>
                <c:pt idx="17">
                  <c:v>1338</c:v>
                </c:pt>
                <c:pt idx="18">
                  <c:v>1279</c:v>
                </c:pt>
                <c:pt idx="19">
                  <c:v>1279</c:v>
                </c:pt>
                <c:pt idx="20">
                  <c:v>1213</c:v>
                </c:pt>
                <c:pt idx="21">
                  <c:v>1224</c:v>
                </c:pt>
                <c:pt idx="22">
                  <c:v>1205</c:v>
                </c:pt>
                <c:pt idx="23">
                  <c:v>1239</c:v>
                </c:pt>
                <c:pt idx="24">
                  <c:v>1110</c:v>
                </c:pt>
                <c:pt idx="25">
                  <c:v>1158</c:v>
                </c:pt>
                <c:pt idx="26">
                  <c:v>1152</c:v>
                </c:pt>
                <c:pt idx="27">
                  <c:v>1172</c:v>
                </c:pt>
                <c:pt idx="28">
                  <c:v>1082</c:v>
                </c:pt>
                <c:pt idx="29">
                  <c:v>1065</c:v>
                </c:pt>
                <c:pt idx="30">
                  <c:v>1122</c:v>
                </c:pt>
                <c:pt idx="31">
                  <c:v>1215</c:v>
                </c:pt>
                <c:pt idx="32">
                  <c:v>1206</c:v>
                </c:pt>
                <c:pt idx="33">
                  <c:v>1137</c:v>
                </c:pt>
                <c:pt idx="34">
                  <c:v>1133</c:v>
                </c:pt>
                <c:pt idx="35">
                  <c:v>1105</c:v>
                </c:pt>
                <c:pt idx="36">
                  <c:v>1125</c:v>
                </c:pt>
                <c:pt idx="37">
                  <c:v>1146</c:v>
                </c:pt>
                <c:pt idx="38">
                  <c:v>1148</c:v>
                </c:pt>
                <c:pt idx="39">
                  <c:v>1136</c:v>
                </c:pt>
                <c:pt idx="40">
                  <c:v>1120</c:v>
                </c:pt>
                <c:pt idx="41">
                  <c:v>1075</c:v>
                </c:pt>
                <c:pt idx="42">
                  <c:v>978</c:v>
                </c:pt>
                <c:pt idx="43">
                  <c:v>1084</c:v>
                </c:pt>
                <c:pt idx="44">
                  <c:v>1191</c:v>
                </c:pt>
                <c:pt idx="45">
                  <c:v>1126</c:v>
                </c:pt>
                <c:pt idx="46">
                  <c:v>1185</c:v>
                </c:pt>
                <c:pt idx="47">
                  <c:v>1272</c:v>
                </c:pt>
                <c:pt idx="48">
                  <c:v>1247</c:v>
                </c:pt>
                <c:pt idx="49">
                  <c:v>1406</c:v>
                </c:pt>
                <c:pt idx="50">
                  <c:v>1327</c:v>
                </c:pt>
                <c:pt idx="51">
                  <c:v>1381</c:v>
                </c:pt>
                <c:pt idx="52">
                  <c:v>1418</c:v>
                </c:pt>
                <c:pt idx="53">
                  <c:v>1373</c:v>
                </c:pt>
                <c:pt idx="54">
                  <c:v>1539</c:v>
                </c:pt>
                <c:pt idx="55">
                  <c:v>1555</c:v>
                </c:pt>
                <c:pt idx="56">
                  <c:v>1447</c:v>
                </c:pt>
                <c:pt idx="57">
                  <c:v>1471</c:v>
                </c:pt>
                <c:pt idx="58">
                  <c:v>1535</c:v>
                </c:pt>
                <c:pt idx="59">
                  <c:v>1691</c:v>
                </c:pt>
                <c:pt idx="60">
                  <c:v>1670</c:v>
                </c:pt>
                <c:pt idx="61">
                  <c:v>1754</c:v>
                </c:pt>
                <c:pt idx="62">
                  <c:v>1764</c:v>
                </c:pt>
                <c:pt idx="63">
                  <c:v>1865</c:v>
                </c:pt>
                <c:pt idx="64">
                  <c:v>1884</c:v>
                </c:pt>
                <c:pt idx="65">
                  <c:v>1940</c:v>
                </c:pt>
                <c:pt idx="66">
                  <c:v>2117</c:v>
                </c:pt>
                <c:pt idx="67">
                  <c:v>2076</c:v>
                </c:pt>
                <c:pt idx="68">
                  <c:v>2101</c:v>
                </c:pt>
                <c:pt idx="69">
                  <c:v>2016</c:v>
                </c:pt>
                <c:pt idx="70">
                  <c:v>1754</c:v>
                </c:pt>
                <c:pt idx="71">
                  <c:v>1444</c:v>
                </c:pt>
                <c:pt idx="72">
                  <c:v>1414</c:v>
                </c:pt>
                <c:pt idx="73">
                  <c:v>1136</c:v>
                </c:pt>
                <c:pt idx="74">
                  <c:v>1760</c:v>
                </c:pt>
                <c:pt idx="75">
                  <c:v>1164</c:v>
                </c:pt>
                <c:pt idx="76">
                  <c:v>1386</c:v>
                </c:pt>
                <c:pt idx="77">
                  <c:v>1297</c:v>
                </c:pt>
                <c:pt idx="78">
                  <c:v>1213</c:v>
                </c:pt>
                <c:pt idx="79">
                  <c:v>1122</c:v>
                </c:pt>
                <c:pt idx="80">
                  <c:v>1080</c:v>
                </c:pt>
                <c:pt idx="81">
                  <c:v>1028</c:v>
                </c:pt>
                <c:pt idx="82">
                  <c:v>902</c:v>
                </c:pt>
                <c:pt idx="83">
                  <c:v>907</c:v>
                </c:pt>
                <c:pt idx="84">
                  <c:v>856</c:v>
                </c:pt>
                <c:pt idx="85">
                  <c:v>818</c:v>
                </c:pt>
                <c:pt idx="86">
                  <c:v>727</c:v>
                </c:pt>
                <c:pt idx="87">
                  <c:v>637</c:v>
                </c:pt>
                <c:pt idx="88">
                  <c:v>507</c:v>
                </c:pt>
                <c:pt idx="89">
                  <c:v>457</c:v>
                </c:pt>
                <c:pt idx="90">
                  <c:v>402</c:v>
                </c:pt>
                <c:pt idx="91">
                  <c:v>295</c:v>
                </c:pt>
                <c:pt idx="92">
                  <c:v>240</c:v>
                </c:pt>
                <c:pt idx="93">
                  <c:v>186</c:v>
                </c:pt>
                <c:pt idx="94">
                  <c:v>147</c:v>
                </c:pt>
                <c:pt idx="95">
                  <c:v>98</c:v>
                </c:pt>
                <c:pt idx="96">
                  <c:v>64</c:v>
                </c:pt>
                <c:pt idx="97">
                  <c:v>57</c:v>
                </c:pt>
                <c:pt idx="98">
                  <c:v>32</c:v>
                </c:pt>
                <c:pt idx="99">
                  <c:v>21</c:v>
                </c:pt>
                <c:pt idx="100">
                  <c:v>12</c:v>
                </c:pt>
                <c:pt idx="101">
                  <c:v>11</c:v>
                </c:pt>
                <c:pt idx="102">
                  <c:v>10</c:v>
                </c:pt>
                <c:pt idx="103">
                  <c:v>4</c:v>
                </c:pt>
                <c:pt idx="104">
                  <c:v>3</c:v>
                </c:pt>
                <c:pt idx="105">
                  <c:v>3</c:v>
                </c:pt>
                <c:pt idx="106">
                  <c:v>1</c:v>
                </c:pt>
                <c:pt idx="107">
                  <c:v>2</c:v>
                </c:pt>
                <c:pt idx="108">
                  <c:v>1</c:v>
                </c:pt>
                <c:pt idx="109">
                  <c:v>1</c:v>
                </c:pt>
                <c:pt idx="110">
                  <c:v>2</c:v>
                </c:pt>
                <c:pt idx="111">
                  <c:v>1</c:v>
                </c:pt>
                <c:pt idx="112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96448"/>
        <c:axId val="38697984"/>
      </c:lineChart>
      <c:catAx>
        <c:axId val="386964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697984"/>
        <c:crosses val="autoZero"/>
        <c:auto val="1"/>
        <c:lblAlgn val="ctr"/>
        <c:lblOffset val="100"/>
        <c:noMultiLvlLbl val="0"/>
      </c:catAx>
      <c:valAx>
        <c:axId val="3869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696448"/>
        <c:crosses val="autoZero"/>
        <c:crossBetween val="between"/>
      </c:valAx>
      <c:valAx>
        <c:axId val="38707968"/>
        <c:scaling>
          <c:orientation val="minMax"/>
        </c:scaling>
        <c:delete val="0"/>
        <c:axPos val="r"/>
        <c:numFmt formatCode="#\ ##0\ &quot;€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09504"/>
        <c:crosses val="max"/>
        <c:crossBetween val="between"/>
      </c:valAx>
      <c:catAx>
        <c:axId val="38709504"/>
        <c:scaling>
          <c:orientation val="minMax"/>
        </c:scaling>
        <c:delete val="1"/>
        <c:axPos val="b"/>
        <c:majorTickMark val="out"/>
        <c:minorTickMark val="none"/>
        <c:tickLblPos val="nextTo"/>
        <c:crossAx val="38707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AEE45-CBBF-492F-8905-F2F1C2D01DE2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6C120FD2-3A7A-4CB4-9DEA-576E4CE23266}">
      <dgm:prSet phldrT="[Teksti]" custT="1"/>
      <dgm:spPr/>
      <dgm:t>
        <a:bodyPr/>
        <a:lstStyle/>
        <a:p>
          <a:r>
            <a:rPr lang="fi-FI" sz="2000" dirty="0" smtClean="0"/>
            <a:t>Visio</a:t>
          </a:r>
          <a:endParaRPr lang="fi-FI" sz="2000" dirty="0"/>
        </a:p>
      </dgm:t>
    </dgm:pt>
    <dgm:pt modelId="{62E3BADC-3F75-42FE-B9F4-9F3C4176C812}" type="parTrans" cxnId="{02EF8658-71DF-49B4-944E-503C2F5273DC}">
      <dgm:prSet/>
      <dgm:spPr/>
      <dgm:t>
        <a:bodyPr/>
        <a:lstStyle/>
        <a:p>
          <a:endParaRPr lang="fi-FI"/>
        </a:p>
      </dgm:t>
    </dgm:pt>
    <dgm:pt modelId="{674B117E-B26F-4A55-9DEF-E3A40C7D8DFE}" type="sibTrans" cxnId="{02EF8658-71DF-49B4-944E-503C2F5273DC}">
      <dgm:prSet/>
      <dgm:spPr/>
      <dgm:t>
        <a:bodyPr/>
        <a:lstStyle/>
        <a:p>
          <a:endParaRPr lang="fi-FI"/>
        </a:p>
      </dgm:t>
    </dgm:pt>
    <dgm:pt modelId="{56006DDB-30F6-4E6F-8574-D29945F35132}">
      <dgm:prSet phldrT="[Teksti]" custT="1"/>
      <dgm:spPr/>
      <dgm:t>
        <a:bodyPr/>
        <a:lstStyle/>
        <a:p>
          <a:r>
            <a:rPr lang="fi-FI" sz="2000" dirty="0" smtClean="0"/>
            <a:t>Suunta</a:t>
          </a:r>
          <a:endParaRPr lang="fi-FI" sz="2000" dirty="0"/>
        </a:p>
      </dgm:t>
    </dgm:pt>
    <dgm:pt modelId="{65394EF0-E42E-498B-9007-3891E63BC2A0}" type="parTrans" cxnId="{4C499E24-CCD0-4CF3-8193-505C4809CBC9}">
      <dgm:prSet/>
      <dgm:spPr/>
      <dgm:t>
        <a:bodyPr/>
        <a:lstStyle/>
        <a:p>
          <a:endParaRPr lang="fi-FI"/>
        </a:p>
      </dgm:t>
    </dgm:pt>
    <dgm:pt modelId="{AF6C0AA0-D47F-4FBB-82EA-A28B5DC82D8C}" type="sibTrans" cxnId="{4C499E24-CCD0-4CF3-8193-505C4809CBC9}">
      <dgm:prSet/>
      <dgm:spPr/>
      <dgm:t>
        <a:bodyPr/>
        <a:lstStyle/>
        <a:p>
          <a:endParaRPr lang="fi-FI"/>
        </a:p>
      </dgm:t>
    </dgm:pt>
    <dgm:pt modelId="{2AF8D244-21B7-454F-9BE5-F0A099A59948}">
      <dgm:prSet phldrT="[Teksti]" custT="1"/>
      <dgm:spPr/>
      <dgm:t>
        <a:bodyPr/>
        <a:lstStyle/>
        <a:p>
          <a:r>
            <a:rPr lang="fi-FI" sz="2000" dirty="0" smtClean="0"/>
            <a:t>Sitoutuminen</a:t>
          </a:r>
          <a:endParaRPr lang="fi-FI" sz="2000" dirty="0"/>
        </a:p>
      </dgm:t>
    </dgm:pt>
    <dgm:pt modelId="{1FA19907-7CD1-4A46-A2A3-8580903C0D1B}" type="parTrans" cxnId="{53EE06AC-633C-46FA-B18C-D98F167FC33C}">
      <dgm:prSet/>
      <dgm:spPr/>
      <dgm:t>
        <a:bodyPr/>
        <a:lstStyle/>
        <a:p>
          <a:endParaRPr lang="fi-FI"/>
        </a:p>
      </dgm:t>
    </dgm:pt>
    <dgm:pt modelId="{39204AF3-02C8-4042-A41B-F657ECA3DA94}" type="sibTrans" cxnId="{53EE06AC-633C-46FA-B18C-D98F167FC33C}">
      <dgm:prSet/>
      <dgm:spPr/>
      <dgm:t>
        <a:bodyPr/>
        <a:lstStyle/>
        <a:p>
          <a:endParaRPr lang="fi-FI"/>
        </a:p>
      </dgm:t>
    </dgm:pt>
    <dgm:pt modelId="{0500F23B-1D9F-4449-9027-C67E08117AE6}">
      <dgm:prSet custT="1"/>
      <dgm:spPr/>
      <dgm:t>
        <a:bodyPr/>
        <a:lstStyle/>
        <a:p>
          <a:r>
            <a:rPr lang="fi-FI" sz="2000" dirty="0" smtClean="0"/>
            <a:t>Muutos</a:t>
          </a:r>
          <a:endParaRPr lang="fi-FI" sz="2000" dirty="0"/>
        </a:p>
      </dgm:t>
    </dgm:pt>
    <dgm:pt modelId="{D87CDA92-577F-494C-9279-E0F71F2B5927}" type="parTrans" cxnId="{7AB1CECE-49D8-490B-B944-AE0C1D3202B1}">
      <dgm:prSet/>
      <dgm:spPr/>
      <dgm:t>
        <a:bodyPr/>
        <a:lstStyle/>
        <a:p>
          <a:endParaRPr lang="fi-FI"/>
        </a:p>
      </dgm:t>
    </dgm:pt>
    <dgm:pt modelId="{FC3A2834-7B21-47DF-96BF-C1094C1322B1}" type="sibTrans" cxnId="{7AB1CECE-49D8-490B-B944-AE0C1D3202B1}">
      <dgm:prSet/>
      <dgm:spPr/>
      <dgm:t>
        <a:bodyPr/>
        <a:lstStyle/>
        <a:p>
          <a:endParaRPr lang="fi-FI"/>
        </a:p>
      </dgm:t>
    </dgm:pt>
    <dgm:pt modelId="{7B079210-C51E-4D1B-B5D9-5767DC16179D}" type="pres">
      <dgm:prSet presAssocID="{398AEE45-CBBF-492F-8905-F2F1C2D01DE2}" presName="Name0" presStyleCnt="0">
        <dgm:presLayoutVars>
          <dgm:chMax val="7"/>
          <dgm:chPref val="7"/>
          <dgm:dir val="rev"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F61EC294-79EC-41A3-ADD4-E36D01FFE2E5}" type="pres">
      <dgm:prSet presAssocID="{6C120FD2-3A7A-4CB4-9DEA-576E4CE23266}" presName="Accent1" presStyleCnt="0"/>
      <dgm:spPr/>
    </dgm:pt>
    <dgm:pt modelId="{F1895861-788F-48FA-BED1-0C45AF57FAB7}" type="pres">
      <dgm:prSet presAssocID="{6C120FD2-3A7A-4CB4-9DEA-576E4CE23266}" presName="Accent" presStyleLbl="node1" presStyleIdx="0" presStyleCnt="4" custScaleX="119258"/>
      <dgm:spPr/>
    </dgm:pt>
    <dgm:pt modelId="{9007DAD1-3754-4F64-A518-35C3C2007D6F}" type="pres">
      <dgm:prSet presAssocID="{6C120FD2-3A7A-4CB4-9DEA-576E4CE23266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8ED7666-CFCE-487F-8CE8-C6179FA1F59F}" type="pres">
      <dgm:prSet presAssocID="{56006DDB-30F6-4E6F-8574-D29945F35132}" presName="Accent2" presStyleCnt="0"/>
      <dgm:spPr/>
    </dgm:pt>
    <dgm:pt modelId="{58230E50-82B4-4ADF-AC1C-73D914772CFC}" type="pres">
      <dgm:prSet presAssocID="{56006DDB-30F6-4E6F-8574-D29945F35132}" presName="Accent" presStyleLbl="node1" presStyleIdx="1" presStyleCnt="4" custScaleX="121478"/>
      <dgm:spPr/>
    </dgm:pt>
    <dgm:pt modelId="{6E91456A-FA47-4F01-B2BF-5BA754DD6378}" type="pres">
      <dgm:prSet presAssocID="{56006DDB-30F6-4E6F-8574-D29945F35132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84BE28B-95ED-4A96-8190-9AC49C7E5625}" type="pres">
      <dgm:prSet presAssocID="{2AF8D244-21B7-454F-9BE5-F0A099A59948}" presName="Accent3" presStyleCnt="0"/>
      <dgm:spPr/>
    </dgm:pt>
    <dgm:pt modelId="{E8E12F2B-D84D-4DDF-89C9-4B8F5981DC1C}" type="pres">
      <dgm:prSet presAssocID="{2AF8D244-21B7-454F-9BE5-F0A099A59948}" presName="Accent" presStyleLbl="node1" presStyleIdx="2" presStyleCnt="4" custScaleX="127149"/>
      <dgm:spPr/>
    </dgm:pt>
    <dgm:pt modelId="{35542A94-2415-45C0-BCC9-9B0D450D5F82}" type="pres">
      <dgm:prSet presAssocID="{2AF8D244-21B7-454F-9BE5-F0A099A59948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BDAC877-B5D9-4A92-BFA0-6508ADC1FD43}" type="pres">
      <dgm:prSet presAssocID="{0500F23B-1D9F-4449-9027-C67E08117AE6}" presName="Accent4" presStyleCnt="0"/>
      <dgm:spPr/>
    </dgm:pt>
    <dgm:pt modelId="{BA52B4CF-5995-4437-BC01-F628C96E1123}" type="pres">
      <dgm:prSet presAssocID="{0500F23B-1D9F-4449-9027-C67E08117AE6}" presName="Accent" presStyleLbl="node1" presStyleIdx="3" presStyleCnt="4" custScaleX="124868"/>
      <dgm:spPr/>
    </dgm:pt>
    <dgm:pt modelId="{2E6E22D7-1C2F-40A0-A5E9-9D50CDA13C15}" type="pres">
      <dgm:prSet presAssocID="{0500F23B-1D9F-4449-9027-C67E08117AE6}" presName="Parent4" presStyleLbl="revTx" presStyleIdx="3" presStyleCnt="4" custScaleX="1395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F5DAC4E-BE27-4A1B-816A-9B1EDA0BF083}" type="presOf" srcId="{2AF8D244-21B7-454F-9BE5-F0A099A59948}" destId="{35542A94-2415-45C0-BCC9-9B0D450D5F82}" srcOrd="0" destOrd="0" presId="urn:microsoft.com/office/officeart/2009/layout/CircleArrowProcess"/>
    <dgm:cxn modelId="{A73C5F15-F222-4E47-A78E-B18CEAB2FA67}" type="presOf" srcId="{0500F23B-1D9F-4449-9027-C67E08117AE6}" destId="{2E6E22D7-1C2F-40A0-A5E9-9D50CDA13C15}" srcOrd="0" destOrd="0" presId="urn:microsoft.com/office/officeart/2009/layout/CircleArrowProcess"/>
    <dgm:cxn modelId="{7AB1CECE-49D8-490B-B944-AE0C1D3202B1}" srcId="{398AEE45-CBBF-492F-8905-F2F1C2D01DE2}" destId="{0500F23B-1D9F-4449-9027-C67E08117AE6}" srcOrd="3" destOrd="0" parTransId="{D87CDA92-577F-494C-9279-E0F71F2B5927}" sibTransId="{FC3A2834-7B21-47DF-96BF-C1094C1322B1}"/>
    <dgm:cxn modelId="{53EE06AC-633C-46FA-B18C-D98F167FC33C}" srcId="{398AEE45-CBBF-492F-8905-F2F1C2D01DE2}" destId="{2AF8D244-21B7-454F-9BE5-F0A099A59948}" srcOrd="2" destOrd="0" parTransId="{1FA19907-7CD1-4A46-A2A3-8580903C0D1B}" sibTransId="{39204AF3-02C8-4042-A41B-F657ECA3DA94}"/>
    <dgm:cxn modelId="{4C499E24-CCD0-4CF3-8193-505C4809CBC9}" srcId="{398AEE45-CBBF-492F-8905-F2F1C2D01DE2}" destId="{56006DDB-30F6-4E6F-8574-D29945F35132}" srcOrd="1" destOrd="0" parTransId="{65394EF0-E42E-498B-9007-3891E63BC2A0}" sibTransId="{AF6C0AA0-D47F-4FBB-82EA-A28B5DC82D8C}"/>
    <dgm:cxn modelId="{02EF8658-71DF-49B4-944E-503C2F5273DC}" srcId="{398AEE45-CBBF-492F-8905-F2F1C2D01DE2}" destId="{6C120FD2-3A7A-4CB4-9DEA-576E4CE23266}" srcOrd="0" destOrd="0" parTransId="{62E3BADC-3F75-42FE-B9F4-9F3C4176C812}" sibTransId="{674B117E-B26F-4A55-9DEF-E3A40C7D8DFE}"/>
    <dgm:cxn modelId="{BFCD1ED4-F9AA-49B4-B97D-4A506E7A8E91}" type="presOf" srcId="{6C120FD2-3A7A-4CB4-9DEA-576E4CE23266}" destId="{9007DAD1-3754-4F64-A518-35C3C2007D6F}" srcOrd="0" destOrd="0" presId="urn:microsoft.com/office/officeart/2009/layout/CircleArrowProcess"/>
    <dgm:cxn modelId="{ED7AA995-3E24-40E4-B081-D4D958114B7E}" type="presOf" srcId="{398AEE45-CBBF-492F-8905-F2F1C2D01DE2}" destId="{7B079210-C51E-4D1B-B5D9-5767DC16179D}" srcOrd="0" destOrd="0" presId="urn:microsoft.com/office/officeart/2009/layout/CircleArrowProcess"/>
    <dgm:cxn modelId="{FEA33D85-0B97-4F35-BF36-C26F823CB5B2}" type="presOf" srcId="{56006DDB-30F6-4E6F-8574-D29945F35132}" destId="{6E91456A-FA47-4F01-B2BF-5BA754DD6378}" srcOrd="0" destOrd="0" presId="urn:microsoft.com/office/officeart/2009/layout/CircleArrowProcess"/>
    <dgm:cxn modelId="{1669FF53-2291-461A-AA18-E03F8F524B0C}" type="presParOf" srcId="{7B079210-C51E-4D1B-B5D9-5767DC16179D}" destId="{F61EC294-79EC-41A3-ADD4-E36D01FFE2E5}" srcOrd="0" destOrd="0" presId="urn:microsoft.com/office/officeart/2009/layout/CircleArrowProcess"/>
    <dgm:cxn modelId="{7D7A34EB-5295-433F-9A68-B3E19E5F389B}" type="presParOf" srcId="{F61EC294-79EC-41A3-ADD4-E36D01FFE2E5}" destId="{F1895861-788F-48FA-BED1-0C45AF57FAB7}" srcOrd="0" destOrd="0" presId="urn:microsoft.com/office/officeart/2009/layout/CircleArrowProcess"/>
    <dgm:cxn modelId="{5F7AA65D-D03A-4D8B-B13B-AA7031C5400F}" type="presParOf" srcId="{7B079210-C51E-4D1B-B5D9-5767DC16179D}" destId="{9007DAD1-3754-4F64-A518-35C3C2007D6F}" srcOrd="1" destOrd="0" presId="urn:microsoft.com/office/officeart/2009/layout/CircleArrowProcess"/>
    <dgm:cxn modelId="{0925BADE-7CD7-4BD4-A24C-3758EC08AC3A}" type="presParOf" srcId="{7B079210-C51E-4D1B-B5D9-5767DC16179D}" destId="{A8ED7666-CFCE-487F-8CE8-C6179FA1F59F}" srcOrd="2" destOrd="0" presId="urn:microsoft.com/office/officeart/2009/layout/CircleArrowProcess"/>
    <dgm:cxn modelId="{828AC87B-45D8-4DF6-AA18-19BF2A5002E3}" type="presParOf" srcId="{A8ED7666-CFCE-487F-8CE8-C6179FA1F59F}" destId="{58230E50-82B4-4ADF-AC1C-73D914772CFC}" srcOrd="0" destOrd="0" presId="urn:microsoft.com/office/officeart/2009/layout/CircleArrowProcess"/>
    <dgm:cxn modelId="{5FB61D24-D348-420C-9D33-01F0717896F5}" type="presParOf" srcId="{7B079210-C51E-4D1B-B5D9-5767DC16179D}" destId="{6E91456A-FA47-4F01-B2BF-5BA754DD6378}" srcOrd="3" destOrd="0" presId="urn:microsoft.com/office/officeart/2009/layout/CircleArrowProcess"/>
    <dgm:cxn modelId="{5A4658A2-32DB-41AC-AB6F-33A3435A03C6}" type="presParOf" srcId="{7B079210-C51E-4D1B-B5D9-5767DC16179D}" destId="{284BE28B-95ED-4A96-8190-9AC49C7E5625}" srcOrd="4" destOrd="0" presId="urn:microsoft.com/office/officeart/2009/layout/CircleArrowProcess"/>
    <dgm:cxn modelId="{024EAB6B-FE09-4FB0-8D2C-935F4BB74754}" type="presParOf" srcId="{284BE28B-95ED-4A96-8190-9AC49C7E5625}" destId="{E8E12F2B-D84D-4DDF-89C9-4B8F5981DC1C}" srcOrd="0" destOrd="0" presId="urn:microsoft.com/office/officeart/2009/layout/CircleArrowProcess"/>
    <dgm:cxn modelId="{0071BC27-9E23-432B-B10C-C3D93048E3D6}" type="presParOf" srcId="{7B079210-C51E-4D1B-B5D9-5767DC16179D}" destId="{35542A94-2415-45C0-BCC9-9B0D450D5F82}" srcOrd="5" destOrd="0" presId="urn:microsoft.com/office/officeart/2009/layout/CircleArrowProcess"/>
    <dgm:cxn modelId="{96006C1F-35EA-42FF-93A6-EA999908982B}" type="presParOf" srcId="{7B079210-C51E-4D1B-B5D9-5767DC16179D}" destId="{7BDAC877-B5D9-4A92-BFA0-6508ADC1FD43}" srcOrd="6" destOrd="0" presId="urn:microsoft.com/office/officeart/2009/layout/CircleArrowProcess"/>
    <dgm:cxn modelId="{71E8B131-828A-4129-A78D-2D5D33131C11}" type="presParOf" srcId="{7BDAC877-B5D9-4A92-BFA0-6508ADC1FD43}" destId="{BA52B4CF-5995-4437-BC01-F628C96E1123}" srcOrd="0" destOrd="0" presId="urn:microsoft.com/office/officeart/2009/layout/CircleArrowProcess"/>
    <dgm:cxn modelId="{CB781206-C4C4-497F-B335-46B158BC9364}" type="presParOf" srcId="{7B079210-C51E-4D1B-B5D9-5767DC16179D}" destId="{2E6E22D7-1C2F-40A0-A5E9-9D50CDA13C15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A203F-8195-4DB7-99B1-F5494BAFC9F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C7DCEDC-6074-437F-86F4-5857900CCDF6}">
      <dgm:prSet phldrT="[Teksti]"/>
      <dgm:spPr/>
      <dgm:t>
        <a:bodyPr/>
        <a:lstStyle/>
        <a:p>
          <a:r>
            <a:rPr lang="fi-FI" dirty="0" smtClean="0">
              <a:solidFill>
                <a:schemeClr val="tx1"/>
              </a:solidFill>
            </a:rPr>
            <a:t>Alue</a:t>
          </a:r>
          <a:endParaRPr lang="fi-FI" dirty="0">
            <a:solidFill>
              <a:schemeClr val="tx1"/>
            </a:solidFill>
          </a:endParaRPr>
        </a:p>
      </dgm:t>
    </dgm:pt>
    <dgm:pt modelId="{18A8FF28-B37E-40F1-B884-9489A3AFA848}" type="parTrans" cxnId="{5A46B42D-0B04-4BE5-AF7D-4460EDD9AC48}">
      <dgm:prSet/>
      <dgm:spPr/>
      <dgm:t>
        <a:bodyPr/>
        <a:lstStyle/>
        <a:p>
          <a:endParaRPr lang="fi-FI"/>
        </a:p>
      </dgm:t>
    </dgm:pt>
    <dgm:pt modelId="{BF09172A-E91A-4D35-A652-2AC332E8D539}" type="sibTrans" cxnId="{5A46B42D-0B04-4BE5-AF7D-4460EDD9AC48}">
      <dgm:prSet/>
      <dgm:spPr/>
      <dgm:t>
        <a:bodyPr/>
        <a:lstStyle/>
        <a:p>
          <a:endParaRPr lang="fi-FI"/>
        </a:p>
      </dgm:t>
    </dgm:pt>
    <dgm:pt modelId="{25A97F03-3253-4329-BEE9-084A76D73FB6}">
      <dgm:prSet phldrT="[Teksti]"/>
      <dgm:spPr/>
      <dgm:t>
        <a:bodyPr/>
        <a:lstStyle/>
        <a:p>
          <a:r>
            <a:rPr lang="fi-FI" dirty="0" smtClean="0">
              <a:solidFill>
                <a:schemeClr val="tx1"/>
              </a:solidFill>
            </a:rPr>
            <a:t>Alue</a:t>
          </a:r>
          <a:endParaRPr lang="fi-FI" dirty="0">
            <a:solidFill>
              <a:schemeClr val="tx1"/>
            </a:solidFill>
          </a:endParaRPr>
        </a:p>
      </dgm:t>
    </dgm:pt>
    <dgm:pt modelId="{2E9FBA15-8C3E-4C54-957F-CB9593269065}" type="parTrans" cxnId="{5D53B520-0A19-458D-B14E-BCBBEB2F77C6}">
      <dgm:prSet/>
      <dgm:spPr/>
      <dgm:t>
        <a:bodyPr/>
        <a:lstStyle/>
        <a:p>
          <a:endParaRPr lang="fi-FI"/>
        </a:p>
      </dgm:t>
    </dgm:pt>
    <dgm:pt modelId="{7179F901-90AB-4F6A-85A6-276B0796C7C9}" type="sibTrans" cxnId="{5D53B520-0A19-458D-B14E-BCBBEB2F77C6}">
      <dgm:prSet/>
      <dgm:spPr/>
      <dgm:t>
        <a:bodyPr/>
        <a:lstStyle/>
        <a:p>
          <a:endParaRPr lang="fi-FI"/>
        </a:p>
      </dgm:t>
    </dgm:pt>
    <dgm:pt modelId="{D0EF423B-ED99-4D44-8419-FDB54CD29955}">
      <dgm:prSet phldrT="[Teksti]"/>
      <dgm:spPr/>
      <dgm:t>
        <a:bodyPr/>
        <a:lstStyle/>
        <a:p>
          <a:r>
            <a:rPr lang="fi-FI" dirty="0" smtClean="0">
              <a:solidFill>
                <a:schemeClr val="tx1"/>
              </a:solidFill>
            </a:rPr>
            <a:t>Alue</a:t>
          </a:r>
          <a:endParaRPr lang="fi-FI" dirty="0">
            <a:solidFill>
              <a:schemeClr val="tx1"/>
            </a:solidFill>
          </a:endParaRPr>
        </a:p>
      </dgm:t>
    </dgm:pt>
    <dgm:pt modelId="{29D8CBD6-FD0E-4E15-B998-2D0F1809878B}" type="parTrans" cxnId="{B31E6978-D0B4-4AF6-B96A-0643CDD476C5}">
      <dgm:prSet/>
      <dgm:spPr/>
      <dgm:t>
        <a:bodyPr/>
        <a:lstStyle/>
        <a:p>
          <a:endParaRPr lang="fi-FI"/>
        </a:p>
      </dgm:t>
    </dgm:pt>
    <dgm:pt modelId="{454811AA-2320-4C48-9DEA-7518483DC7B1}" type="sibTrans" cxnId="{B31E6978-D0B4-4AF6-B96A-0643CDD476C5}">
      <dgm:prSet/>
      <dgm:spPr/>
      <dgm:t>
        <a:bodyPr/>
        <a:lstStyle/>
        <a:p>
          <a:endParaRPr lang="fi-FI"/>
        </a:p>
      </dgm:t>
    </dgm:pt>
    <dgm:pt modelId="{CA732818-F35F-46BD-9D3D-2E82069D8D02}">
      <dgm:prSet/>
      <dgm:spPr/>
      <dgm:t>
        <a:bodyPr/>
        <a:lstStyle/>
        <a:p>
          <a:r>
            <a:rPr lang="fi-FI" dirty="0" smtClean="0">
              <a:solidFill>
                <a:schemeClr val="tx1"/>
              </a:solidFill>
            </a:rPr>
            <a:t>Alue</a:t>
          </a:r>
          <a:endParaRPr lang="fi-FI" dirty="0">
            <a:solidFill>
              <a:schemeClr val="tx1"/>
            </a:solidFill>
          </a:endParaRPr>
        </a:p>
      </dgm:t>
    </dgm:pt>
    <dgm:pt modelId="{8A77B729-3B4A-4FBB-AA6E-C8B640A2A2BA}" type="parTrans" cxnId="{38C048F0-14B1-4A65-B84D-DD1A39CDE0B1}">
      <dgm:prSet/>
      <dgm:spPr/>
      <dgm:t>
        <a:bodyPr/>
        <a:lstStyle/>
        <a:p>
          <a:endParaRPr lang="fi-FI"/>
        </a:p>
      </dgm:t>
    </dgm:pt>
    <dgm:pt modelId="{747F3C60-89E2-4D2F-8620-894D5C8388F8}" type="sibTrans" cxnId="{38C048F0-14B1-4A65-B84D-DD1A39CDE0B1}">
      <dgm:prSet/>
      <dgm:spPr/>
      <dgm:t>
        <a:bodyPr/>
        <a:lstStyle/>
        <a:p>
          <a:endParaRPr lang="fi-FI"/>
        </a:p>
      </dgm:t>
    </dgm:pt>
    <dgm:pt modelId="{809B2D84-20D7-47F2-8750-EEEE39F01100}" type="pres">
      <dgm:prSet presAssocID="{C6EA203F-8195-4DB7-99B1-F5494BAFC9FD}" presName="Name0" presStyleCnt="0">
        <dgm:presLayoutVars>
          <dgm:dir/>
          <dgm:resizeHandles val="exact"/>
        </dgm:presLayoutVars>
      </dgm:prSet>
      <dgm:spPr/>
    </dgm:pt>
    <dgm:pt modelId="{E76C2D37-8D48-420A-BFD4-0CD532CB9F5B}" type="pres">
      <dgm:prSet presAssocID="{0C7DCEDC-6074-437F-86F4-5857900CCD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4A08A4A-B2B4-44BA-A1BA-141330F7FA4E}" type="pres">
      <dgm:prSet presAssocID="{BF09172A-E91A-4D35-A652-2AC332E8D539}" presName="sibTrans" presStyleLbl="sibTrans2D1" presStyleIdx="0" presStyleCnt="3"/>
      <dgm:spPr/>
      <dgm:t>
        <a:bodyPr/>
        <a:lstStyle/>
        <a:p>
          <a:endParaRPr lang="fi-FI"/>
        </a:p>
      </dgm:t>
    </dgm:pt>
    <dgm:pt modelId="{E94E2F14-23F3-4B7C-8C7F-4DC3CF83EB9C}" type="pres">
      <dgm:prSet presAssocID="{BF09172A-E91A-4D35-A652-2AC332E8D539}" presName="connectorText" presStyleLbl="sibTrans2D1" presStyleIdx="0" presStyleCnt="3"/>
      <dgm:spPr/>
      <dgm:t>
        <a:bodyPr/>
        <a:lstStyle/>
        <a:p>
          <a:endParaRPr lang="fi-FI"/>
        </a:p>
      </dgm:t>
    </dgm:pt>
    <dgm:pt modelId="{D4CEE3FF-B262-44AB-80A0-DC56E21F91E6}" type="pres">
      <dgm:prSet presAssocID="{25A97F03-3253-4329-BEE9-084A76D73FB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BD12C6B-B5EE-40B4-AC32-E325EDCFF858}" type="pres">
      <dgm:prSet presAssocID="{7179F901-90AB-4F6A-85A6-276B0796C7C9}" presName="sibTrans" presStyleLbl="sibTrans2D1" presStyleIdx="1" presStyleCnt="3"/>
      <dgm:spPr/>
      <dgm:t>
        <a:bodyPr/>
        <a:lstStyle/>
        <a:p>
          <a:endParaRPr lang="fi-FI"/>
        </a:p>
      </dgm:t>
    </dgm:pt>
    <dgm:pt modelId="{C3F0EADE-CABD-485A-A164-019077B0426D}" type="pres">
      <dgm:prSet presAssocID="{7179F901-90AB-4F6A-85A6-276B0796C7C9}" presName="connectorText" presStyleLbl="sibTrans2D1" presStyleIdx="1" presStyleCnt="3"/>
      <dgm:spPr/>
      <dgm:t>
        <a:bodyPr/>
        <a:lstStyle/>
        <a:p>
          <a:endParaRPr lang="fi-FI"/>
        </a:p>
      </dgm:t>
    </dgm:pt>
    <dgm:pt modelId="{78E95101-807B-4097-A441-2F0FEA4DC66A}" type="pres">
      <dgm:prSet presAssocID="{D0EF423B-ED99-4D44-8419-FDB54CD2995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C729D90-2557-4F58-B3B7-082F81889E8C}" type="pres">
      <dgm:prSet presAssocID="{454811AA-2320-4C48-9DEA-7518483DC7B1}" presName="sibTrans" presStyleLbl="sibTrans2D1" presStyleIdx="2" presStyleCnt="3"/>
      <dgm:spPr/>
      <dgm:t>
        <a:bodyPr/>
        <a:lstStyle/>
        <a:p>
          <a:endParaRPr lang="fi-FI"/>
        </a:p>
      </dgm:t>
    </dgm:pt>
    <dgm:pt modelId="{ACBC073B-32CD-4A98-9741-A1372DCBF518}" type="pres">
      <dgm:prSet presAssocID="{454811AA-2320-4C48-9DEA-7518483DC7B1}" presName="connectorText" presStyleLbl="sibTrans2D1" presStyleIdx="2" presStyleCnt="3"/>
      <dgm:spPr/>
      <dgm:t>
        <a:bodyPr/>
        <a:lstStyle/>
        <a:p>
          <a:endParaRPr lang="fi-FI"/>
        </a:p>
      </dgm:t>
    </dgm:pt>
    <dgm:pt modelId="{0A818537-83A7-4AB8-80C7-B48B376D67C4}" type="pres">
      <dgm:prSet presAssocID="{CA732818-F35F-46BD-9D3D-2E82069D8D0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5746775-FD5C-4DED-AA03-DA3B5AACE6FF}" type="presOf" srcId="{25A97F03-3253-4329-BEE9-084A76D73FB6}" destId="{D4CEE3FF-B262-44AB-80A0-DC56E21F91E6}" srcOrd="0" destOrd="0" presId="urn:microsoft.com/office/officeart/2005/8/layout/process1"/>
    <dgm:cxn modelId="{1713E1DC-2003-4191-B78D-460B24B621A5}" type="presOf" srcId="{C6EA203F-8195-4DB7-99B1-F5494BAFC9FD}" destId="{809B2D84-20D7-47F2-8750-EEEE39F01100}" srcOrd="0" destOrd="0" presId="urn:microsoft.com/office/officeart/2005/8/layout/process1"/>
    <dgm:cxn modelId="{7E3899F1-CBC5-4B4D-A7B4-822D9D4E57CB}" type="presOf" srcId="{D0EF423B-ED99-4D44-8419-FDB54CD29955}" destId="{78E95101-807B-4097-A441-2F0FEA4DC66A}" srcOrd="0" destOrd="0" presId="urn:microsoft.com/office/officeart/2005/8/layout/process1"/>
    <dgm:cxn modelId="{0D1F6066-0C08-44D6-BD1B-0CB98FD7C10A}" type="presOf" srcId="{CA732818-F35F-46BD-9D3D-2E82069D8D02}" destId="{0A818537-83A7-4AB8-80C7-B48B376D67C4}" srcOrd="0" destOrd="0" presId="urn:microsoft.com/office/officeart/2005/8/layout/process1"/>
    <dgm:cxn modelId="{B31E6978-D0B4-4AF6-B96A-0643CDD476C5}" srcId="{C6EA203F-8195-4DB7-99B1-F5494BAFC9FD}" destId="{D0EF423B-ED99-4D44-8419-FDB54CD29955}" srcOrd="2" destOrd="0" parTransId="{29D8CBD6-FD0E-4E15-B998-2D0F1809878B}" sibTransId="{454811AA-2320-4C48-9DEA-7518483DC7B1}"/>
    <dgm:cxn modelId="{5A46B42D-0B04-4BE5-AF7D-4460EDD9AC48}" srcId="{C6EA203F-8195-4DB7-99B1-F5494BAFC9FD}" destId="{0C7DCEDC-6074-437F-86F4-5857900CCDF6}" srcOrd="0" destOrd="0" parTransId="{18A8FF28-B37E-40F1-B884-9489A3AFA848}" sibTransId="{BF09172A-E91A-4D35-A652-2AC332E8D539}"/>
    <dgm:cxn modelId="{38C048F0-14B1-4A65-B84D-DD1A39CDE0B1}" srcId="{C6EA203F-8195-4DB7-99B1-F5494BAFC9FD}" destId="{CA732818-F35F-46BD-9D3D-2E82069D8D02}" srcOrd="3" destOrd="0" parTransId="{8A77B729-3B4A-4FBB-AA6E-C8B640A2A2BA}" sibTransId="{747F3C60-89E2-4D2F-8620-894D5C8388F8}"/>
    <dgm:cxn modelId="{4096307B-1B96-49FF-B9E4-F3D015799741}" type="presOf" srcId="{7179F901-90AB-4F6A-85A6-276B0796C7C9}" destId="{C3F0EADE-CABD-485A-A164-019077B0426D}" srcOrd="1" destOrd="0" presId="urn:microsoft.com/office/officeart/2005/8/layout/process1"/>
    <dgm:cxn modelId="{C3CEBF9F-5248-441F-8049-DC681DE30233}" type="presOf" srcId="{BF09172A-E91A-4D35-A652-2AC332E8D539}" destId="{E94E2F14-23F3-4B7C-8C7F-4DC3CF83EB9C}" srcOrd="1" destOrd="0" presId="urn:microsoft.com/office/officeart/2005/8/layout/process1"/>
    <dgm:cxn modelId="{5D53B520-0A19-458D-B14E-BCBBEB2F77C6}" srcId="{C6EA203F-8195-4DB7-99B1-F5494BAFC9FD}" destId="{25A97F03-3253-4329-BEE9-084A76D73FB6}" srcOrd="1" destOrd="0" parTransId="{2E9FBA15-8C3E-4C54-957F-CB9593269065}" sibTransId="{7179F901-90AB-4F6A-85A6-276B0796C7C9}"/>
    <dgm:cxn modelId="{A4555711-78FC-4741-A8A8-CEA1AEB31F55}" type="presOf" srcId="{454811AA-2320-4C48-9DEA-7518483DC7B1}" destId="{DC729D90-2557-4F58-B3B7-082F81889E8C}" srcOrd="0" destOrd="0" presId="urn:microsoft.com/office/officeart/2005/8/layout/process1"/>
    <dgm:cxn modelId="{604D44F2-CF6C-470D-A111-4075EF01782B}" type="presOf" srcId="{454811AA-2320-4C48-9DEA-7518483DC7B1}" destId="{ACBC073B-32CD-4A98-9741-A1372DCBF518}" srcOrd="1" destOrd="0" presId="urn:microsoft.com/office/officeart/2005/8/layout/process1"/>
    <dgm:cxn modelId="{B29D846B-553B-4322-BEF8-2BC437747F5D}" type="presOf" srcId="{0C7DCEDC-6074-437F-86F4-5857900CCDF6}" destId="{E76C2D37-8D48-420A-BFD4-0CD532CB9F5B}" srcOrd="0" destOrd="0" presId="urn:microsoft.com/office/officeart/2005/8/layout/process1"/>
    <dgm:cxn modelId="{2EE14E04-A753-4E45-A15F-A52CAF065E45}" type="presOf" srcId="{BF09172A-E91A-4D35-A652-2AC332E8D539}" destId="{54A08A4A-B2B4-44BA-A1BA-141330F7FA4E}" srcOrd="0" destOrd="0" presId="urn:microsoft.com/office/officeart/2005/8/layout/process1"/>
    <dgm:cxn modelId="{7BBC148D-D5D7-49A3-B535-702F9697E0F9}" type="presOf" srcId="{7179F901-90AB-4F6A-85A6-276B0796C7C9}" destId="{4BD12C6B-B5EE-40B4-AC32-E325EDCFF858}" srcOrd="0" destOrd="0" presId="urn:microsoft.com/office/officeart/2005/8/layout/process1"/>
    <dgm:cxn modelId="{E0DDBDD1-13F2-4735-A7C2-11A1EA89F360}" type="presParOf" srcId="{809B2D84-20D7-47F2-8750-EEEE39F01100}" destId="{E76C2D37-8D48-420A-BFD4-0CD532CB9F5B}" srcOrd="0" destOrd="0" presId="urn:microsoft.com/office/officeart/2005/8/layout/process1"/>
    <dgm:cxn modelId="{91A1A8E8-71E7-4BF1-B066-40E819FC72BB}" type="presParOf" srcId="{809B2D84-20D7-47F2-8750-EEEE39F01100}" destId="{54A08A4A-B2B4-44BA-A1BA-141330F7FA4E}" srcOrd="1" destOrd="0" presId="urn:microsoft.com/office/officeart/2005/8/layout/process1"/>
    <dgm:cxn modelId="{864DF2E6-395D-4CFF-A15F-0F2C8C82AD25}" type="presParOf" srcId="{54A08A4A-B2B4-44BA-A1BA-141330F7FA4E}" destId="{E94E2F14-23F3-4B7C-8C7F-4DC3CF83EB9C}" srcOrd="0" destOrd="0" presId="urn:microsoft.com/office/officeart/2005/8/layout/process1"/>
    <dgm:cxn modelId="{325A9608-51DC-4C54-9AF5-F33BE3CF7119}" type="presParOf" srcId="{809B2D84-20D7-47F2-8750-EEEE39F01100}" destId="{D4CEE3FF-B262-44AB-80A0-DC56E21F91E6}" srcOrd="2" destOrd="0" presId="urn:microsoft.com/office/officeart/2005/8/layout/process1"/>
    <dgm:cxn modelId="{3AFF5D28-6756-49A0-A35E-1A87B843C01B}" type="presParOf" srcId="{809B2D84-20D7-47F2-8750-EEEE39F01100}" destId="{4BD12C6B-B5EE-40B4-AC32-E325EDCFF858}" srcOrd="3" destOrd="0" presId="urn:microsoft.com/office/officeart/2005/8/layout/process1"/>
    <dgm:cxn modelId="{B28176F3-283A-4C4D-AD0B-75B1BDDF5FDC}" type="presParOf" srcId="{4BD12C6B-B5EE-40B4-AC32-E325EDCFF858}" destId="{C3F0EADE-CABD-485A-A164-019077B0426D}" srcOrd="0" destOrd="0" presId="urn:microsoft.com/office/officeart/2005/8/layout/process1"/>
    <dgm:cxn modelId="{A9072C73-D535-41D5-BC7B-DCDA5DF5EB9B}" type="presParOf" srcId="{809B2D84-20D7-47F2-8750-EEEE39F01100}" destId="{78E95101-807B-4097-A441-2F0FEA4DC66A}" srcOrd="4" destOrd="0" presId="urn:microsoft.com/office/officeart/2005/8/layout/process1"/>
    <dgm:cxn modelId="{B6090ADD-F671-453A-9D94-B95922CFE347}" type="presParOf" srcId="{809B2D84-20D7-47F2-8750-EEEE39F01100}" destId="{DC729D90-2557-4F58-B3B7-082F81889E8C}" srcOrd="5" destOrd="0" presId="urn:microsoft.com/office/officeart/2005/8/layout/process1"/>
    <dgm:cxn modelId="{10585A4D-845E-49CF-A512-C04C908BE0E4}" type="presParOf" srcId="{DC729D90-2557-4F58-B3B7-082F81889E8C}" destId="{ACBC073B-32CD-4A98-9741-A1372DCBF518}" srcOrd="0" destOrd="0" presId="urn:microsoft.com/office/officeart/2005/8/layout/process1"/>
    <dgm:cxn modelId="{77007191-0DF3-4416-B5F6-500D0AAF6877}" type="presParOf" srcId="{809B2D84-20D7-47F2-8750-EEEE39F01100}" destId="{0A818537-83A7-4AB8-80C7-B48B376D67C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BF86B-7F1D-48BF-93F9-6952C889BFE3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657D2-BF79-4809-84B8-1DFC82952D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562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97B212-7DE5-4C64-A582-1CE6CE8A680D}" type="datetimeFigureOut">
              <a:rPr lang="fi-FI"/>
              <a:pPr>
                <a:defRPr/>
              </a:pPr>
              <a:t>18.5.2018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8D6974-E75D-4E8B-9D53-50366A4FC7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730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xfrm>
            <a:off x="914184" y="4343145"/>
            <a:ext cx="5029635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88172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Q:\Etelä-Karjalan sosiaali- ja terveyspiiri\Grafiikka\2012\Logo\tunnus versiot\Värillinen\Eksote_jpeg_CMYK_300dp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776" y="188640"/>
            <a:ext cx="1562100" cy="15621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 userDrawn="1"/>
        </p:nvSpPr>
        <p:spPr>
          <a:xfrm>
            <a:off x="107504" y="4293096"/>
            <a:ext cx="8928992" cy="2448272"/>
          </a:xfrm>
          <a:prstGeom prst="rect">
            <a:avLst/>
          </a:prstGeom>
          <a:solidFill>
            <a:srgbClr val="9FC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008" y="422108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776" y="5445224"/>
            <a:ext cx="64008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pic>
        <p:nvPicPr>
          <p:cNvPr id="8" name="Picture 3" descr="Q:\Etelä-Karjalan sosiaali- ja terveyspiiri\Grafiikka\2012\Logo\tunnus versiot\Värillinen\Eksote_jpeg_CMYK_300dp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76"/>
            <a:ext cx="2158008" cy="2158008"/>
          </a:xfrm>
          <a:prstGeom prst="rect">
            <a:avLst/>
          </a:prstGeom>
          <a:noFill/>
        </p:spPr>
      </p:pic>
      <p:sp>
        <p:nvSpPr>
          <p:cNvPr id="9" name="Suorakulmio 8"/>
          <p:cNvSpPr/>
          <p:nvPr userDrawn="1"/>
        </p:nvSpPr>
        <p:spPr>
          <a:xfrm>
            <a:off x="467544" y="6458366"/>
            <a:ext cx="2467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ETELÄ-KARJALAN</a:t>
            </a:r>
            <a:r>
              <a:rPr lang="en-US" sz="1000" baseline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SOSIAALI- JA TERVEYSPIIRI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008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776" y="3356992"/>
            <a:ext cx="6400800" cy="1152128"/>
          </a:xfrm>
        </p:spPr>
        <p:txBody>
          <a:bodyPr/>
          <a:lstStyle>
            <a:lvl1pPr marL="0" indent="0" algn="l">
              <a:buNone/>
              <a:defRPr>
                <a:solidFill>
                  <a:srgbClr val="9FCD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pic>
        <p:nvPicPr>
          <p:cNvPr id="46083" name="Picture 3" descr="Q:\Etelä-Karjalan sosiaali- ja terveyspiiri\Grafiikka\2012\Logo\tunnus versiot\Värillinen\Eksote_jpeg_CMYK_300dp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76"/>
            <a:ext cx="2158008" cy="2158008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 l="7340" t="27689" r="2775" b="13719"/>
          <a:stretch>
            <a:fillRect/>
          </a:stretch>
        </p:blipFill>
        <p:spPr bwMode="auto">
          <a:xfrm>
            <a:off x="0" y="4581128"/>
            <a:ext cx="17636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 userDrawn="1"/>
        </p:nvPicPr>
        <p:blipFill>
          <a:blip r:embed="rId4" cstate="print"/>
          <a:srcRect l="4352" t="21371" b="19657"/>
          <a:stretch>
            <a:fillRect/>
          </a:stretch>
        </p:blipFill>
        <p:spPr bwMode="auto">
          <a:xfrm>
            <a:off x="4788024" y="4581128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 userDrawn="1"/>
        </p:nvPicPr>
        <p:blipFill>
          <a:blip r:embed="rId5" cstate="print"/>
          <a:srcRect l="7000" t="6282" b="3748"/>
          <a:stretch>
            <a:fillRect/>
          </a:stretch>
        </p:blipFill>
        <p:spPr bwMode="auto">
          <a:xfrm>
            <a:off x="1845940" y="4581128"/>
            <a:ext cx="28700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/>
          <p:cNvPicPr>
            <a:picLocks noChangeAspect="1" noChangeArrowheads="1"/>
          </p:cNvPicPr>
          <p:nvPr userDrawn="1"/>
        </p:nvPicPr>
        <p:blipFill>
          <a:blip r:embed="rId6" cstate="print"/>
          <a:srcRect l="9071" r="14972"/>
          <a:stretch>
            <a:fillRect/>
          </a:stretch>
        </p:blipFill>
        <p:spPr bwMode="auto">
          <a:xfrm>
            <a:off x="6732240" y="4581128"/>
            <a:ext cx="24117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 userDrawn="1"/>
        </p:nvSpPr>
        <p:spPr>
          <a:xfrm>
            <a:off x="107504" y="6381328"/>
            <a:ext cx="8928992" cy="72008"/>
          </a:xfrm>
          <a:prstGeom prst="rect">
            <a:avLst/>
          </a:prstGeom>
          <a:solidFill>
            <a:srgbClr val="9FC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pic>
        <p:nvPicPr>
          <p:cNvPr id="10" name="Picture 3" descr="Q:\Etelä-Karjalan sosiaali- ja terveyspiiri\Grafiikka\2012\Logo\tunnus versiot\Värillinen\Eksote_jpeg_CMYK_300dpi.jpg"/>
          <p:cNvPicPr>
            <a:picLocks noChangeAspect="1" noChangeArrowheads="1"/>
          </p:cNvPicPr>
          <p:nvPr userDrawn="1"/>
        </p:nvPicPr>
        <p:blipFill>
          <a:blip r:embed="rId2" cstate="print"/>
          <a:srcRect t="21428" b="21429"/>
          <a:stretch>
            <a:fillRect/>
          </a:stretch>
        </p:blipFill>
        <p:spPr bwMode="auto">
          <a:xfrm>
            <a:off x="7640226" y="476672"/>
            <a:ext cx="1134126" cy="648072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 userDrawn="1"/>
        </p:nvSpPr>
        <p:spPr>
          <a:xfrm>
            <a:off x="107504" y="6381328"/>
            <a:ext cx="8928992" cy="72008"/>
          </a:xfrm>
          <a:prstGeom prst="rect">
            <a:avLst/>
          </a:prstGeom>
          <a:solidFill>
            <a:srgbClr val="9FC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 userDrawn="1"/>
        </p:nvSpPr>
        <p:spPr>
          <a:xfrm>
            <a:off x="467544" y="6458366"/>
            <a:ext cx="2467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ETELÄ-KARJALAN</a:t>
            </a:r>
            <a:r>
              <a:rPr lang="en-US" sz="1000" baseline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SOSIAALI- JA TERVEYSPIIRI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9823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9823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30" name="Rectangle 29"/>
          <p:cNvSpPr/>
          <p:nvPr userDrawn="1"/>
        </p:nvSpPr>
        <p:spPr>
          <a:xfrm>
            <a:off x="107504" y="6381328"/>
            <a:ext cx="8928992" cy="72008"/>
          </a:xfrm>
          <a:prstGeom prst="rect">
            <a:avLst/>
          </a:prstGeom>
          <a:solidFill>
            <a:srgbClr val="9FC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/>
          <p:cNvSpPr/>
          <p:nvPr userDrawn="1"/>
        </p:nvSpPr>
        <p:spPr>
          <a:xfrm>
            <a:off x="467544" y="6458366"/>
            <a:ext cx="2467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ETELÄ-KARJALAN</a:t>
            </a:r>
            <a:r>
              <a:rPr lang="en-US" sz="1000" baseline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SOSIAALI- JA TERVEYSPIIRI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Picture 3" descr="Q:\Etelä-Karjalan sosiaali- ja terveyspiiri\Grafiikka\2012\Logo\tunnus versiot\Värillinen\Eksote_jpeg_CMYK_300dpi.jpg"/>
          <p:cNvPicPr>
            <a:picLocks noChangeAspect="1" noChangeArrowheads="1"/>
          </p:cNvPicPr>
          <p:nvPr userDrawn="1"/>
        </p:nvPicPr>
        <p:blipFill>
          <a:blip r:embed="rId2" cstate="print"/>
          <a:srcRect t="21428" b="21429"/>
          <a:stretch>
            <a:fillRect/>
          </a:stretch>
        </p:blipFill>
        <p:spPr bwMode="auto">
          <a:xfrm>
            <a:off x="7640226" y="476672"/>
            <a:ext cx="1134126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107504" y="6381328"/>
            <a:ext cx="8928992" cy="72008"/>
          </a:xfrm>
          <a:prstGeom prst="rect">
            <a:avLst/>
          </a:prstGeom>
          <a:solidFill>
            <a:srgbClr val="9FC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/>
          <p:cNvSpPr/>
          <p:nvPr userDrawn="1"/>
        </p:nvSpPr>
        <p:spPr>
          <a:xfrm>
            <a:off x="467544" y="6458366"/>
            <a:ext cx="2467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ETELÄ-KARJALAN</a:t>
            </a:r>
            <a:r>
              <a:rPr lang="en-US" sz="1000" baseline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SOSIAALI- JA TERVEYSPIIRI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Picture 3" descr="Q:\Etelä-Karjalan sosiaali- ja terveyspiiri\Grafiikka\2012\Logo\tunnus versiot\Värillinen\Eksote_jpeg_CMYK_300dpi.jpg"/>
          <p:cNvPicPr>
            <a:picLocks noChangeAspect="1" noChangeArrowheads="1"/>
          </p:cNvPicPr>
          <p:nvPr userDrawn="1"/>
        </p:nvPicPr>
        <p:blipFill>
          <a:blip r:embed="rId2" cstate="print"/>
          <a:srcRect t="21428" b="21429"/>
          <a:stretch>
            <a:fillRect/>
          </a:stretch>
        </p:blipFill>
        <p:spPr bwMode="auto">
          <a:xfrm>
            <a:off x="7640226" y="476672"/>
            <a:ext cx="1134126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dia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432000" y="1484312"/>
            <a:ext cx="8280000" cy="456368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B142173B-15BF-4EB6-9337-26FE14823897}" type="slidenum">
              <a:rPr lang="fi-FI" smtClean="0"/>
              <a:pPr algn="l"/>
              <a:t>‹#›</a:t>
            </a:fld>
            <a:endParaRPr lang="fi-FI" dirty="0"/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i-FI" dirty="0" smtClean="0"/>
              <a:t>Sitra  •  Etunimi Sukunimi  •  00.00.2014  •</a:t>
            </a:r>
          </a:p>
        </p:txBody>
      </p:sp>
      <p:sp>
        <p:nvSpPr>
          <p:cNvPr id="17" name="Otsikk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796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3503890" y="6498105"/>
            <a:ext cx="2133600" cy="236827"/>
          </a:xfrm>
          <a:prstGeom prst="rect">
            <a:avLst/>
          </a:prstGeom>
        </p:spPr>
        <p:txBody>
          <a:bodyPr/>
          <a:lstStyle/>
          <a:p>
            <a:fld id="{D34F1563-63A1-4D1D-887E-D5CEB4A2165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18.5.2018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60998" y="6504541"/>
            <a:ext cx="2895600" cy="236827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502650"/>
            <a:ext cx="2133600" cy="236827"/>
          </a:xfrm>
          <a:prstGeom prst="rect">
            <a:avLst/>
          </a:prstGeom>
        </p:spPr>
        <p:txBody>
          <a:bodyPr/>
          <a:lstStyle/>
          <a:p>
            <a:fld id="{7F4C4359-CA60-45C8-B230-906F32BC2B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fi-FI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 smtClean="0"/>
          </a:p>
        </p:txBody>
      </p:sp>
      <p:sp>
        <p:nvSpPr>
          <p:cNvPr id="10" name="Suorakulmio 9"/>
          <p:cNvSpPr/>
          <p:nvPr userDrawn="1"/>
        </p:nvSpPr>
        <p:spPr>
          <a:xfrm>
            <a:off x="467544" y="6458366"/>
            <a:ext cx="2467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ETELÄ-KARJALAN</a:t>
            </a:r>
            <a:r>
              <a:rPr lang="en-US" sz="1000" baseline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SOSIAALI- JA TERVEYSPIIRI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91" r:id="rId2"/>
    <p:sldLayoutId id="2147483877" r:id="rId3"/>
    <p:sldLayoutId id="2147483885" r:id="rId4"/>
    <p:sldLayoutId id="2147483889" r:id="rId5"/>
    <p:sldLayoutId id="2147483892" r:id="rId6"/>
    <p:sldLayoutId id="2147483893" r:id="rId7"/>
    <p:sldLayoutId id="2147483894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fi/url?sa=i&amp;rct=j&amp;q=&amp;esrc=s&amp;source=images&amp;cd=&amp;cad=rja&amp;uact=8&amp;ved=0ahUKEwivy4DFq7vYAhWmAJoKHfS_B7oQjRwIBw&amp;url=https://instarix.com/tag/eksote/J0HWRGa-AAAAF0HWLb_QgAAAFiYA&amp;psig=AOvVaw2gWQVUbje3Zwzv58jo2nSX&amp;ust=1515053180329687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w4aasiZLY9Q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7772400" cy="2088232"/>
          </a:xfrm>
        </p:spPr>
        <p:txBody>
          <a:bodyPr/>
          <a:lstStyle/>
          <a:p>
            <a:r>
              <a:rPr lang="fi-FI" sz="4000" dirty="0" err="1"/>
              <a:t>Eksoten</a:t>
            </a:r>
            <a:r>
              <a:rPr lang="fi-FI" sz="4000" dirty="0"/>
              <a:t> kehitystarina – miten muutos johdetaan </a:t>
            </a:r>
            <a:r>
              <a:rPr lang="fi-FI" sz="4000" dirty="0" smtClean="0"/>
              <a:t>onnistuneesti</a:t>
            </a:r>
            <a:r>
              <a:rPr lang="fi-FI" sz="4000" dirty="0"/>
              <a:t/>
            </a:r>
            <a:br>
              <a:rPr lang="fi-FI" sz="4000" dirty="0"/>
            </a:br>
            <a:r>
              <a:rPr lang="fi-FI" sz="2400" dirty="0"/>
              <a:t>Pentti Itkonen, Toimitusjohtaja, Eksote</a:t>
            </a:r>
            <a:br>
              <a:rPr lang="fi-FI" sz="2400" dirty="0"/>
            </a:br>
            <a:endParaRPr lang="fi-FI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Johtaminen/Arvot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Kukaan ei toimi arvotyhjiössä</a:t>
            </a:r>
          </a:p>
          <a:p>
            <a:r>
              <a:rPr lang="fi-FI" dirty="0" smtClean="0"/>
              <a:t>Kaikki käyttäytyminen työyhteisössä ja vuorovaikutustilanteissa lähtee arvoista.</a:t>
            </a:r>
          </a:p>
          <a:p>
            <a:r>
              <a:rPr lang="fi-FI" dirty="0" smtClean="0"/>
              <a:t>Vuorovaikutus voi olla </a:t>
            </a:r>
          </a:p>
          <a:p>
            <a:pPr lvl="1"/>
            <a:r>
              <a:rPr lang="fi-FI" dirty="0" smtClean="0"/>
              <a:t>Motivoiva, Kontrolloiva, Vähättelevä, Mitätöivä</a:t>
            </a:r>
          </a:p>
          <a:p>
            <a:r>
              <a:rPr lang="fi-FI" dirty="0"/>
              <a:t>Jos arvot sisäistetään niin johtamisen motivoiva vuorovaikutus on helppoa ja luonnollista.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1197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Johtaminen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47032"/>
            <a:ext cx="8229600" cy="4637111"/>
          </a:xfrm>
        </p:spPr>
        <p:txBody>
          <a:bodyPr/>
          <a:lstStyle/>
          <a:p>
            <a:r>
              <a:rPr lang="fi-FI" dirty="0" smtClean="0"/>
              <a:t>Arvot/kaikki kyydissä </a:t>
            </a:r>
          </a:p>
          <a:p>
            <a:pPr lvl="1"/>
            <a:r>
              <a:rPr lang="fi-FI" dirty="0" smtClean="0"/>
              <a:t>Jokainen hyväksytään ihmisenä ja jokaisen työtä ja osaamista arvostetaan.</a:t>
            </a:r>
          </a:p>
          <a:p>
            <a:pPr lvl="1"/>
            <a:r>
              <a:rPr lang="fi-FI" dirty="0" smtClean="0"/>
              <a:t>Kunnioittaminen </a:t>
            </a:r>
            <a:r>
              <a:rPr lang="fi-FI" dirty="0"/>
              <a:t>ja </a:t>
            </a:r>
            <a:r>
              <a:rPr lang="fi-FI" dirty="0" smtClean="0"/>
              <a:t>arvostaminen perustuu työntekijän omaan motivaatioon ja hyvään työsuoritukseen.</a:t>
            </a:r>
          </a:p>
          <a:p>
            <a:pPr lvl="2"/>
            <a:r>
              <a:rPr lang="fi-FI" dirty="0"/>
              <a:t>Jokainen voi yksilönä tavoitella parempaa </a:t>
            </a:r>
            <a:endParaRPr lang="fi-FI" dirty="0" smtClean="0"/>
          </a:p>
          <a:p>
            <a:pPr lvl="1"/>
            <a:r>
              <a:rPr lang="fi-FI" dirty="0" smtClean="0"/>
              <a:t>Kehittämisen ja muutoksen motivaatio ja oppiminen syntyy ihmisen sisältä eikä sitä voi pakottaa ulkopuolelta.</a:t>
            </a:r>
          </a:p>
          <a:p>
            <a:pPr lvl="2"/>
            <a:r>
              <a:rPr lang="fi-FI" dirty="0" smtClean="0"/>
              <a:t>Oma oppimiskokemus</a:t>
            </a:r>
          </a:p>
        </p:txBody>
      </p:sp>
    </p:spTree>
    <p:extLst>
      <p:ext uri="{BB962C8B-B14F-4D97-AF65-F5344CB8AC3E}">
        <p14:creationId xmlns:p14="http://schemas.microsoft.com/office/powerpoint/2010/main" val="275519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Arvojen jalkautus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56" t="10518" r="30313" b="1456"/>
          <a:stretch/>
        </p:blipFill>
        <p:spPr>
          <a:xfrm>
            <a:off x="755576" y="1700808"/>
            <a:ext cx="3161248" cy="438163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/>
          <a:srcRect l="31735" t="10552" r="30335" b="1199"/>
          <a:stretch/>
        </p:blipFill>
        <p:spPr>
          <a:xfrm>
            <a:off x="4499992" y="1625145"/>
            <a:ext cx="3456384" cy="445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/>
        </p:nvSpPr>
        <p:spPr>
          <a:xfrm>
            <a:off x="1331640" y="2962163"/>
            <a:ext cx="604867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369876" y="2996952"/>
            <a:ext cx="5972200" cy="722511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400" dirty="0" smtClean="0">
                <a:solidFill>
                  <a:srgbClr val="3C3C3C"/>
                </a:solidFill>
                <a:latin typeface="Franklin Gothic Demi Cond"/>
                <a:cs typeface="Franklin Gothic Demi Cond"/>
              </a:rPr>
              <a:t>Toimintakykyisenä kotona</a:t>
            </a:r>
            <a:endParaRPr lang="fi-FI" sz="4400" dirty="0">
              <a:solidFill>
                <a:srgbClr val="3C3C3C"/>
              </a:solidFill>
              <a:latin typeface="Franklin Gothic Demi Cond"/>
              <a:cs typeface="Franklin Gothic Demi Cond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9603619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20" name="Kuva 19" descr="OP4_350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3429000"/>
            <a:ext cx="4572001" cy="3448147"/>
          </a:xfrm>
          <a:prstGeom prst="rect">
            <a:avLst/>
          </a:prstGeom>
        </p:spPr>
      </p:pic>
      <p:pic>
        <p:nvPicPr>
          <p:cNvPr id="21" name="Kuva 20" descr="OP4_368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9"/>
            <a:ext cx="4579551" cy="3427522"/>
          </a:xfrm>
          <a:prstGeom prst="rect">
            <a:avLst/>
          </a:prstGeom>
        </p:spPr>
      </p:pic>
      <p:pic>
        <p:nvPicPr>
          <p:cNvPr id="23" name="Kuva 22" descr="OP4_258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646" y="0"/>
            <a:ext cx="4591646" cy="3429000"/>
          </a:xfrm>
          <a:prstGeom prst="rect">
            <a:avLst/>
          </a:prstGeom>
        </p:spPr>
      </p:pic>
      <p:grpSp>
        <p:nvGrpSpPr>
          <p:cNvPr id="2" name="Ryhmitä 1"/>
          <p:cNvGrpSpPr/>
          <p:nvPr/>
        </p:nvGrpSpPr>
        <p:grpSpPr>
          <a:xfrm>
            <a:off x="1547664" y="2960948"/>
            <a:ext cx="6048672" cy="936104"/>
            <a:chOff x="1547664" y="2996952"/>
            <a:chExt cx="6048672" cy="936104"/>
          </a:xfrm>
        </p:grpSpPr>
        <p:sp>
          <p:nvSpPr>
            <p:cNvPr id="24" name="Suorakulmio 23"/>
            <p:cNvSpPr/>
            <p:nvPr/>
          </p:nvSpPr>
          <p:spPr>
            <a:xfrm>
              <a:off x="1547664" y="2996952"/>
              <a:ext cx="6048672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Title 3"/>
            <p:cNvSpPr txBox="1">
              <a:spLocks/>
            </p:cNvSpPr>
            <p:nvPr/>
          </p:nvSpPr>
          <p:spPr bwMode="auto">
            <a:xfrm>
              <a:off x="1585900" y="3031741"/>
              <a:ext cx="5972200" cy="722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Arial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fi-FI" sz="4400" dirty="0" smtClean="0">
                  <a:solidFill>
                    <a:srgbClr val="3C3C3C"/>
                  </a:solidFill>
                  <a:latin typeface="Franklin Gothic Demi Cond"/>
                  <a:cs typeface="Franklin Gothic Demi Cond"/>
                </a:rPr>
                <a:t>Toimintakykyisenä kotona</a:t>
              </a:r>
              <a:endParaRPr lang="fi-FI" sz="4400" dirty="0">
                <a:solidFill>
                  <a:srgbClr val="3C3C3C"/>
                </a:solidFill>
                <a:latin typeface="Franklin Gothic Demi Cond"/>
                <a:cs typeface="Franklin Gothic Demi Cond"/>
              </a:endParaRPr>
            </a:p>
          </p:txBody>
        </p:sp>
      </p:grpSp>
      <p:grpSp>
        <p:nvGrpSpPr>
          <p:cNvPr id="10" name="Ryhmitä 9"/>
          <p:cNvGrpSpPr/>
          <p:nvPr/>
        </p:nvGrpSpPr>
        <p:grpSpPr>
          <a:xfrm>
            <a:off x="395536" y="404664"/>
            <a:ext cx="1440160" cy="1368152"/>
            <a:chOff x="107504" y="188640"/>
            <a:chExt cx="1440160" cy="1368152"/>
          </a:xfrm>
        </p:grpSpPr>
        <p:sp>
          <p:nvSpPr>
            <p:cNvPr id="9" name="Suorakulmio 8"/>
            <p:cNvSpPr/>
            <p:nvPr/>
          </p:nvSpPr>
          <p:spPr>
            <a:xfrm>
              <a:off x="107504" y="188640"/>
              <a:ext cx="1440160" cy="1368152"/>
            </a:xfrm>
            <a:prstGeom prst="rect">
              <a:avLst/>
            </a:prstGeom>
            <a:solidFill>
              <a:srgbClr val="089DE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6" name="Kuva 5" descr="eksote_tunnus_slogan_nega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520" y="296652"/>
              <a:ext cx="1152128" cy="1152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16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yöristetty suorakulmio 4"/>
          <p:cNvSpPr/>
          <p:nvPr/>
        </p:nvSpPr>
        <p:spPr>
          <a:xfrm>
            <a:off x="2735796" y="980728"/>
            <a:ext cx="3672408" cy="49685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Visio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492743"/>
              </p:ext>
            </p:extLst>
          </p:nvPr>
        </p:nvGraphicFramePr>
        <p:xfrm>
          <a:off x="457200" y="1600200"/>
          <a:ext cx="82296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1952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2000" y="58539"/>
            <a:ext cx="8229600" cy="1354162"/>
          </a:xfrm>
        </p:spPr>
        <p:txBody>
          <a:bodyPr/>
          <a:lstStyle/>
          <a:p>
            <a:r>
              <a:rPr lang="fi-FI" dirty="0" smtClean="0"/>
              <a:t>Visio käytännössä: </a:t>
            </a:r>
            <a:r>
              <a:rPr lang="fi-FI" sz="2800" dirty="0" smtClean="0"/>
              <a:t>Kustannukset, käynnit, asiakkaat</a:t>
            </a:r>
            <a:endParaRPr lang="fi-FI" sz="2800" dirty="0"/>
          </a:p>
        </p:txBody>
      </p:sp>
      <p:graphicFrame>
        <p:nvGraphicFramePr>
          <p:cNvPr id="5" name="Kaavi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761049"/>
              </p:ext>
            </p:extLst>
          </p:nvPr>
        </p:nvGraphicFramePr>
        <p:xfrm>
          <a:off x="490536" y="1154906"/>
          <a:ext cx="8401943" cy="5514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547664" y="4005064"/>
            <a:ext cx="280237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7933C"/>
            </a:solidFill>
          </a:ln>
        </p:spPr>
        <p:txBody>
          <a:bodyPr wrap="none" rtlCol="0">
            <a:spAutoFit/>
          </a:bodyPr>
          <a:lstStyle/>
          <a:p>
            <a:r>
              <a:rPr lang="fi-FI" sz="1200" b="1" dirty="0" smtClean="0"/>
              <a:t>Näitä kustannuksiin voi myöhentää </a:t>
            </a:r>
          </a:p>
          <a:p>
            <a:r>
              <a:rPr lang="fi-FI" sz="1200" b="1" dirty="0" smtClean="0"/>
              <a:t>ja niitä voi vähentää</a:t>
            </a:r>
            <a:endParaRPr lang="fi-FI" sz="1200" b="1" dirty="0"/>
          </a:p>
        </p:txBody>
      </p:sp>
      <p:sp>
        <p:nvSpPr>
          <p:cNvPr id="3" name="Ellipsi 2"/>
          <p:cNvSpPr/>
          <p:nvPr/>
        </p:nvSpPr>
        <p:spPr>
          <a:xfrm rot="1689750">
            <a:off x="4343038" y="3141623"/>
            <a:ext cx="1176637" cy="2376264"/>
          </a:xfrm>
          <a:prstGeom prst="ellipse">
            <a:avLst/>
          </a:prstGeom>
          <a:solidFill>
            <a:srgbClr val="604A7B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" name="Suora nuoliyhdysviiva 7"/>
          <p:cNvCxnSpPr/>
          <p:nvPr/>
        </p:nvCxnSpPr>
        <p:spPr>
          <a:xfrm>
            <a:off x="4436596" y="4235896"/>
            <a:ext cx="107150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4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38146"/>
            <a:ext cx="7657877" cy="5777129"/>
          </a:xfrm>
          <a:prstGeom prst="rect">
            <a:avLst/>
          </a:prstGeom>
        </p:spPr>
      </p:pic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97706" y="0"/>
            <a:ext cx="7702686" cy="692696"/>
          </a:xfrm>
        </p:spPr>
        <p:txBody>
          <a:bodyPr/>
          <a:lstStyle/>
          <a:p>
            <a:r>
              <a:rPr lang="fi-FI" dirty="0" smtClean="0"/>
              <a:t>Ympärivuorokautisen kotihoidon kattavuus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6476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2000" y="0"/>
            <a:ext cx="8229600" cy="1143000"/>
          </a:xfrm>
        </p:spPr>
        <p:txBody>
          <a:bodyPr/>
          <a:lstStyle/>
          <a:p>
            <a:r>
              <a:rPr lang="fi-FI" dirty="0" smtClean="0"/>
              <a:t>Kotihoidon henkilöstön kuntoutusosaaminen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76" y="1061167"/>
            <a:ext cx="8388424" cy="57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1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88640"/>
            <a:ext cx="8577194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09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yöristetty suorakulmio 5"/>
          <p:cNvSpPr/>
          <p:nvPr/>
        </p:nvSpPr>
        <p:spPr>
          <a:xfrm>
            <a:off x="1320543" y="2754267"/>
            <a:ext cx="4802326" cy="15393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yöristetty suorakulmio 2"/>
          <p:cNvSpPr/>
          <p:nvPr/>
        </p:nvSpPr>
        <p:spPr>
          <a:xfrm>
            <a:off x="1320543" y="1196752"/>
            <a:ext cx="4802326" cy="1339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7056784" cy="770214"/>
          </a:xfrm>
        </p:spPr>
        <p:txBody>
          <a:bodyPr/>
          <a:lstStyle/>
          <a:p>
            <a:r>
              <a:rPr lang="fi-FI" b="1" dirty="0" smtClean="0">
                <a:solidFill>
                  <a:srgbClr val="004C1D"/>
                </a:solidFill>
              </a:rPr>
              <a:t>Liikkuvia yksiköitä </a:t>
            </a:r>
            <a:endParaRPr lang="fi-FI" b="1" dirty="0">
              <a:solidFill>
                <a:srgbClr val="004C1D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3503890" y="6498105"/>
            <a:ext cx="2133600" cy="236827"/>
          </a:xfrm>
          <a:prstGeom prst="rect">
            <a:avLst/>
          </a:prstGeom>
        </p:spPr>
        <p:txBody>
          <a:bodyPr/>
          <a:lstStyle/>
          <a:p>
            <a:fld id="{44F63557-664E-48F6-9E5B-AB3055CC5075}" type="datetime1">
              <a:rPr lang="fi-FI" smtClean="0">
                <a:solidFill>
                  <a:srgbClr val="FFFFFF">
                    <a:lumMod val="50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85" y="1374119"/>
            <a:ext cx="1475892" cy="98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05" y="1383274"/>
            <a:ext cx="152744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11" y="2967962"/>
            <a:ext cx="1613437" cy="108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71125"/>
            <a:ext cx="1689759" cy="113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Kuvahaun tulos haulle eksot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89" y="4653136"/>
            <a:ext cx="1645961" cy="12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>
          <a:xfrm>
            <a:off x="457200" y="1340768"/>
            <a:ext cx="7499176" cy="4536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713"/>
          </a:xfrm>
        </p:spPr>
        <p:txBody>
          <a:bodyPr/>
          <a:lstStyle/>
          <a:p>
            <a:r>
              <a:rPr lang="fi-FI" sz="4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Globaali ”kolmoisagenda”</a:t>
            </a:r>
            <a:endParaRPr lang="fi-FI" sz="4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626080" y="1510757"/>
            <a:ext cx="2952328" cy="10584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GLOBAALIT MEGATRENDI</a:t>
            </a:r>
          </a:p>
        </p:txBody>
      </p:sp>
      <p:sp>
        <p:nvSpPr>
          <p:cNvPr id="5" name="Suorakulmio 4"/>
          <p:cNvSpPr/>
          <p:nvPr/>
        </p:nvSpPr>
        <p:spPr>
          <a:xfrm>
            <a:off x="3747288" y="1517759"/>
            <a:ext cx="4026643" cy="10514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Väestö ikääntyy, </a:t>
            </a:r>
            <a:r>
              <a:rPr lang="fi-FI" sz="24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Digitalisatio</a:t>
            </a:r>
            <a:r>
              <a:rPr lang="fi-FI" sz="24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Kansalaisen autonomia lisääntyy</a:t>
            </a:r>
            <a:endParaRPr lang="fi-FI" sz="2400" b="1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611560" y="4404748"/>
            <a:ext cx="2952328" cy="11484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ALUEELLISET TOIMENPITEET</a:t>
            </a:r>
            <a:endParaRPr lang="fi-FI" sz="2400" b="1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612882" y="2739162"/>
            <a:ext cx="2952328" cy="13781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KANSALLISET UUDISTUKSET</a:t>
            </a:r>
            <a:endParaRPr lang="fi-FI" sz="2400" b="1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3747288" y="4404748"/>
            <a:ext cx="4026643" cy="11484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Kansalaisen sähköiset palvelut, Tietojohtaminen, </a:t>
            </a:r>
            <a:r>
              <a:rPr lang="fi-FI" sz="2400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Sähköinen kertomus </a:t>
            </a:r>
          </a:p>
        </p:txBody>
      </p:sp>
      <p:sp>
        <p:nvSpPr>
          <p:cNvPr id="9" name="Suorakulmio 8"/>
          <p:cNvSpPr/>
          <p:nvPr/>
        </p:nvSpPr>
        <p:spPr>
          <a:xfrm>
            <a:off x="3747289" y="2746164"/>
            <a:ext cx="4005744" cy="13711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Lainsäädännön uudistaminen, </a:t>
            </a:r>
            <a:endParaRPr lang="fi-FI" sz="2400" b="1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fi-FI" sz="24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Integraatio, Rahoitus, Valinnan vapaus</a:t>
            </a:r>
            <a:endParaRPr lang="fi-FI" sz="2400" b="1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74" y="3655330"/>
            <a:ext cx="4213817" cy="215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126585" y="1997916"/>
            <a:ext cx="2378078" cy="4167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dirty="0"/>
              <a:t> </a:t>
            </a:r>
            <a:endParaRPr lang="fi-FI" dirty="0" smtClean="0"/>
          </a:p>
          <a:p>
            <a:endParaRPr lang="fi-FI" sz="788" dirty="0"/>
          </a:p>
          <a:p>
            <a:r>
              <a:rPr lang="fi-FI" dirty="0" smtClean="0"/>
              <a:t>CODEA NÄKYMÄ</a:t>
            </a:r>
          </a:p>
          <a:p>
            <a:endParaRPr lang="fi-FI" sz="45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fi-FI" sz="1200" dirty="0"/>
              <a:t>Ensihoidon, liikkuvan päivystyksen ja Tehosan yksiköt (lisättävissä helposti muitakin, jos tarvetta ilmenee)</a:t>
            </a:r>
            <a:r>
              <a:rPr lang="fi-FI" sz="1050" dirty="0">
                <a:solidFill>
                  <a:prstClr val="black"/>
                </a:solidFill>
              </a:rPr>
              <a:t>: Sijainti kartalla, jos liikkuu, niin suunta ja nopeus, status: hälytetty, matkalla, kohteessa, ei hälytettävissä, taukotila, perillä hoitolaitoksessa, vapaa. Status näkyy myös yksikön väristä.</a:t>
            </a:r>
          </a:p>
          <a:p>
            <a:pPr marL="257175" indent="-257175">
              <a:buFont typeface="+mj-lt"/>
              <a:buAutoNum type="arabicPeriod"/>
            </a:pPr>
            <a:endParaRPr lang="fi-FI" sz="120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fi-FI" sz="1200" dirty="0"/>
              <a:t>Alueen tehtävät: </a:t>
            </a:r>
            <a:r>
              <a:rPr lang="fi-FI" sz="1050" dirty="0"/>
              <a:t>Historia, mitkä hoidossa, odottavat. Tehtävät on koodattu A-E kiireellisyyden mukaan.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fi-FI" sz="120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fi-FI" sz="1200" dirty="0" err="1"/>
              <a:t>Codea</a:t>
            </a:r>
            <a:r>
              <a:rPr lang="fi-FI" sz="1200" dirty="0"/>
              <a:t> toimii myös 3D-navigaattorina ja tallentaa esim. vasteajat operatiivisen johdon (kenttäjohtaja ja koordinaattori) hyödynnettäväksi.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fi-FI" sz="1200" dirty="0"/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fi-FI" sz="1200" dirty="0"/>
          </a:p>
        </p:txBody>
      </p:sp>
      <p:sp>
        <p:nvSpPr>
          <p:cNvPr id="4" name="Suorakulmio 3"/>
          <p:cNvSpPr/>
          <p:nvPr/>
        </p:nvSpPr>
        <p:spPr>
          <a:xfrm>
            <a:off x="2656000" y="1997915"/>
            <a:ext cx="2060016" cy="15030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dirty="0" smtClean="0"/>
              <a:t>AJANVARAUSKIRJAT</a:t>
            </a:r>
          </a:p>
          <a:p>
            <a:endParaRPr lang="fi-FI" sz="675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fi-FI" sz="1200" dirty="0"/>
              <a:t>Koordinaattorilla avoinna kaikki yksiköiden ajanvarauskirjat. Seuraa kuormitusta ja jakaa tehtäviä. 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907226" y="1997915"/>
            <a:ext cx="2113098" cy="3817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dirty="0" smtClean="0"/>
              <a:t>SOTE-ASIAKKUUS</a:t>
            </a:r>
          </a:p>
          <a:p>
            <a:endParaRPr lang="fi-FI" sz="675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fi-FI" sz="1200" dirty="0"/>
              <a:t>Akuutti tulosyksikön koontinäkymästä valitut tiedot ovat nopeasti tarkastettavissa: </a:t>
            </a:r>
            <a:r>
              <a:rPr lang="fi-FI" sz="1050" dirty="0"/>
              <a:t>riskitiedot, hoitolinjaukset, lääkitys, palvelut jne.</a:t>
            </a:r>
          </a:p>
          <a:p>
            <a:endParaRPr lang="fi-FI" sz="105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fi-FI" sz="1050" dirty="0" err="1"/>
              <a:t>Koordinaatori</a:t>
            </a:r>
            <a:r>
              <a:rPr lang="fi-FI" sz="1050" dirty="0"/>
              <a:t> näkee myös kustannuksien perusteella </a:t>
            </a:r>
            <a:r>
              <a:rPr lang="fi-FI" sz="1200" dirty="0"/>
              <a:t>paljon palveluita käyttävät</a:t>
            </a:r>
            <a:r>
              <a:rPr lang="fi-FI" sz="1050" dirty="0"/>
              <a:t>, kun </a:t>
            </a:r>
            <a:r>
              <a:rPr lang="fi-FI" sz="1050" dirty="0" err="1"/>
              <a:t>asiakkuus</a:t>
            </a:r>
            <a:r>
              <a:rPr lang="fi-FI" sz="1050" dirty="0"/>
              <a:t> ”voimassa”.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fi-FI" sz="105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fi-FI" sz="1050" dirty="0" err="1"/>
              <a:t>Sote-asiakkuudessa</a:t>
            </a:r>
            <a:r>
              <a:rPr lang="fi-FI" sz="1050" dirty="0"/>
              <a:t> (SBM-alusta) voidaan myös </a:t>
            </a:r>
            <a:r>
              <a:rPr lang="fi-FI" sz="1200" dirty="0"/>
              <a:t>käynnistää ja ohjata prosesseja</a:t>
            </a:r>
            <a:r>
              <a:rPr lang="fi-FI" sz="1050" dirty="0"/>
              <a:t>. (Tätä kehitetään kokoajan, mutta </a:t>
            </a:r>
            <a:r>
              <a:rPr lang="fi-FI" sz="1050" dirty="0" err="1"/>
              <a:t>esim</a:t>
            </a:r>
            <a:r>
              <a:rPr lang="fi-FI" sz="1050" dirty="0"/>
              <a:t> AVO-</a:t>
            </a:r>
            <a:r>
              <a:rPr lang="fi-FI" sz="1050" dirty="0" err="1"/>
              <a:t>terv.huolto</a:t>
            </a:r>
            <a:r>
              <a:rPr lang="fi-FI" sz="1050" dirty="0"/>
              <a:t> siirtää potilaan </a:t>
            </a:r>
            <a:r>
              <a:rPr lang="fi-FI" sz="1050" dirty="0" err="1"/>
              <a:t>Tehosalle</a:t>
            </a:r>
            <a:r>
              <a:rPr lang="fi-FI" sz="1050" dirty="0"/>
              <a:t> tätä kautta.)</a:t>
            </a:r>
          </a:p>
          <a:p>
            <a:endParaRPr lang="fi-FI" sz="1050" dirty="0"/>
          </a:p>
        </p:txBody>
      </p:sp>
      <p:sp>
        <p:nvSpPr>
          <p:cNvPr id="6" name="Suorakulmio 5"/>
          <p:cNvSpPr/>
          <p:nvPr/>
        </p:nvSpPr>
        <p:spPr>
          <a:xfrm>
            <a:off x="4781613" y="1997915"/>
            <a:ext cx="1992702" cy="15030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dirty="0" smtClean="0"/>
              <a:t>TERVEYSPORTTI</a:t>
            </a:r>
          </a:p>
          <a:p>
            <a:endParaRPr lang="fi-FI" sz="675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fi-FI" sz="1200" dirty="0"/>
              <a:t>Käypä-hoito-suositukset ja muut ohjeet sähköisenä.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fi-FI" sz="120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fi-FI" sz="1200" dirty="0"/>
              <a:t>Muu tarvittava internetistä löytyvä tieto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" y="857250"/>
            <a:ext cx="913877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iruutu 9"/>
          <p:cNvSpPr txBox="1"/>
          <p:nvPr/>
        </p:nvSpPr>
        <p:spPr>
          <a:xfrm>
            <a:off x="285750" y="1129961"/>
            <a:ext cx="581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PÄIVYSTÄVÄ KOORDINAATTORI (H31)</a:t>
            </a:r>
          </a:p>
        </p:txBody>
      </p:sp>
      <p:pic>
        <p:nvPicPr>
          <p:cNvPr id="11" name="Shape 67"/>
          <p:cNvPicPr preferRelativeResize="0"/>
          <p:nvPr/>
        </p:nvPicPr>
        <p:blipFill rotWithShape="1">
          <a:blip r:embed="rId4">
            <a:alphaModFix/>
          </a:blip>
          <a:srcRect l="-1" r="63376"/>
          <a:stretch/>
        </p:blipFill>
        <p:spPr>
          <a:xfrm>
            <a:off x="8210866" y="1095028"/>
            <a:ext cx="933134" cy="460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7068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27" y="620688"/>
            <a:ext cx="878083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4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6000" dirty="0" smtClean="0"/>
              <a:t>Erilaisia kokemuksia</a:t>
            </a:r>
            <a:endParaRPr lang="fi-FI" sz="6000" dirty="0"/>
          </a:p>
        </p:txBody>
      </p:sp>
    </p:spTree>
    <p:extLst>
      <p:ext uri="{BB962C8B-B14F-4D97-AF65-F5344CB8AC3E}">
        <p14:creationId xmlns:p14="http://schemas.microsoft.com/office/powerpoint/2010/main" val="2181720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4590" y="188640"/>
            <a:ext cx="8229600" cy="562074"/>
          </a:xfrm>
        </p:spPr>
        <p:txBody>
          <a:bodyPr/>
          <a:lstStyle/>
          <a:p>
            <a:r>
              <a:rPr lang="fi-FI" dirty="0" smtClean="0"/>
              <a:t>Strateginen johtaminen alussa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319" y="980728"/>
            <a:ext cx="8229600" cy="5472608"/>
          </a:xfrm>
        </p:spPr>
        <p:txBody>
          <a:bodyPr/>
          <a:lstStyle/>
          <a:p>
            <a:r>
              <a:rPr lang="fi-FI" dirty="0" smtClean="0"/>
              <a:t>Kunnilla on huoli palvelujen säilymisestä ja siksi kunnat pyrkivät alussa säilyttämään toiminnan lähes ennallaan. </a:t>
            </a:r>
            <a:r>
              <a:rPr lang="fi-FI" dirty="0"/>
              <a:t>E</a:t>
            </a:r>
            <a:r>
              <a:rPr lang="fi-FI" dirty="0" smtClean="0"/>
              <a:t>nsimmäinen strategia oli ristiriidassa kuntien odotusten kanssa. Kunnat eivät päästäneet ”irti” omista palveluista. </a:t>
            </a:r>
          </a:p>
          <a:p>
            <a:r>
              <a:rPr lang="fi-FI" dirty="0" smtClean="0"/>
              <a:t>Alussa myöskään </a:t>
            </a:r>
            <a:r>
              <a:rPr lang="fi-FI" dirty="0" err="1" smtClean="0"/>
              <a:t>Eksoten</a:t>
            </a:r>
            <a:r>
              <a:rPr lang="fi-FI" dirty="0" smtClean="0"/>
              <a:t> edustajat eivät pystyneet esittämään uusia toimintamalleja tai tapoja tuottaa palveluja.</a:t>
            </a:r>
          </a:p>
          <a:p>
            <a:r>
              <a:rPr lang="fi-FI" dirty="0" smtClean="0"/>
              <a:t>Alussa on paljon asioita jotka vyöryvät päälle ja vaativat ”hoitamista”. </a:t>
            </a:r>
            <a:r>
              <a:rPr lang="fi-FI" dirty="0" err="1" smtClean="0"/>
              <a:t>Eksoten</a:t>
            </a:r>
            <a:r>
              <a:rPr lang="fi-FI" dirty="0" smtClean="0"/>
              <a:t> oma strateginen johtaminen oli vasta hahmottumassa.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9452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Kokemuksia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/>
          <a:lstStyle/>
          <a:p>
            <a:r>
              <a:rPr lang="fi-FI" b="1" dirty="0" smtClean="0"/>
              <a:t>Vapaaehtoinen perustaminen jätti ”epäilyksen siemenen” päättäjiin sekä osaan henkilökuntaa.</a:t>
            </a:r>
          </a:p>
          <a:p>
            <a:r>
              <a:rPr lang="fi-FI" b="1" dirty="0" smtClean="0"/>
              <a:t>Kun tehtävät siirretään, palvelut muuttuvat kunnille pelkästään euroiksi. Säästöt halutaan heti</a:t>
            </a:r>
            <a:r>
              <a:rPr lang="fi-FI" b="1" dirty="0"/>
              <a:t> </a:t>
            </a:r>
            <a:r>
              <a:rPr lang="fi-FI" b="1" dirty="0" smtClean="0"/>
              <a:t>ja </a:t>
            </a:r>
            <a:r>
              <a:rPr lang="fi-FI" b="1" dirty="0"/>
              <a:t>a</a:t>
            </a:r>
            <a:r>
              <a:rPr lang="fi-FI" b="1" dirty="0" smtClean="0"/>
              <a:t>lkaa alibudjetointi.</a:t>
            </a:r>
          </a:p>
          <a:p>
            <a:r>
              <a:rPr lang="fi-FI" b="1" dirty="0" smtClean="0"/>
              <a:t>Kun henkilöstö siirtyy pois kunnilta, suhtautuminen henkilöstöön muuttuu</a:t>
            </a:r>
            <a:r>
              <a:rPr lang="fi-FI" b="1" dirty="0"/>
              <a:t>.</a:t>
            </a:r>
            <a:r>
              <a:rPr lang="fi-FI" b="1" dirty="0" smtClean="0"/>
              <a:t> Kuntien mielestä henkilöstöä voidaan vähentää. </a:t>
            </a:r>
          </a:p>
          <a:p>
            <a:r>
              <a:rPr lang="fi-FI" b="1" dirty="0" smtClean="0"/>
              <a:t>Epäilyt kuntien maksuosuuksien määräytymisperusteen oikeellisuudesta alkavat.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8404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1"/>
          </p:nvPr>
        </p:nvSpPr>
        <p:spPr>
          <a:xfrm>
            <a:off x="179512" y="1700808"/>
            <a:ext cx="8280000" cy="4680520"/>
          </a:xfrm>
        </p:spPr>
        <p:txBody>
          <a:bodyPr/>
          <a:lstStyle/>
          <a:p>
            <a:r>
              <a:rPr lang="fi-FI" dirty="0" smtClean="0"/>
              <a:t>Miten </a:t>
            </a:r>
            <a:r>
              <a:rPr lang="fi-FI" dirty="0" err="1" smtClean="0"/>
              <a:t>sosiaali</a:t>
            </a:r>
            <a:r>
              <a:rPr lang="fi-FI" dirty="0" smtClean="0"/>
              <a:t>- ja terveydenhuoltoa tuotetaan</a:t>
            </a:r>
          </a:p>
          <a:p>
            <a:pPr lvl="1"/>
            <a:r>
              <a:rPr lang="fi-FI" dirty="0" smtClean="0"/>
              <a:t>Palvelut tulevat sinne missä kulloinkin itse olemme. Työpaikalle, vapaa-aikaan- harrastuksiin, kotiin.</a:t>
            </a:r>
          </a:p>
          <a:p>
            <a:r>
              <a:rPr lang="fi-FI" dirty="0" smtClean="0"/>
              <a:t>Määrittelemme uudelleen hoidon ja huolenpidon sisällön</a:t>
            </a:r>
            <a:endParaRPr lang="fi-FI" dirty="0"/>
          </a:p>
          <a:p>
            <a:pPr lvl="1"/>
            <a:r>
              <a:rPr lang="fi-FI" dirty="0" err="1" smtClean="0"/>
              <a:t>Momentum</a:t>
            </a:r>
            <a:r>
              <a:rPr lang="fi-FI" dirty="0" smtClean="0"/>
              <a:t>- perusteisista lääkäriin pääsystä siirrytään tiedon analysointiin ja pitkäkestoiseen sekä aktiiviseen ja kokonaisvaltaiseen huolenpitoon. Hyvinvointi, elämänlaatu elintavat;</a:t>
            </a:r>
          </a:p>
          <a:p>
            <a:pPr lvl="1"/>
            <a:r>
              <a:rPr lang="fi-FI" dirty="0" smtClean="0"/>
              <a:t>Hyvinvoinnin ja terveyden edistäminen ja ennalta ehkäisy</a:t>
            </a:r>
          </a:p>
          <a:p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</a:t>
            </a:r>
            <a:r>
              <a:rPr lang="fi-FI" dirty="0" err="1" smtClean="0"/>
              <a:t>digitalisaatio</a:t>
            </a:r>
            <a:r>
              <a:rPr lang="fi-FI" dirty="0" smtClean="0"/>
              <a:t> ja tekoäly muuttaa käsityksiä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2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sz="2400" dirty="0" smtClean="0"/>
              <a:t>Kuka on vastuussa hoidosta ja hoivasta</a:t>
            </a:r>
          </a:p>
          <a:p>
            <a:pPr lvl="1"/>
            <a:r>
              <a:rPr lang="fi-FI" sz="1800" dirty="0" smtClean="0"/>
              <a:t>Julkisen vallan ja viranomaisten sijasta olemme kukin enemmän vastuussa hoidosta ja hoitoamme koskevista päätöksistä. </a:t>
            </a:r>
          </a:p>
          <a:p>
            <a:pPr marL="457200" lvl="1" indent="0">
              <a:buNone/>
            </a:pPr>
            <a:endParaRPr lang="fi-FI" sz="1800" dirty="0" smtClean="0"/>
          </a:p>
          <a:p>
            <a:pPr marL="400050"/>
            <a:r>
              <a:rPr lang="fi-FI" sz="2200" dirty="0" smtClean="0"/>
              <a:t>Miten ja mitä maksamme </a:t>
            </a:r>
            <a:r>
              <a:rPr lang="fi-FI" sz="2200" dirty="0" err="1" smtClean="0"/>
              <a:t>sosiaali</a:t>
            </a:r>
            <a:r>
              <a:rPr lang="fi-FI" sz="2200" dirty="0" smtClean="0"/>
              <a:t>- ja terveydenhuollosta</a:t>
            </a:r>
          </a:p>
          <a:p>
            <a:pPr lvl="1"/>
            <a:r>
              <a:rPr lang="fi-FI" sz="1800" dirty="0" smtClean="0"/>
              <a:t>Sosiaali- ja terveydenhuollossa emme maksa pelkästään siitä mitä on tehty vaan siitä mitkä olivat mitattavat terveyshyödyt, hyvinvoinnin lisääntyminen ja mikä on palvelujärjestelmän arvo kanalaisen kannalta. </a:t>
            </a:r>
          </a:p>
          <a:p>
            <a:pPr lvl="1"/>
            <a:r>
              <a:rPr lang="fi-FI" sz="1800" dirty="0" smtClean="0"/>
              <a:t>Erityisesti terveydenhuolto on investointi jossa on sekä lyhyen että pitkänaikavälin investoinnin hyödyt ja arvo. </a:t>
            </a:r>
          </a:p>
          <a:p>
            <a:pPr lvl="1"/>
            <a:r>
              <a:rPr lang="fi-FI" sz="1800" dirty="0" smtClean="0"/>
              <a:t>Terveyshyötyihin ja hyvinvointiin liittyvä laskutus perustuu tekoälyn muodostamiin kokonaan uudenlaiseen tiedon analytiikkaan</a:t>
            </a:r>
            <a:endParaRPr lang="fi-FI" sz="1800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</a:t>
            </a:r>
            <a:r>
              <a:rPr lang="fi-FI" dirty="0" err="1"/>
              <a:t>digitalisaatio</a:t>
            </a:r>
            <a:r>
              <a:rPr lang="fi-FI" dirty="0"/>
              <a:t> ja tekoäly muuttaa käsityksiä</a:t>
            </a:r>
          </a:p>
        </p:txBody>
      </p:sp>
    </p:spTree>
    <p:extLst>
      <p:ext uri="{BB962C8B-B14F-4D97-AF65-F5344CB8AC3E}">
        <p14:creationId xmlns:p14="http://schemas.microsoft.com/office/powerpoint/2010/main" val="259182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Määrän tuottamisesta arvon tuottamiseen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392518"/>
            <a:ext cx="8229600" cy="4709119"/>
          </a:xfrm>
        </p:spPr>
        <p:txBody>
          <a:bodyPr/>
          <a:lstStyle/>
          <a:p>
            <a:r>
              <a:rPr lang="fi-FI" dirty="0" smtClean="0"/>
              <a:t> Arvon tuottaminen kotiin:</a:t>
            </a:r>
          </a:p>
          <a:p>
            <a:pPr lvl="1"/>
            <a:r>
              <a:rPr lang="fi-FI" dirty="0" smtClean="0"/>
              <a:t>Vähentää laitos- ja sairaalapaikkoja </a:t>
            </a:r>
          </a:p>
          <a:p>
            <a:pPr lvl="1"/>
            <a:r>
              <a:rPr lang="fi-FI" dirty="0" smtClean="0"/>
              <a:t>Etähoito vastaanoton ja klinikan sijasta</a:t>
            </a:r>
          </a:p>
          <a:p>
            <a:pPr lvl="1"/>
            <a:r>
              <a:rPr lang="fi-FI" dirty="0" smtClean="0"/>
              <a:t>Uudet ensihoidon mallit</a:t>
            </a:r>
          </a:p>
          <a:p>
            <a:pPr lvl="1"/>
            <a:r>
              <a:rPr lang="fi-FI" dirty="0" smtClean="0"/>
              <a:t>Tehokas kotikuntoutus</a:t>
            </a:r>
          </a:p>
          <a:p>
            <a:pPr lvl="1"/>
            <a:r>
              <a:rPr lang="fi-FI" dirty="0" smtClean="0"/>
              <a:t>Päivittäiseen hoitotietoon perustuva tiedon analysointi ja hoidon ennakointi</a:t>
            </a:r>
          </a:p>
          <a:p>
            <a:r>
              <a:rPr lang="fi-FI" dirty="0" smtClean="0"/>
              <a:t>Mitataan hoidon ja hyvinvoinnin arvoa määrän sijasta</a:t>
            </a:r>
          </a:p>
          <a:p>
            <a:r>
              <a:rPr lang="fi-FI" dirty="0" smtClean="0"/>
              <a:t>Arvon tuottaminen tulee standardiksi ja rahoitusperusteeksi hoidossa ja hoivassa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748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/>
          <a:lstStyle/>
          <a:p>
            <a:r>
              <a:rPr lang="fi-FI" sz="4800" dirty="0" smtClean="0"/>
              <a:t>Järjestäjä/Tuottaja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3642541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kstiruutu 95"/>
          <p:cNvSpPr txBox="1"/>
          <p:nvPr/>
        </p:nvSpPr>
        <p:spPr>
          <a:xfrm>
            <a:off x="2867038" y="2077310"/>
            <a:ext cx="83949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514350"/>
            <a:r>
              <a:rPr lang="fi-FI" sz="900" dirty="0">
                <a:solidFill>
                  <a:schemeClr val="tx1"/>
                </a:solidFill>
              </a:rPr>
              <a:t>SOTE JA YMPTH LTK</a:t>
            </a:r>
          </a:p>
        </p:txBody>
      </p:sp>
      <p:sp>
        <p:nvSpPr>
          <p:cNvPr id="100" name="Tekstiruutu 99"/>
          <p:cNvSpPr txBox="1"/>
          <p:nvPr/>
        </p:nvSpPr>
        <p:spPr>
          <a:xfrm>
            <a:off x="1784776" y="3159868"/>
            <a:ext cx="1005755" cy="8771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514350"/>
            <a:r>
              <a:rPr lang="fi-FI" sz="900" b="1" dirty="0">
                <a:solidFill>
                  <a:schemeClr val="tx1"/>
                </a:solidFill>
              </a:rPr>
              <a:t>HALLINTO JA TALOUS</a:t>
            </a:r>
          </a:p>
          <a:p>
            <a:pPr algn="ctr" defTabSz="514350"/>
            <a:r>
              <a:rPr lang="fi-FI" sz="825" b="1" dirty="0">
                <a:solidFill>
                  <a:schemeClr val="tx1"/>
                </a:solidFill>
              </a:rPr>
              <a:t>ICT, asianhallinta, henkilöstö, hankinnat, osallisuus</a:t>
            </a:r>
          </a:p>
        </p:txBody>
      </p:sp>
      <p:sp>
        <p:nvSpPr>
          <p:cNvPr id="101" name="Tekstiruutu 100"/>
          <p:cNvSpPr txBox="1"/>
          <p:nvPr/>
        </p:nvSpPr>
        <p:spPr>
          <a:xfrm>
            <a:off x="2894340" y="3159399"/>
            <a:ext cx="906823" cy="12580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514350"/>
            <a:r>
              <a:rPr lang="fi-FI" sz="900" b="1" dirty="0">
                <a:solidFill>
                  <a:schemeClr val="tx1"/>
                </a:solidFill>
              </a:rPr>
              <a:t>STRATEGINEN JOHTAMINEN</a:t>
            </a:r>
          </a:p>
          <a:p>
            <a:pPr algn="ctr" defTabSz="514350"/>
            <a:r>
              <a:rPr lang="fi-FI" sz="825" b="1" dirty="0">
                <a:solidFill>
                  <a:schemeClr val="tx1"/>
                </a:solidFill>
              </a:rPr>
              <a:t>Tiedolla johtaminen, omistajaohjaus, varautuminen , ennakointi, viestintä , </a:t>
            </a:r>
            <a:r>
              <a:rPr lang="fi-FI" sz="825" b="1" dirty="0" err="1">
                <a:solidFill>
                  <a:schemeClr val="tx1"/>
                </a:solidFill>
              </a:rPr>
              <a:t>kv</a:t>
            </a:r>
            <a:r>
              <a:rPr lang="fi-FI" sz="825" b="1" dirty="0">
                <a:solidFill>
                  <a:schemeClr val="tx1"/>
                </a:solidFill>
              </a:rPr>
              <a:t>-asiat</a:t>
            </a:r>
          </a:p>
        </p:txBody>
      </p:sp>
      <p:sp>
        <p:nvSpPr>
          <p:cNvPr id="103" name="Tekstiruutu 102"/>
          <p:cNvSpPr txBox="1"/>
          <p:nvPr/>
        </p:nvSpPr>
        <p:spPr>
          <a:xfrm>
            <a:off x="3952167" y="3159399"/>
            <a:ext cx="906823" cy="1338828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514350"/>
            <a:r>
              <a:rPr lang="fi-FI" sz="900" b="1" dirty="0">
                <a:solidFill>
                  <a:schemeClr val="tx1"/>
                </a:solidFill>
              </a:rPr>
              <a:t>SOTE-JÄRJESTÄMINEN</a:t>
            </a:r>
          </a:p>
          <a:p>
            <a:pPr algn="ctr" defTabSz="514350"/>
            <a:endParaRPr lang="fi-FI" sz="900" b="1" dirty="0">
              <a:solidFill>
                <a:schemeClr val="tx1"/>
              </a:solidFill>
            </a:endParaRPr>
          </a:p>
          <a:p>
            <a:pPr algn="ctr" defTabSz="514350"/>
            <a:r>
              <a:rPr lang="fi-FI" sz="900" b="1" dirty="0" err="1">
                <a:solidFill>
                  <a:schemeClr val="tx1"/>
                </a:solidFill>
              </a:rPr>
              <a:t>Sote</a:t>
            </a:r>
            <a:r>
              <a:rPr lang="fi-FI" sz="900" b="1" dirty="0">
                <a:solidFill>
                  <a:schemeClr val="tx1"/>
                </a:solidFill>
              </a:rPr>
              <a:t>-palvelut</a:t>
            </a:r>
          </a:p>
          <a:p>
            <a:pPr algn="ctr" defTabSz="514350"/>
            <a:r>
              <a:rPr lang="fi-FI" sz="900" b="1" dirty="0">
                <a:solidFill>
                  <a:schemeClr val="tx1"/>
                </a:solidFill>
              </a:rPr>
              <a:t>Ympäristö-terveys ja </a:t>
            </a:r>
            <a:r>
              <a:rPr lang="fi-FI" sz="900" b="1" dirty="0" err="1">
                <a:solidFill>
                  <a:schemeClr val="tx1"/>
                </a:solidFill>
              </a:rPr>
              <a:t>AVIsta</a:t>
            </a:r>
            <a:r>
              <a:rPr lang="fi-FI" sz="900" b="1" dirty="0">
                <a:solidFill>
                  <a:schemeClr val="tx1"/>
                </a:solidFill>
              </a:rPr>
              <a:t> siirtyviä tehtäviä</a:t>
            </a:r>
          </a:p>
        </p:txBody>
      </p:sp>
      <p:sp>
        <p:nvSpPr>
          <p:cNvPr id="105" name="Tekstiruutu 104"/>
          <p:cNvSpPr txBox="1"/>
          <p:nvPr/>
        </p:nvSpPr>
        <p:spPr>
          <a:xfrm>
            <a:off x="2779109" y="4686339"/>
            <a:ext cx="1476075" cy="5078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514350"/>
            <a:r>
              <a:rPr lang="fi-FI" sz="1350" b="1" dirty="0">
                <a:solidFill>
                  <a:schemeClr val="tx1"/>
                </a:solidFill>
              </a:rPr>
              <a:t>SOTE –liikelaitos</a:t>
            </a:r>
          </a:p>
          <a:p>
            <a:pPr algn="ctr" defTabSz="514350"/>
            <a:r>
              <a:rPr lang="fi-FI" sz="1350" b="1" dirty="0">
                <a:solidFill>
                  <a:schemeClr val="tx1"/>
                </a:solidFill>
              </a:rPr>
              <a:t>Johtaja</a:t>
            </a:r>
          </a:p>
        </p:txBody>
      </p:sp>
      <p:sp>
        <p:nvSpPr>
          <p:cNvPr id="106" name="Tekstiruutu 105"/>
          <p:cNvSpPr txBox="1"/>
          <p:nvPr/>
        </p:nvSpPr>
        <p:spPr>
          <a:xfrm>
            <a:off x="3735834" y="2210123"/>
            <a:ext cx="974819" cy="2308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514350"/>
            <a:r>
              <a:rPr lang="fi-FI" sz="900" dirty="0">
                <a:solidFill>
                  <a:schemeClr val="tx1"/>
                </a:solidFill>
              </a:rPr>
              <a:t>yksilöjaosto</a:t>
            </a:r>
          </a:p>
        </p:txBody>
      </p:sp>
      <p:sp>
        <p:nvSpPr>
          <p:cNvPr id="107" name="Tekstiruutu 106"/>
          <p:cNvSpPr txBox="1"/>
          <p:nvPr/>
        </p:nvSpPr>
        <p:spPr>
          <a:xfrm>
            <a:off x="6267295" y="3736948"/>
            <a:ext cx="1639061" cy="3000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514350"/>
            <a:r>
              <a:rPr lang="fi-FI" sz="1350" b="1" dirty="0">
                <a:solidFill>
                  <a:schemeClr val="tx1"/>
                </a:solidFill>
              </a:rPr>
              <a:t>Palvelukeskusyhtiöt</a:t>
            </a:r>
          </a:p>
        </p:txBody>
      </p:sp>
      <p:sp>
        <p:nvSpPr>
          <p:cNvPr id="108" name="Tekstiruutu 107"/>
          <p:cNvSpPr txBox="1"/>
          <p:nvPr/>
        </p:nvSpPr>
        <p:spPr>
          <a:xfrm>
            <a:off x="1658775" y="2691832"/>
            <a:ext cx="4095523" cy="27699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9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514350"/>
            <a:r>
              <a:rPr lang="fi-FI" sz="1200" b="1" dirty="0">
                <a:solidFill>
                  <a:schemeClr val="tx1"/>
                </a:solidFill>
              </a:rPr>
              <a:t>Maakunnan viranhaltijajohto</a:t>
            </a:r>
          </a:p>
        </p:txBody>
      </p:sp>
      <p:sp>
        <p:nvSpPr>
          <p:cNvPr id="109" name="Tekstiruutu 108"/>
          <p:cNvSpPr txBox="1"/>
          <p:nvPr/>
        </p:nvSpPr>
        <p:spPr>
          <a:xfrm>
            <a:off x="6267295" y="4093016"/>
            <a:ext cx="1639061" cy="5078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514350"/>
            <a:r>
              <a:rPr lang="fi-FI" sz="1350" b="1" dirty="0">
                <a:solidFill>
                  <a:schemeClr val="tx1"/>
                </a:solidFill>
              </a:rPr>
              <a:t>Mahdolliset </a:t>
            </a:r>
          </a:p>
          <a:p>
            <a:pPr algn="ctr" defTabSz="514350"/>
            <a:r>
              <a:rPr lang="fi-FI" sz="1350" b="1" dirty="0">
                <a:solidFill>
                  <a:schemeClr val="tx1"/>
                </a:solidFill>
              </a:rPr>
              <a:t>omat yhtiöt</a:t>
            </a:r>
          </a:p>
        </p:txBody>
      </p:sp>
      <p:sp>
        <p:nvSpPr>
          <p:cNvPr id="110" name="Tekstiruutu 109"/>
          <p:cNvSpPr txBox="1"/>
          <p:nvPr/>
        </p:nvSpPr>
        <p:spPr>
          <a:xfrm>
            <a:off x="1383143" y="2052319"/>
            <a:ext cx="1367397" cy="507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514350"/>
            <a:r>
              <a:rPr lang="fi-FI" sz="900" dirty="0">
                <a:solidFill>
                  <a:schemeClr val="tx1"/>
                </a:solidFill>
              </a:rPr>
              <a:t>Vaikuttamistoimielimet (vanhus-,</a:t>
            </a:r>
            <a:r>
              <a:rPr lang="fi-FI" sz="900" dirty="0" err="1">
                <a:solidFill>
                  <a:schemeClr val="tx1"/>
                </a:solidFill>
              </a:rPr>
              <a:t>vammais</a:t>
            </a:r>
            <a:r>
              <a:rPr lang="fi-FI" sz="900" dirty="0">
                <a:solidFill>
                  <a:schemeClr val="tx1"/>
                </a:solidFill>
              </a:rPr>
              <a:t>- ja nuorisofoorumit)</a:t>
            </a:r>
          </a:p>
        </p:txBody>
      </p:sp>
      <p:sp>
        <p:nvSpPr>
          <p:cNvPr id="111" name="Tekstiruutu 110"/>
          <p:cNvSpPr txBox="1"/>
          <p:nvPr/>
        </p:nvSpPr>
        <p:spPr>
          <a:xfrm>
            <a:off x="6267295" y="4656832"/>
            <a:ext cx="1639061" cy="5078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514350"/>
            <a:r>
              <a:rPr lang="fi-FI" sz="1350" b="1" dirty="0">
                <a:solidFill>
                  <a:schemeClr val="tx1"/>
                </a:solidFill>
              </a:rPr>
              <a:t>Markkinoilla olevat tuottajat</a:t>
            </a:r>
          </a:p>
        </p:txBody>
      </p:sp>
      <p:cxnSp>
        <p:nvCxnSpPr>
          <p:cNvPr id="38" name="Suora yhdysviiva 37"/>
          <p:cNvCxnSpPr/>
          <p:nvPr/>
        </p:nvCxnSpPr>
        <p:spPr>
          <a:xfrm flipH="1">
            <a:off x="6083823" y="1688551"/>
            <a:ext cx="24842" cy="3629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/>
          <p:cNvCxnSpPr/>
          <p:nvPr/>
        </p:nvCxnSpPr>
        <p:spPr>
          <a:xfrm>
            <a:off x="1333397" y="3618793"/>
            <a:ext cx="4615007" cy="540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383144" y="1020376"/>
            <a:ext cx="5407819" cy="578690"/>
          </a:xfrm>
        </p:spPr>
        <p:txBody>
          <a:bodyPr/>
          <a:lstStyle/>
          <a:p>
            <a:r>
              <a:rPr lang="fi-FI" sz="2100" dirty="0"/>
              <a:t>Mikä on liikelaitoksen asema ja organisaatio?</a:t>
            </a:r>
          </a:p>
        </p:txBody>
      </p:sp>
      <p:graphicFrame>
        <p:nvGraphicFramePr>
          <p:cNvPr id="10" name="Kaaviokuva 9"/>
          <p:cNvGraphicFramePr/>
          <p:nvPr>
            <p:extLst/>
          </p:nvPr>
        </p:nvGraphicFramePr>
        <p:xfrm>
          <a:off x="2644176" y="5211297"/>
          <a:ext cx="1745940" cy="29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2" name="Suora yhdysviiva 41"/>
          <p:cNvCxnSpPr/>
          <p:nvPr/>
        </p:nvCxnSpPr>
        <p:spPr>
          <a:xfrm>
            <a:off x="3377963" y="2940586"/>
            <a:ext cx="12579" cy="229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uora yhdysviiva 42"/>
          <p:cNvCxnSpPr/>
          <p:nvPr/>
        </p:nvCxnSpPr>
        <p:spPr>
          <a:xfrm>
            <a:off x="4344002" y="2944034"/>
            <a:ext cx="14379" cy="257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uora yhdysviiva 43"/>
          <p:cNvCxnSpPr/>
          <p:nvPr/>
        </p:nvCxnSpPr>
        <p:spPr>
          <a:xfrm>
            <a:off x="2287655" y="2944034"/>
            <a:ext cx="8647" cy="226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i 1"/>
          <p:cNvSpPr/>
          <p:nvPr/>
        </p:nvSpPr>
        <p:spPr>
          <a:xfrm>
            <a:off x="1487824" y="1644486"/>
            <a:ext cx="4266474" cy="1971242"/>
          </a:xfrm>
          <a:prstGeom prst="ellipse">
            <a:avLst/>
          </a:prstGeom>
          <a:solidFill>
            <a:srgbClr val="4F81BD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1" name="Ellipsi 20"/>
          <p:cNvSpPr/>
          <p:nvPr/>
        </p:nvSpPr>
        <p:spPr>
          <a:xfrm>
            <a:off x="1507664" y="3629171"/>
            <a:ext cx="4266474" cy="1960863"/>
          </a:xfrm>
          <a:prstGeom prst="ellipse">
            <a:avLst/>
          </a:prstGeom>
          <a:solidFill>
            <a:srgbClr val="4F81BD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dirty="0"/>
          </a:p>
        </p:txBody>
      </p:sp>
      <p:sp>
        <p:nvSpPr>
          <p:cNvPr id="3" name="Tekstiruutu 2"/>
          <p:cNvSpPr txBox="1"/>
          <p:nvPr/>
        </p:nvSpPr>
        <p:spPr>
          <a:xfrm>
            <a:off x="2649091" y="1755155"/>
            <a:ext cx="2002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50" b="1" dirty="0" smtClean="0"/>
              <a:t>Järjestäjä/Johtaminen</a:t>
            </a:r>
            <a:endParaRPr lang="fi-FI" sz="1350" b="1" dirty="0"/>
          </a:p>
        </p:txBody>
      </p:sp>
      <p:sp>
        <p:nvSpPr>
          <p:cNvPr id="4" name="Tekstiruutu 3"/>
          <p:cNvSpPr txBox="1"/>
          <p:nvPr/>
        </p:nvSpPr>
        <p:spPr>
          <a:xfrm>
            <a:off x="1901606" y="4404639"/>
            <a:ext cx="20505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50" b="1" dirty="0" smtClean="0"/>
              <a:t>Liikelaitos/Johtaminen</a:t>
            </a:r>
            <a:endParaRPr lang="fi-FI" sz="1350" b="1" dirty="0"/>
          </a:p>
        </p:txBody>
      </p:sp>
    </p:spTree>
    <p:extLst>
      <p:ext uri="{BB962C8B-B14F-4D97-AF65-F5344CB8AC3E}">
        <p14:creationId xmlns:p14="http://schemas.microsoft.com/office/powerpoint/2010/main" val="19627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/>
        </p:nvSpPr>
        <p:spPr>
          <a:xfrm>
            <a:off x="4427984" y="1052736"/>
            <a:ext cx="2088232" cy="52565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0" name="Suora yhdysviiva 79"/>
          <p:cNvCxnSpPr/>
          <p:nvPr/>
        </p:nvCxnSpPr>
        <p:spPr>
          <a:xfrm flipH="1">
            <a:off x="4716016" y="2276872"/>
            <a:ext cx="720080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uora yhdysviiva 83"/>
          <p:cNvCxnSpPr/>
          <p:nvPr/>
        </p:nvCxnSpPr>
        <p:spPr>
          <a:xfrm>
            <a:off x="5364088" y="2276872"/>
            <a:ext cx="72008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uora yhdysviiva 85"/>
          <p:cNvCxnSpPr/>
          <p:nvPr/>
        </p:nvCxnSpPr>
        <p:spPr>
          <a:xfrm flipV="1">
            <a:off x="5076056" y="2276872"/>
            <a:ext cx="288032" cy="864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uora yhdysviiva 87"/>
          <p:cNvCxnSpPr/>
          <p:nvPr/>
        </p:nvCxnSpPr>
        <p:spPr>
          <a:xfrm flipH="1" flipV="1">
            <a:off x="5364088" y="2276872"/>
            <a:ext cx="720080" cy="1368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uora yhdysviiva 89"/>
          <p:cNvCxnSpPr/>
          <p:nvPr/>
        </p:nvCxnSpPr>
        <p:spPr>
          <a:xfrm>
            <a:off x="4716016" y="2636912"/>
            <a:ext cx="432048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uora yhdysviiva 91"/>
          <p:cNvCxnSpPr/>
          <p:nvPr/>
        </p:nvCxnSpPr>
        <p:spPr>
          <a:xfrm flipH="1" flipV="1">
            <a:off x="5148064" y="3140968"/>
            <a:ext cx="144016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uora yhdysviiva 93"/>
          <p:cNvCxnSpPr/>
          <p:nvPr/>
        </p:nvCxnSpPr>
        <p:spPr>
          <a:xfrm flipV="1">
            <a:off x="5220072" y="3573016"/>
            <a:ext cx="864096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uora yhdysviiva 95"/>
          <p:cNvCxnSpPr/>
          <p:nvPr/>
        </p:nvCxnSpPr>
        <p:spPr>
          <a:xfrm flipH="1">
            <a:off x="6012160" y="2852936"/>
            <a:ext cx="72008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Suorakulmio 26"/>
          <p:cNvSpPr/>
          <p:nvPr/>
        </p:nvSpPr>
        <p:spPr>
          <a:xfrm>
            <a:off x="7092280" y="1556792"/>
            <a:ext cx="1224136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7092280" y="1556792"/>
            <a:ext cx="122413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i-FI" sz="1300" dirty="0" smtClean="0">
                <a:solidFill>
                  <a:schemeClr val="accent6"/>
                </a:solidFill>
                <a:latin typeface="+mj-lt"/>
              </a:rPr>
              <a:t>TULEVAISUUS</a:t>
            </a:r>
            <a:endParaRPr lang="fi-FI" sz="13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251520" y="1052736"/>
            <a:ext cx="2088232" cy="52565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Palvelun kehittämisen vaiheet</a:t>
            </a:r>
            <a:endParaRPr lang="fi-FI" dirty="0"/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251520" y="1135777"/>
            <a:ext cx="208823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i-FI" sz="1300" dirty="0" smtClean="0">
                <a:latin typeface="+mj-lt"/>
              </a:rPr>
              <a:t>Erillinen hierarkia</a:t>
            </a:r>
            <a:endParaRPr lang="fi-FI" sz="1300" dirty="0">
              <a:latin typeface="+mj-lt"/>
            </a:endParaRP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2339752" y="1135776"/>
            <a:ext cx="208823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i-FI" sz="1300" dirty="0" smtClean="0">
                <a:latin typeface="+mj-lt"/>
              </a:rPr>
              <a:t>Hallinnollinen integraatio</a:t>
            </a:r>
            <a:endParaRPr lang="fi-FI" sz="1300" dirty="0">
              <a:latin typeface="+mj-lt"/>
            </a:endParaRP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6516216" y="1135777"/>
            <a:ext cx="23762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i-FI" sz="1300" dirty="0" smtClean="0">
                <a:latin typeface="+mj-lt"/>
              </a:rPr>
              <a:t>Ekosysteemi</a:t>
            </a:r>
            <a:endParaRPr lang="fi-FI" sz="1300" dirty="0">
              <a:latin typeface="+mj-lt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427984" y="1135777"/>
            <a:ext cx="20882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1" dirty="0" smtClean="0">
                <a:latin typeface="+mj-lt"/>
              </a:rPr>
              <a:t>Toiminnallinen integraatio</a:t>
            </a:r>
            <a:endParaRPr lang="fi-FI" sz="1300" b="1" dirty="0">
              <a:latin typeface="+mj-lt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95536" y="4871626"/>
            <a:ext cx="1872208" cy="186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eaLnBrk="1" hangingPunct="1">
              <a:spcBef>
                <a:spcPct val="50000"/>
              </a:spcBef>
              <a:buFont typeface="Arial"/>
              <a:buChar char="•"/>
            </a:pPr>
            <a:r>
              <a:rPr lang="fi-FI" sz="1100" b="0" dirty="0" smtClean="0">
                <a:latin typeface="+mn-lt"/>
                <a:cs typeface="Calibri"/>
              </a:rPr>
              <a:t>Kuntakohtaiset rakenteet, lisäarvo hierarkioista, korostaa ammattilaista ja organisaatiota</a:t>
            </a:r>
          </a:p>
          <a:p>
            <a:pPr marL="171450" indent="-171450" eaLnBrk="1" hangingPunct="1">
              <a:spcBef>
                <a:spcPct val="50000"/>
              </a:spcBef>
              <a:buFont typeface="Arial"/>
              <a:buChar char="•"/>
            </a:pPr>
            <a:r>
              <a:rPr lang="fi-FI" sz="1100" b="0" dirty="0" smtClean="0">
                <a:latin typeface="+mn-lt"/>
                <a:cs typeface="Calibri"/>
              </a:rPr>
              <a:t>Itsehallinnon ihanteet ja kunta hyvinvoinnin rakentajana</a:t>
            </a:r>
          </a:p>
          <a:p>
            <a:pPr eaLnBrk="1" hangingPunct="1">
              <a:spcBef>
                <a:spcPct val="50000"/>
              </a:spcBef>
            </a:pPr>
            <a:endParaRPr lang="fi-FI" sz="1100" b="0" dirty="0">
              <a:latin typeface="+mn-lt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endParaRPr lang="fi-FI" sz="1100" b="0" dirty="0">
              <a:latin typeface="+mn-lt"/>
              <a:cs typeface="Calibri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2483768" y="4871626"/>
            <a:ext cx="1872208" cy="136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eaLnBrk="1" hangingPunct="1">
              <a:spcBef>
                <a:spcPct val="50000"/>
              </a:spcBef>
              <a:buFont typeface="Arial"/>
              <a:buChar char="•"/>
            </a:pPr>
            <a:r>
              <a:rPr lang="fi-FI" sz="1100" b="0" dirty="0" smtClean="0">
                <a:latin typeface="+mn-lt"/>
              </a:rPr>
              <a:t>Hallinnollisesti integroitu, lisäarvo suuruuden ekonomista, vahva peruskunta, korostaa ammattilaista ja organisaatiota</a:t>
            </a:r>
          </a:p>
          <a:p>
            <a:pPr marL="171450" indent="-171450" eaLnBrk="1" hangingPunct="1">
              <a:spcBef>
                <a:spcPct val="50000"/>
              </a:spcBef>
              <a:buFont typeface="Arial"/>
              <a:buChar char="•"/>
            </a:pPr>
            <a:endParaRPr lang="fi-FI" sz="1100" b="0" dirty="0">
              <a:latin typeface="+mn-lt"/>
            </a:endParaRP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6660232" y="4871626"/>
            <a:ext cx="230425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eaLnBrk="1" hangingPunct="1">
              <a:spcBef>
                <a:spcPct val="50000"/>
              </a:spcBef>
              <a:buFont typeface="Arial"/>
              <a:buChar char="•"/>
            </a:pPr>
            <a:r>
              <a:rPr lang="fi-FI" sz="1100" b="0" dirty="0">
                <a:latin typeface="+mn-lt"/>
              </a:rPr>
              <a:t>Toiminnallisesti integroitu h</a:t>
            </a:r>
            <a:r>
              <a:rPr lang="fi-FI" sz="1100" b="0" dirty="0" smtClean="0">
                <a:latin typeface="+mn-lt"/>
              </a:rPr>
              <a:t>yvinvoinnin ekosysteemi, </a:t>
            </a:r>
            <a:r>
              <a:rPr lang="fi-FI" sz="1100" b="0" dirty="0">
                <a:latin typeface="+mn-lt"/>
              </a:rPr>
              <a:t>lisäarvo </a:t>
            </a:r>
            <a:r>
              <a:rPr lang="fi-FI" sz="1100" b="0" dirty="0" smtClean="0">
                <a:latin typeface="+mn-lt"/>
              </a:rPr>
              <a:t>tiedosta, </a:t>
            </a:r>
            <a:r>
              <a:rPr lang="fi-FI" sz="1100" b="0" dirty="0">
                <a:latin typeface="+mn-lt"/>
              </a:rPr>
              <a:t>korostaa </a:t>
            </a:r>
            <a:r>
              <a:rPr lang="fi-FI" sz="1100" b="0" dirty="0" smtClean="0">
                <a:latin typeface="+mn-lt"/>
              </a:rPr>
              <a:t>kansalaista</a:t>
            </a:r>
          </a:p>
          <a:p>
            <a:pPr marL="171450" indent="-171450" eaLnBrk="1" hangingPunct="1">
              <a:spcBef>
                <a:spcPct val="50000"/>
              </a:spcBef>
              <a:buFont typeface="Arial"/>
              <a:buChar char="•"/>
            </a:pPr>
            <a:r>
              <a:rPr lang="fi-FI" sz="1100" b="0" dirty="0" err="1" smtClean="0">
                <a:latin typeface="+mn-lt"/>
              </a:rPr>
              <a:t>Big</a:t>
            </a:r>
            <a:r>
              <a:rPr lang="fi-FI" sz="1100" b="0" dirty="0" smtClean="0">
                <a:latin typeface="+mn-lt"/>
              </a:rPr>
              <a:t> data ja digitalisoituneet palvelut </a:t>
            </a:r>
            <a:endParaRPr lang="fi-FI" sz="1100" b="0" dirty="0">
              <a:latin typeface="+mn-lt"/>
            </a:endParaRPr>
          </a:p>
          <a:p>
            <a:pPr marL="171450" indent="-171450" eaLnBrk="1" hangingPunct="1">
              <a:spcBef>
                <a:spcPct val="50000"/>
              </a:spcBef>
              <a:buFont typeface="Arial"/>
              <a:buChar char="•"/>
            </a:pPr>
            <a:endParaRPr lang="fi-FI" sz="1100" b="0" dirty="0" smtClean="0">
              <a:latin typeface="+mn-lt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4572000" y="4871626"/>
            <a:ext cx="18722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fi-FI" sz="1100" dirty="0" err="1" smtClean="0">
                <a:latin typeface="+mn-lt"/>
              </a:rPr>
              <a:t>Digitalisaation</a:t>
            </a:r>
            <a:r>
              <a:rPr lang="fi-FI" sz="1100" dirty="0" smtClean="0">
                <a:latin typeface="+mn-lt"/>
              </a:rPr>
              <a:t> vaikutus</a:t>
            </a:r>
          </a:p>
          <a:p>
            <a:pPr marL="171450" indent="-171450">
              <a:buFont typeface="Arial"/>
              <a:buChar char="•"/>
            </a:pPr>
            <a:endParaRPr lang="fi-FI" sz="1100" dirty="0">
              <a:latin typeface="+mn-lt"/>
            </a:endParaRPr>
          </a:p>
          <a:p>
            <a:pPr marL="171450" indent="-171450">
              <a:buFont typeface="Arial"/>
              <a:buChar char="•"/>
            </a:pPr>
            <a:r>
              <a:rPr lang="fi-FI" sz="1100" dirty="0" smtClean="0">
                <a:latin typeface="+mn-lt"/>
              </a:rPr>
              <a:t>Toiminnallisesti integroitu, lisäarvo tiedosta, korostaa kansalaista </a:t>
            </a:r>
            <a:endParaRPr lang="fi-FI" sz="1100" dirty="0">
              <a:latin typeface="+mn-lt"/>
            </a:endParaRPr>
          </a:p>
        </p:txBody>
      </p:sp>
      <p:sp>
        <p:nvSpPr>
          <p:cNvPr id="22" name="Suorakulmio 21"/>
          <p:cNvSpPr/>
          <p:nvPr/>
        </p:nvSpPr>
        <p:spPr>
          <a:xfrm>
            <a:off x="3635896" y="1556792"/>
            <a:ext cx="1512168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xt Box 42"/>
          <p:cNvSpPr txBox="1">
            <a:spLocks noChangeArrowheads="1"/>
          </p:cNvSpPr>
          <p:nvPr/>
        </p:nvSpPr>
        <p:spPr bwMode="auto">
          <a:xfrm>
            <a:off x="3707904" y="1556792"/>
            <a:ext cx="136815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i-FI" sz="1300" dirty="0" smtClean="0">
                <a:solidFill>
                  <a:schemeClr val="bg1"/>
                </a:solidFill>
                <a:latin typeface="+mj-lt"/>
              </a:rPr>
              <a:t>SOTE TÄNÄÄN</a:t>
            </a:r>
            <a:endParaRPr lang="fi-FI" sz="1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Suorakulmio 24"/>
          <p:cNvSpPr/>
          <p:nvPr/>
        </p:nvSpPr>
        <p:spPr>
          <a:xfrm>
            <a:off x="971600" y="1556792"/>
            <a:ext cx="64807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899592" y="1556792"/>
            <a:ext cx="79208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i-FI" sz="1300" dirty="0" smtClean="0">
                <a:solidFill>
                  <a:schemeClr val="accent6"/>
                </a:solidFill>
                <a:latin typeface="+mj-lt"/>
              </a:rPr>
              <a:t>ENNEN</a:t>
            </a:r>
            <a:endParaRPr lang="fi-FI" sz="1300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18" name="Suora nuoliyhdysviiva 17"/>
          <p:cNvCxnSpPr/>
          <p:nvPr/>
        </p:nvCxnSpPr>
        <p:spPr>
          <a:xfrm>
            <a:off x="395536" y="1556792"/>
            <a:ext cx="828092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395537" y="4504764"/>
            <a:ext cx="172819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sz="1300" dirty="0" smtClean="0">
                <a:latin typeface="+mj-lt"/>
              </a:rPr>
              <a:t>Toimintamalli</a:t>
            </a:r>
            <a:endParaRPr lang="fi-FI" sz="1300" dirty="0">
              <a:latin typeface="+mj-lt"/>
            </a:endParaRPr>
          </a:p>
        </p:txBody>
      </p:sp>
      <p:cxnSp>
        <p:nvCxnSpPr>
          <p:cNvPr id="45" name="Suora yhdysviiva 44"/>
          <p:cNvCxnSpPr/>
          <p:nvPr/>
        </p:nvCxnSpPr>
        <p:spPr>
          <a:xfrm>
            <a:off x="395536" y="4797152"/>
            <a:ext cx="84969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Suorakulmio 48"/>
          <p:cNvSpPr/>
          <p:nvPr/>
        </p:nvSpPr>
        <p:spPr>
          <a:xfrm>
            <a:off x="3635896" y="4293097"/>
            <a:ext cx="16561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A66FAD"/>
              </a:solidFill>
            </a:endParaRPr>
          </a:p>
        </p:txBody>
      </p:sp>
      <p:sp>
        <p:nvSpPr>
          <p:cNvPr id="50" name="Text Box 42"/>
          <p:cNvSpPr txBox="1">
            <a:spLocks noChangeArrowheads="1"/>
          </p:cNvSpPr>
          <p:nvPr/>
        </p:nvSpPr>
        <p:spPr bwMode="auto">
          <a:xfrm>
            <a:off x="3707904" y="4293096"/>
            <a:ext cx="15121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i-FI" sz="1600" dirty="0" smtClean="0">
                <a:solidFill>
                  <a:schemeClr val="bg1"/>
                </a:solidFill>
                <a:latin typeface="+mj-lt"/>
              </a:rPr>
              <a:t>KÄÄNNEKOHTA</a:t>
            </a:r>
            <a:endParaRPr lang="fi-FI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Suorakulmio 54"/>
          <p:cNvSpPr/>
          <p:nvPr/>
        </p:nvSpPr>
        <p:spPr>
          <a:xfrm>
            <a:off x="2483768" y="1916832"/>
            <a:ext cx="540000" cy="2232248"/>
          </a:xfrm>
          <a:prstGeom prst="rect">
            <a:avLst/>
          </a:prstGeom>
          <a:noFill/>
          <a:ln w="6350" cmpd="sng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>
              <a:ln w="6350" cmpd="sng">
                <a:solidFill>
                  <a:srgbClr val="000000"/>
                </a:solidFill>
              </a:ln>
            </a:endParaRPr>
          </a:p>
        </p:txBody>
      </p:sp>
      <p:sp>
        <p:nvSpPr>
          <p:cNvPr id="56" name="Suorakulmio 55"/>
          <p:cNvSpPr/>
          <p:nvPr/>
        </p:nvSpPr>
        <p:spPr>
          <a:xfrm>
            <a:off x="3095896" y="1916832"/>
            <a:ext cx="540000" cy="2232248"/>
          </a:xfrm>
          <a:prstGeom prst="rect">
            <a:avLst/>
          </a:prstGeom>
          <a:noFill/>
          <a:ln w="6350" cmpd="sng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>
              <a:ln w="6350" cmpd="sng">
                <a:solidFill>
                  <a:srgbClr val="000000"/>
                </a:solidFill>
              </a:ln>
            </a:endParaRPr>
          </a:p>
        </p:txBody>
      </p:sp>
      <p:sp>
        <p:nvSpPr>
          <p:cNvPr id="57" name="Suorakulmio 56"/>
          <p:cNvSpPr/>
          <p:nvPr/>
        </p:nvSpPr>
        <p:spPr>
          <a:xfrm>
            <a:off x="3707904" y="1916832"/>
            <a:ext cx="540000" cy="2232248"/>
          </a:xfrm>
          <a:prstGeom prst="rect">
            <a:avLst/>
          </a:prstGeom>
          <a:noFill/>
          <a:ln w="6350" cmpd="sng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>
              <a:ln w="6350" cmpd="sng">
                <a:solidFill>
                  <a:srgbClr val="000000"/>
                </a:solidFill>
              </a:ln>
            </a:endParaRPr>
          </a:p>
        </p:txBody>
      </p:sp>
      <p:sp>
        <p:nvSpPr>
          <p:cNvPr id="58" name="Ellipsi 57"/>
          <p:cNvSpPr/>
          <p:nvPr/>
        </p:nvSpPr>
        <p:spPr>
          <a:xfrm>
            <a:off x="2555776" y="2060848"/>
            <a:ext cx="360040" cy="36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Ellipsi 58"/>
          <p:cNvSpPr/>
          <p:nvPr/>
        </p:nvSpPr>
        <p:spPr>
          <a:xfrm>
            <a:off x="2555776" y="2780928"/>
            <a:ext cx="360040" cy="36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Ellipsi 59"/>
          <p:cNvSpPr/>
          <p:nvPr/>
        </p:nvSpPr>
        <p:spPr>
          <a:xfrm>
            <a:off x="2555776" y="3284984"/>
            <a:ext cx="360040" cy="36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Ellipsi 60"/>
          <p:cNvSpPr/>
          <p:nvPr/>
        </p:nvSpPr>
        <p:spPr>
          <a:xfrm>
            <a:off x="3203848" y="2204864"/>
            <a:ext cx="360040" cy="36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Ellipsi 61"/>
          <p:cNvSpPr/>
          <p:nvPr/>
        </p:nvSpPr>
        <p:spPr>
          <a:xfrm>
            <a:off x="3203848" y="2708920"/>
            <a:ext cx="360040" cy="36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Ellipsi 62"/>
          <p:cNvSpPr/>
          <p:nvPr/>
        </p:nvSpPr>
        <p:spPr>
          <a:xfrm>
            <a:off x="3203848" y="3501008"/>
            <a:ext cx="360040" cy="36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Ellipsi 63"/>
          <p:cNvSpPr/>
          <p:nvPr/>
        </p:nvSpPr>
        <p:spPr>
          <a:xfrm>
            <a:off x="3779912" y="2060848"/>
            <a:ext cx="360040" cy="36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Ellipsi 64"/>
          <p:cNvSpPr/>
          <p:nvPr/>
        </p:nvSpPr>
        <p:spPr>
          <a:xfrm>
            <a:off x="3779912" y="2564904"/>
            <a:ext cx="360040" cy="36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Ellipsi 65"/>
          <p:cNvSpPr/>
          <p:nvPr/>
        </p:nvSpPr>
        <p:spPr>
          <a:xfrm>
            <a:off x="3779912" y="3357572"/>
            <a:ext cx="360040" cy="36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Text Box 42"/>
          <p:cNvSpPr txBox="1">
            <a:spLocks noChangeArrowheads="1"/>
          </p:cNvSpPr>
          <p:nvPr/>
        </p:nvSpPr>
        <p:spPr bwMode="auto">
          <a:xfrm>
            <a:off x="2483768" y="3861048"/>
            <a:ext cx="5040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sz="800" b="0" i="1" dirty="0" smtClean="0">
                <a:latin typeface="+mj-lt"/>
              </a:rPr>
              <a:t>Kunta 1</a:t>
            </a:r>
            <a:endParaRPr lang="fi-FI" sz="800" b="0" i="1" dirty="0">
              <a:latin typeface="+mj-lt"/>
            </a:endParaRPr>
          </a:p>
        </p:txBody>
      </p:sp>
      <p:sp>
        <p:nvSpPr>
          <p:cNvPr id="68" name="Text Box 42"/>
          <p:cNvSpPr txBox="1">
            <a:spLocks noChangeArrowheads="1"/>
          </p:cNvSpPr>
          <p:nvPr/>
        </p:nvSpPr>
        <p:spPr bwMode="auto">
          <a:xfrm>
            <a:off x="3131840" y="3213556"/>
            <a:ext cx="57606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sz="800" b="0" i="1" dirty="0" smtClean="0">
                <a:latin typeface="+mj-lt"/>
              </a:rPr>
              <a:t>Kunta 2</a:t>
            </a:r>
            <a:endParaRPr lang="fi-FI" sz="800" b="0" i="1" dirty="0">
              <a:latin typeface="+mj-lt"/>
            </a:endParaRPr>
          </a:p>
        </p:txBody>
      </p:sp>
      <p:sp>
        <p:nvSpPr>
          <p:cNvPr id="69" name="Text Box 42"/>
          <p:cNvSpPr txBox="1">
            <a:spLocks noChangeArrowheads="1"/>
          </p:cNvSpPr>
          <p:nvPr/>
        </p:nvSpPr>
        <p:spPr bwMode="auto">
          <a:xfrm>
            <a:off x="3707904" y="3789040"/>
            <a:ext cx="57606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sz="800" b="0" i="1" dirty="0" smtClean="0">
                <a:latin typeface="+mj-lt"/>
              </a:rPr>
              <a:t>Kunta 3</a:t>
            </a:r>
            <a:endParaRPr lang="fi-FI" sz="800" b="0" i="1" dirty="0">
              <a:latin typeface="+mj-lt"/>
            </a:endParaRPr>
          </a:p>
        </p:txBody>
      </p:sp>
      <p:sp>
        <p:nvSpPr>
          <p:cNvPr id="70" name="Text Box 42"/>
          <p:cNvSpPr txBox="1">
            <a:spLocks noChangeArrowheads="1"/>
          </p:cNvSpPr>
          <p:nvPr/>
        </p:nvSpPr>
        <p:spPr bwMode="auto">
          <a:xfrm>
            <a:off x="3779912" y="3068960"/>
            <a:ext cx="57606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sz="800" b="0" i="1" dirty="0" smtClean="0">
                <a:latin typeface="+mj-lt"/>
              </a:rPr>
              <a:t>ESH</a:t>
            </a:r>
            <a:endParaRPr lang="fi-FI" sz="800" b="0" i="1" dirty="0">
              <a:latin typeface="+mj-lt"/>
            </a:endParaRPr>
          </a:p>
        </p:txBody>
      </p:sp>
      <p:sp>
        <p:nvSpPr>
          <p:cNvPr id="71" name="Ellipsi 70"/>
          <p:cNvSpPr/>
          <p:nvPr/>
        </p:nvSpPr>
        <p:spPr>
          <a:xfrm>
            <a:off x="4572000" y="2492896"/>
            <a:ext cx="360040" cy="36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Ellipsi 71"/>
          <p:cNvSpPr/>
          <p:nvPr/>
        </p:nvSpPr>
        <p:spPr>
          <a:xfrm>
            <a:off x="5220072" y="2132856"/>
            <a:ext cx="360040" cy="36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Ellipsi 72"/>
          <p:cNvSpPr/>
          <p:nvPr/>
        </p:nvSpPr>
        <p:spPr>
          <a:xfrm>
            <a:off x="5868144" y="2636912"/>
            <a:ext cx="360040" cy="36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Ellipsi 73"/>
          <p:cNvSpPr/>
          <p:nvPr/>
        </p:nvSpPr>
        <p:spPr>
          <a:xfrm>
            <a:off x="5868144" y="3429000"/>
            <a:ext cx="360040" cy="36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5" name="Ellipsi 74"/>
          <p:cNvSpPr/>
          <p:nvPr/>
        </p:nvSpPr>
        <p:spPr>
          <a:xfrm>
            <a:off x="5076056" y="3645024"/>
            <a:ext cx="360040" cy="36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Ellipsi 75"/>
          <p:cNvSpPr/>
          <p:nvPr/>
        </p:nvSpPr>
        <p:spPr>
          <a:xfrm>
            <a:off x="4932040" y="2996952"/>
            <a:ext cx="360040" cy="36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7" name="Picture 2" descr="C:\Users\itkonepe\Desktop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2132856"/>
            <a:ext cx="622735" cy="31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kstiruutu 98"/>
          <p:cNvSpPr txBox="1"/>
          <p:nvPr/>
        </p:nvSpPr>
        <p:spPr>
          <a:xfrm>
            <a:off x="7164288" y="3284984"/>
            <a:ext cx="1159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smtClean="0">
                <a:latin typeface="+mn-lt"/>
              </a:rPr>
              <a:t>Kolmas sektori</a:t>
            </a:r>
            <a:endParaRPr lang="fi-FI" sz="1200" b="1" dirty="0">
              <a:latin typeface="+mn-lt"/>
            </a:endParaRPr>
          </a:p>
        </p:txBody>
      </p:sp>
      <p:sp>
        <p:nvSpPr>
          <p:cNvPr id="100" name="Tekstiruutu 99"/>
          <p:cNvSpPr txBox="1"/>
          <p:nvPr/>
        </p:nvSpPr>
        <p:spPr>
          <a:xfrm>
            <a:off x="7380312" y="3645024"/>
            <a:ext cx="715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latin typeface="+mn-lt"/>
              </a:rPr>
              <a:t>Yrittäjät</a:t>
            </a:r>
            <a:endParaRPr lang="fi-FI" sz="1200" b="1" dirty="0">
              <a:latin typeface="+mn-lt"/>
            </a:endParaRPr>
          </a:p>
        </p:txBody>
      </p:sp>
      <p:pic>
        <p:nvPicPr>
          <p:cNvPr id="101" name="Kuva 10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256" y="2060848"/>
            <a:ext cx="720080" cy="535105"/>
          </a:xfrm>
          <a:prstGeom prst="rect">
            <a:avLst/>
          </a:prstGeom>
          <a:ln w="12700">
            <a:noFill/>
          </a:ln>
        </p:spPr>
      </p:pic>
      <p:sp>
        <p:nvSpPr>
          <p:cNvPr id="77" name="Ellipsi 76"/>
          <p:cNvSpPr/>
          <p:nvPr/>
        </p:nvSpPr>
        <p:spPr>
          <a:xfrm>
            <a:off x="611560" y="2192449"/>
            <a:ext cx="360040" cy="36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Ellipsi 77"/>
          <p:cNvSpPr/>
          <p:nvPr/>
        </p:nvSpPr>
        <p:spPr>
          <a:xfrm>
            <a:off x="683568" y="3200561"/>
            <a:ext cx="360040" cy="36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Ellipsi 78"/>
          <p:cNvSpPr/>
          <p:nvPr/>
        </p:nvSpPr>
        <p:spPr>
          <a:xfrm>
            <a:off x="1259632" y="2060848"/>
            <a:ext cx="360040" cy="36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1" name="Ellipsi 80"/>
          <p:cNvSpPr/>
          <p:nvPr/>
        </p:nvSpPr>
        <p:spPr>
          <a:xfrm>
            <a:off x="1691680" y="3645024"/>
            <a:ext cx="360040" cy="36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2" name="Text Box 42"/>
          <p:cNvSpPr txBox="1">
            <a:spLocks noChangeArrowheads="1"/>
          </p:cNvSpPr>
          <p:nvPr/>
        </p:nvSpPr>
        <p:spPr bwMode="auto">
          <a:xfrm>
            <a:off x="1691680" y="2420888"/>
            <a:ext cx="57606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sz="800" b="0" i="1" dirty="0" smtClean="0">
                <a:latin typeface="+mj-lt"/>
              </a:rPr>
              <a:t>Kunta 1</a:t>
            </a:r>
            <a:endParaRPr lang="fi-FI" sz="800" b="0" i="1" dirty="0">
              <a:latin typeface="+mj-lt"/>
            </a:endParaRPr>
          </a:p>
        </p:txBody>
      </p:sp>
      <p:sp>
        <p:nvSpPr>
          <p:cNvPr id="83" name="Text Box 42"/>
          <p:cNvSpPr txBox="1">
            <a:spLocks noChangeArrowheads="1"/>
          </p:cNvSpPr>
          <p:nvPr/>
        </p:nvSpPr>
        <p:spPr bwMode="auto">
          <a:xfrm>
            <a:off x="611560" y="2852936"/>
            <a:ext cx="57606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sz="800" b="0" i="1" dirty="0" smtClean="0">
                <a:latin typeface="+mj-lt"/>
              </a:rPr>
              <a:t>Kunta 2</a:t>
            </a:r>
            <a:endParaRPr lang="fi-FI" sz="800" b="0" i="1" dirty="0">
              <a:latin typeface="+mj-lt"/>
            </a:endParaRPr>
          </a:p>
        </p:txBody>
      </p:sp>
      <p:sp>
        <p:nvSpPr>
          <p:cNvPr id="85" name="Text Box 42"/>
          <p:cNvSpPr txBox="1">
            <a:spLocks noChangeArrowheads="1"/>
          </p:cNvSpPr>
          <p:nvPr/>
        </p:nvSpPr>
        <p:spPr bwMode="auto">
          <a:xfrm>
            <a:off x="1331640" y="3284984"/>
            <a:ext cx="57606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sz="800" b="0" i="1" dirty="0" smtClean="0">
                <a:latin typeface="+mj-lt"/>
              </a:rPr>
              <a:t>Kunta 3</a:t>
            </a:r>
            <a:endParaRPr lang="fi-FI" sz="800" b="0" i="1" dirty="0">
              <a:latin typeface="+mj-lt"/>
            </a:endParaRPr>
          </a:p>
        </p:txBody>
      </p:sp>
      <p:sp>
        <p:nvSpPr>
          <p:cNvPr id="87" name="Ellipsi 86"/>
          <p:cNvSpPr/>
          <p:nvPr/>
        </p:nvSpPr>
        <p:spPr>
          <a:xfrm>
            <a:off x="1331640" y="2708920"/>
            <a:ext cx="360040" cy="36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9" name="Ellipsi 88"/>
          <p:cNvSpPr/>
          <p:nvPr/>
        </p:nvSpPr>
        <p:spPr>
          <a:xfrm>
            <a:off x="827584" y="3933056"/>
            <a:ext cx="360040" cy="36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image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2636912"/>
            <a:ext cx="1763688" cy="63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yöristetty suorakulmio 3"/>
          <p:cNvSpPr/>
          <p:nvPr/>
        </p:nvSpPr>
        <p:spPr>
          <a:xfrm>
            <a:off x="1331640" y="2007304"/>
            <a:ext cx="4620770" cy="34379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Ellipsi 2"/>
          <p:cNvSpPr/>
          <p:nvPr/>
        </p:nvSpPr>
        <p:spPr>
          <a:xfrm>
            <a:off x="6033648" y="2412916"/>
            <a:ext cx="2282768" cy="2889839"/>
          </a:xfrm>
          <a:prstGeom prst="ellipse">
            <a:avLst/>
          </a:prstGeom>
          <a:solidFill>
            <a:srgbClr val="089DE0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8997" y="573939"/>
            <a:ext cx="6172200" cy="857250"/>
          </a:xfrm>
        </p:spPr>
        <p:txBody>
          <a:bodyPr/>
          <a:lstStyle/>
          <a:p>
            <a:r>
              <a:rPr lang="fi-FI" dirty="0" smtClean="0"/>
              <a:t>Alueella yksi tietojohtamisen malli</a:t>
            </a:r>
            <a:endParaRPr lang="fi-FI" dirty="0"/>
          </a:p>
        </p:txBody>
      </p:sp>
      <p:sp>
        <p:nvSpPr>
          <p:cNvPr id="9" name="Vuokaaviosymboli: Magneettilevy 8"/>
          <p:cNvSpPr/>
          <p:nvPr/>
        </p:nvSpPr>
        <p:spPr>
          <a:xfrm>
            <a:off x="1668011" y="4641861"/>
            <a:ext cx="1180374" cy="702078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b="1" dirty="0">
                <a:solidFill>
                  <a:schemeClr val="tx1"/>
                </a:solidFill>
              </a:rPr>
              <a:t>Tuottaja</a:t>
            </a:r>
          </a:p>
        </p:txBody>
      </p:sp>
      <p:sp>
        <p:nvSpPr>
          <p:cNvPr id="10" name="Vuokaaviosymboli: Magneettilevy 9"/>
          <p:cNvSpPr/>
          <p:nvPr/>
        </p:nvSpPr>
        <p:spPr>
          <a:xfrm>
            <a:off x="3795097" y="3482519"/>
            <a:ext cx="1514935" cy="750634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b="1" dirty="0">
                <a:solidFill>
                  <a:schemeClr val="tx1"/>
                </a:solidFill>
              </a:rPr>
              <a:t>Tietojohtamisen</a:t>
            </a:r>
          </a:p>
          <a:p>
            <a:pPr algn="ctr"/>
            <a:r>
              <a:rPr lang="fi-FI" sz="1350" b="1" dirty="0">
                <a:solidFill>
                  <a:schemeClr val="tx1"/>
                </a:solidFill>
              </a:rPr>
              <a:t>malli</a:t>
            </a:r>
          </a:p>
        </p:txBody>
      </p:sp>
      <p:sp>
        <p:nvSpPr>
          <p:cNvPr id="52" name="Vuokaaviosymboli: Magneettilevy 51"/>
          <p:cNvSpPr/>
          <p:nvPr/>
        </p:nvSpPr>
        <p:spPr>
          <a:xfrm>
            <a:off x="6138174" y="3574757"/>
            <a:ext cx="778055" cy="44402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Järjestäjä</a:t>
            </a:r>
          </a:p>
        </p:txBody>
      </p:sp>
      <p:sp>
        <p:nvSpPr>
          <p:cNvPr id="18" name="Vuokaaviosymboli: Magneettilevy 17"/>
          <p:cNvSpPr/>
          <p:nvPr/>
        </p:nvSpPr>
        <p:spPr>
          <a:xfrm>
            <a:off x="1675154" y="2116085"/>
            <a:ext cx="1180373" cy="702078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b="1" dirty="0">
                <a:solidFill>
                  <a:schemeClr val="tx1"/>
                </a:solidFill>
              </a:rPr>
              <a:t>Tuottaja</a:t>
            </a:r>
          </a:p>
        </p:txBody>
      </p:sp>
      <p:sp>
        <p:nvSpPr>
          <p:cNvPr id="20" name="Vuokaaviosymboli: Magneettilevy 19"/>
          <p:cNvSpPr/>
          <p:nvPr/>
        </p:nvSpPr>
        <p:spPr>
          <a:xfrm>
            <a:off x="1675154" y="2977164"/>
            <a:ext cx="1180373" cy="702078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b="1" dirty="0">
                <a:solidFill>
                  <a:schemeClr val="tx1"/>
                </a:solidFill>
              </a:rPr>
              <a:t>Tuottaja</a:t>
            </a:r>
          </a:p>
        </p:txBody>
      </p:sp>
      <p:sp>
        <p:nvSpPr>
          <p:cNvPr id="22" name="Vuokaaviosymboli: Magneettilevy 21"/>
          <p:cNvSpPr/>
          <p:nvPr/>
        </p:nvSpPr>
        <p:spPr>
          <a:xfrm>
            <a:off x="1668010" y="3796771"/>
            <a:ext cx="1180373" cy="702078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b="1" dirty="0">
                <a:solidFill>
                  <a:schemeClr val="tx1"/>
                </a:solidFill>
              </a:rPr>
              <a:t>Tuottaja</a:t>
            </a:r>
          </a:p>
        </p:txBody>
      </p:sp>
      <p:cxnSp>
        <p:nvCxnSpPr>
          <p:cNvPr id="11" name="Suora nuoliyhdysviiva 10"/>
          <p:cNvCxnSpPr/>
          <p:nvPr/>
        </p:nvCxnSpPr>
        <p:spPr>
          <a:xfrm flipV="1">
            <a:off x="4561305" y="4233153"/>
            <a:ext cx="0" cy="35091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/>
          <p:nvPr/>
        </p:nvCxnSpPr>
        <p:spPr>
          <a:xfrm>
            <a:off x="2947773" y="2543506"/>
            <a:ext cx="490102" cy="1187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/>
          <p:cNvCxnSpPr/>
          <p:nvPr/>
        </p:nvCxnSpPr>
        <p:spPr>
          <a:xfrm flipV="1">
            <a:off x="2896749" y="3418049"/>
            <a:ext cx="588552" cy="764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/>
          <p:cNvCxnSpPr/>
          <p:nvPr/>
        </p:nvCxnSpPr>
        <p:spPr>
          <a:xfrm>
            <a:off x="2896749" y="4147810"/>
            <a:ext cx="54112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nuoliyhdysviiva 29"/>
          <p:cNvCxnSpPr/>
          <p:nvPr/>
        </p:nvCxnSpPr>
        <p:spPr>
          <a:xfrm>
            <a:off x="2922584" y="4962287"/>
            <a:ext cx="560697" cy="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Vuokaaviosymboli: Magneettilevy 33"/>
          <p:cNvSpPr/>
          <p:nvPr/>
        </p:nvSpPr>
        <p:spPr>
          <a:xfrm>
            <a:off x="3795097" y="4584070"/>
            <a:ext cx="1525925" cy="63067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Kunta</a:t>
            </a:r>
          </a:p>
        </p:txBody>
      </p:sp>
      <p:sp>
        <p:nvSpPr>
          <p:cNvPr id="35" name="Vuokaaviosymboli: Magneettilevy 34"/>
          <p:cNvSpPr/>
          <p:nvPr/>
        </p:nvSpPr>
        <p:spPr>
          <a:xfrm>
            <a:off x="3771192" y="2296237"/>
            <a:ext cx="1433722" cy="802430"/>
          </a:xfrm>
          <a:prstGeom prst="flowChartMagneticDisk">
            <a:avLst/>
          </a:prstGeom>
          <a:solidFill>
            <a:schemeClr val="accent4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Asukas</a:t>
            </a:r>
          </a:p>
          <a:p>
            <a:pPr algn="ctr"/>
            <a:r>
              <a:rPr lang="fi-FI" sz="1200" b="1" dirty="0">
                <a:solidFill>
                  <a:schemeClr val="tx1"/>
                </a:solidFill>
              </a:rPr>
              <a:t>Kansalainen</a:t>
            </a:r>
          </a:p>
        </p:txBody>
      </p:sp>
      <p:cxnSp>
        <p:nvCxnSpPr>
          <p:cNvPr id="21" name="Suora nuoliyhdysviiva 20"/>
          <p:cNvCxnSpPr/>
          <p:nvPr/>
        </p:nvCxnSpPr>
        <p:spPr>
          <a:xfrm flipH="1" flipV="1">
            <a:off x="4494808" y="3102881"/>
            <a:ext cx="8559" cy="34670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/>
          <p:cNvCxnSpPr/>
          <p:nvPr/>
        </p:nvCxnSpPr>
        <p:spPr>
          <a:xfrm>
            <a:off x="5801781" y="3793849"/>
            <a:ext cx="255155" cy="455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3437874" y="2555385"/>
            <a:ext cx="0" cy="24069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 flipV="1">
            <a:off x="3437874" y="3781971"/>
            <a:ext cx="357223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/>
          <p:cNvCxnSpPr/>
          <p:nvPr/>
        </p:nvCxnSpPr>
        <p:spPr>
          <a:xfrm>
            <a:off x="5766634" y="2703389"/>
            <a:ext cx="32870" cy="21682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nuoliyhdysviiva 35"/>
          <p:cNvCxnSpPr/>
          <p:nvPr/>
        </p:nvCxnSpPr>
        <p:spPr>
          <a:xfrm>
            <a:off x="5311679" y="4859715"/>
            <a:ext cx="490102" cy="1187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nuoliyhdysviiva 36"/>
          <p:cNvCxnSpPr/>
          <p:nvPr/>
        </p:nvCxnSpPr>
        <p:spPr>
          <a:xfrm>
            <a:off x="5312309" y="3781970"/>
            <a:ext cx="490102" cy="1187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uora nuoliyhdysviiva 37"/>
          <p:cNvCxnSpPr/>
          <p:nvPr/>
        </p:nvCxnSpPr>
        <p:spPr>
          <a:xfrm>
            <a:off x="5276532" y="2691511"/>
            <a:ext cx="490102" cy="1187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Vuokaaviosymboli: Magneettilevy 24"/>
          <p:cNvSpPr/>
          <p:nvPr/>
        </p:nvSpPr>
        <p:spPr>
          <a:xfrm>
            <a:off x="6916229" y="4054822"/>
            <a:ext cx="778055" cy="44402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schemeClr val="tx1"/>
                </a:solidFill>
              </a:rPr>
              <a:t>VM</a:t>
            </a:r>
            <a:endParaRPr lang="fi-FI" sz="1200" b="1" dirty="0">
              <a:solidFill>
                <a:schemeClr val="tx1"/>
              </a:solidFill>
            </a:endParaRPr>
          </a:p>
        </p:txBody>
      </p:sp>
      <p:sp>
        <p:nvSpPr>
          <p:cNvPr id="27" name="Vuokaaviosymboli: Magneettilevy 26"/>
          <p:cNvSpPr/>
          <p:nvPr/>
        </p:nvSpPr>
        <p:spPr>
          <a:xfrm>
            <a:off x="6916229" y="3035190"/>
            <a:ext cx="778055" cy="44402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schemeClr val="tx1"/>
                </a:solidFill>
              </a:rPr>
              <a:t>STM</a:t>
            </a:r>
            <a:endParaRPr lang="fi-FI" sz="1200" b="1" dirty="0">
              <a:solidFill>
                <a:schemeClr val="tx1"/>
              </a:solidFill>
            </a:endParaRPr>
          </a:p>
        </p:txBody>
      </p:sp>
      <p:cxnSp>
        <p:nvCxnSpPr>
          <p:cNvPr id="6" name="Suora nuoliyhdysviiva 5"/>
          <p:cNvCxnSpPr/>
          <p:nvPr/>
        </p:nvCxnSpPr>
        <p:spPr>
          <a:xfrm>
            <a:off x="7308304" y="3479217"/>
            <a:ext cx="0" cy="5395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nuoliyhdysviiva 31"/>
          <p:cNvCxnSpPr/>
          <p:nvPr/>
        </p:nvCxnSpPr>
        <p:spPr>
          <a:xfrm flipH="1">
            <a:off x="6916230" y="3781970"/>
            <a:ext cx="392074" cy="118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6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t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068639"/>
            <a:ext cx="3810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6"/>
          <p:cNvSpPr>
            <a:spLocks noGrp="1"/>
          </p:cNvSpPr>
          <p:nvPr>
            <p:ph type="title" idx="4294967295"/>
          </p:nvPr>
        </p:nvSpPr>
        <p:spPr>
          <a:xfrm>
            <a:off x="395288" y="1196975"/>
            <a:ext cx="8229600" cy="1143000"/>
          </a:xfrm>
        </p:spPr>
        <p:txBody>
          <a:bodyPr/>
          <a:lstStyle/>
          <a:p>
            <a:r>
              <a:rPr lang="fi-FI" sz="2800" dirty="0" smtClean="0">
                <a:latin typeface="Helvetica" pitchFamily="34" charset="0"/>
              </a:rPr>
              <a:t>Tärkeintä on luottamus</a:t>
            </a:r>
            <a:endParaRPr lang="fi-FI" dirty="0" smtClean="0">
              <a:latin typeface="Helvetica" pitchFamily="34" charset="0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755576" y="5733256"/>
            <a:ext cx="3053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https://youtu.be/w4aasiZLY9Q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97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Suuruuden ekonomia kuntaliitoksissa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5400600" cy="4842538"/>
          </a:xfrm>
        </p:spPr>
      </p:pic>
      <p:sp>
        <p:nvSpPr>
          <p:cNvPr id="3" name="Suorakulmio 2"/>
          <p:cNvSpPr/>
          <p:nvPr/>
        </p:nvSpPr>
        <p:spPr>
          <a:xfrm>
            <a:off x="4499992" y="3573016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1" dirty="0" smtClean="0"/>
              <a:t>Vuonna </a:t>
            </a:r>
            <a:r>
              <a:rPr lang="fi-FI" sz="1600" b="1" dirty="0"/>
              <a:t>2009 </a:t>
            </a:r>
            <a:r>
              <a:rPr lang="fi-FI" sz="1600" b="1" dirty="0" smtClean="0"/>
              <a:t>Suomessa 99 </a:t>
            </a:r>
            <a:r>
              <a:rPr lang="fi-FI" sz="1600" b="1" dirty="0"/>
              <a:t>kuntaa oli mukana 32 eri kuntaliitoksessa. Valtion taloudellisen tutkimuslaitoksen (VATT) </a:t>
            </a:r>
            <a:r>
              <a:rPr lang="fi-FI" sz="1600" b="1" dirty="0" smtClean="0"/>
              <a:t> </a:t>
            </a:r>
            <a:r>
              <a:rPr lang="fi-FI" sz="1600" b="1" dirty="0"/>
              <a:t>tutkimuksen mukaan kuntaliitoksien avulla kuntataloudessa ei syntynyt </a:t>
            </a:r>
            <a:r>
              <a:rPr lang="fi-FI" sz="1600" b="1" dirty="0" smtClean="0"/>
              <a:t>säästöjä</a:t>
            </a:r>
            <a:endParaRPr lang="fi-FI" sz="1600" b="1" dirty="0"/>
          </a:p>
        </p:txBody>
      </p:sp>
    </p:spTree>
    <p:extLst>
      <p:ext uri="{BB962C8B-B14F-4D97-AF65-F5344CB8AC3E}">
        <p14:creationId xmlns:p14="http://schemas.microsoft.com/office/powerpoint/2010/main" val="8420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210425" cy="602113"/>
          </a:xfrm>
        </p:spPr>
        <p:txBody>
          <a:bodyPr/>
          <a:lstStyle/>
          <a:p>
            <a:r>
              <a:rPr lang="fi-FI" dirty="0" err="1" smtClean="0"/>
              <a:t>Digitalisaation</a:t>
            </a:r>
            <a:r>
              <a:rPr lang="fi-FI" dirty="0" smtClean="0"/>
              <a:t> kokonaisnäkemys</a:t>
            </a:r>
            <a:endParaRPr lang="fi-FI" dirty="0"/>
          </a:p>
        </p:txBody>
      </p:sp>
      <p:sp>
        <p:nvSpPr>
          <p:cNvPr id="4" name="Tasakylkinen kolmio 3"/>
          <p:cNvSpPr/>
          <p:nvPr/>
        </p:nvSpPr>
        <p:spPr>
          <a:xfrm>
            <a:off x="2357496" y="2057179"/>
            <a:ext cx="4248472" cy="389094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3688905" y="3426882"/>
            <a:ext cx="174534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 smtClean="0">
                <a:latin typeface="+mn-lt"/>
              </a:rPr>
              <a:t>       </a:t>
            </a:r>
          </a:p>
          <a:p>
            <a:pPr algn="ctr"/>
            <a:endParaRPr lang="fi-FI" sz="2400" b="1" dirty="0" smtClean="0">
              <a:latin typeface="+mn-lt"/>
            </a:endParaRPr>
          </a:p>
          <a:p>
            <a:pPr algn="ctr"/>
            <a:r>
              <a:rPr lang="fi-FI" sz="2400" b="1" dirty="0" smtClean="0">
                <a:latin typeface="+mn-lt"/>
              </a:rPr>
              <a:t>UUDET </a:t>
            </a:r>
          </a:p>
          <a:p>
            <a:pPr algn="ctr"/>
            <a:r>
              <a:rPr lang="fi-FI" sz="2400" b="1" dirty="0" smtClean="0">
                <a:latin typeface="+mn-lt"/>
              </a:rPr>
              <a:t>PALVELUT</a:t>
            </a:r>
          </a:p>
          <a:p>
            <a:pPr algn="ctr"/>
            <a:r>
              <a:rPr lang="fi-FI" sz="2400" b="1" dirty="0" smtClean="0">
                <a:latin typeface="+mn-lt"/>
              </a:rPr>
              <a:t>Uudet roolit</a:t>
            </a:r>
          </a:p>
          <a:p>
            <a:pPr algn="ctr"/>
            <a:endParaRPr lang="fi-FI" b="1" dirty="0">
              <a:latin typeface="+mn-lt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364611" y="4820960"/>
            <a:ext cx="20229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>
                <a:latin typeface="+mn-lt"/>
              </a:rPr>
              <a:t>PALVELU-</a:t>
            </a:r>
            <a:br>
              <a:rPr lang="fi-FI" sz="2000" b="1" dirty="0" smtClean="0">
                <a:latin typeface="+mn-lt"/>
              </a:rPr>
            </a:br>
            <a:r>
              <a:rPr lang="fi-FI" sz="2000" b="1" dirty="0" smtClean="0">
                <a:latin typeface="+mn-lt"/>
              </a:rPr>
              <a:t>JÄRJESTELMÄT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 smtClean="0">
                <a:latin typeface="+mn-lt"/>
              </a:rPr>
              <a:t>Ammattihenkilöt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fi-FI" sz="1600" b="1" dirty="0" smtClean="0">
                <a:latin typeface="+mn-lt"/>
              </a:rPr>
              <a:t>Tietojärjestelmät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fi-FI" sz="1600" b="1" dirty="0" smtClean="0">
                <a:latin typeface="+mn-lt"/>
              </a:rPr>
              <a:t>Tiedonsiirtäminen</a:t>
            </a:r>
            <a:endParaRPr lang="fi-FI" sz="1600" b="1" dirty="0">
              <a:latin typeface="+mn-lt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6796312" y="4748952"/>
            <a:ext cx="195215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>
                <a:latin typeface="+mn-lt"/>
              </a:rPr>
              <a:t>ELINYMPÄRISTÖ</a:t>
            </a:r>
          </a:p>
          <a:p>
            <a:r>
              <a:rPr lang="fi-FI" sz="2000" b="1" dirty="0" smtClean="0">
                <a:latin typeface="+mn-lt"/>
              </a:rPr>
              <a:t>ASUMINEN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fi-FI" sz="1600" b="1" dirty="0" smtClean="0">
                <a:latin typeface="+mn-lt"/>
              </a:rPr>
              <a:t>Robotiikka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fi-FI" sz="1600" b="1" dirty="0" smtClean="0">
                <a:latin typeface="+mn-lt"/>
              </a:rPr>
              <a:t>Virtuaalisuus</a:t>
            </a:r>
            <a:endParaRPr lang="fi-FI" sz="1600" b="1" dirty="0">
              <a:latin typeface="+mn-lt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3669465" y="1090688"/>
            <a:ext cx="171880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>
                <a:latin typeface="+mn-lt"/>
              </a:rPr>
              <a:t>KANSALAINEN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 smtClean="0">
                <a:latin typeface="+mn-lt"/>
              </a:rPr>
              <a:t>Oma vastuu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fi-FI" sz="1600" b="1" dirty="0" smtClean="0">
                <a:latin typeface="+mn-lt"/>
              </a:rPr>
              <a:t>Sensorit 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fi-FI" sz="1600" b="1" dirty="0" smtClean="0">
                <a:latin typeface="+mn-lt"/>
              </a:rPr>
              <a:t>Monitorit</a:t>
            </a:r>
            <a:endParaRPr lang="fi-FI" sz="1600" b="1" dirty="0">
              <a:latin typeface="+mn-lt"/>
            </a:endParaRPr>
          </a:p>
        </p:txBody>
      </p:sp>
      <p:sp>
        <p:nvSpPr>
          <p:cNvPr id="8" name="Nuoli vasemmalle ja oikealle 7"/>
          <p:cNvSpPr/>
          <p:nvPr/>
        </p:nvSpPr>
        <p:spPr>
          <a:xfrm rot="17949586">
            <a:off x="2302556" y="3903671"/>
            <a:ext cx="2682026" cy="188451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Nuoli vasemmalle ja oikealle 8"/>
          <p:cNvSpPr/>
          <p:nvPr/>
        </p:nvSpPr>
        <p:spPr>
          <a:xfrm>
            <a:off x="3051896" y="5589240"/>
            <a:ext cx="2804474" cy="188451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Nuoli vasemmalle ja oikealle 9"/>
          <p:cNvSpPr/>
          <p:nvPr/>
        </p:nvSpPr>
        <p:spPr>
          <a:xfrm rot="14451098">
            <a:off x="3958369" y="3917544"/>
            <a:ext cx="2729816" cy="216184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Lieriö 10"/>
          <p:cNvSpPr/>
          <p:nvPr/>
        </p:nvSpPr>
        <p:spPr>
          <a:xfrm>
            <a:off x="4239648" y="2192743"/>
            <a:ext cx="476329" cy="549474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4" name="Ryhmitä 13"/>
          <p:cNvGrpSpPr/>
          <p:nvPr/>
        </p:nvGrpSpPr>
        <p:grpSpPr>
          <a:xfrm>
            <a:off x="6804248" y="6525344"/>
            <a:ext cx="2088232" cy="185043"/>
            <a:chOff x="6228184" y="6525344"/>
            <a:chExt cx="2088232" cy="185043"/>
          </a:xfrm>
        </p:grpSpPr>
        <p:sp>
          <p:nvSpPr>
            <p:cNvPr id="15" name="Suorakulmio 14"/>
            <p:cNvSpPr/>
            <p:nvPr/>
          </p:nvSpPr>
          <p:spPr>
            <a:xfrm>
              <a:off x="6228184" y="6525344"/>
              <a:ext cx="2088232" cy="1850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Otsikko 1"/>
            <p:cNvSpPr txBox="1">
              <a:spLocks/>
            </p:cNvSpPr>
            <p:nvPr/>
          </p:nvSpPr>
          <p:spPr bwMode="auto">
            <a:xfrm>
              <a:off x="6228184" y="6525345"/>
              <a:ext cx="2088232" cy="17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Franklin Gothic Demi Cond"/>
                  <a:ea typeface="+mj-ea"/>
                  <a:cs typeface="Franklin Gothic Demi Cond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fi-FI" sz="800" dirty="0">
                  <a:solidFill>
                    <a:schemeClr val="bg1"/>
                  </a:solidFill>
                </a:rPr>
                <a:t>Integroitu rakenne </a:t>
              </a:r>
              <a:r>
                <a:rPr lang="fi-FI" sz="800" dirty="0" smtClean="0">
                  <a:solidFill>
                    <a:schemeClr val="bg1"/>
                  </a:solidFill>
                </a:rPr>
                <a:t>- </a:t>
              </a:r>
              <a:r>
                <a:rPr lang="fi-FI" sz="800" dirty="0" err="1">
                  <a:solidFill>
                    <a:schemeClr val="bg1"/>
                  </a:solidFill>
                </a:rPr>
                <a:t>Digitalisaatio</a:t>
              </a:r>
              <a:r>
                <a:rPr lang="fi-FI" sz="800" dirty="0">
                  <a:solidFill>
                    <a:schemeClr val="bg1"/>
                  </a:solidFill>
                </a:rPr>
                <a:t> </a:t>
              </a:r>
              <a:r>
                <a:rPr lang="fi-FI" sz="800" dirty="0" smtClean="0">
                  <a:solidFill>
                    <a:schemeClr val="bg1"/>
                  </a:solidFill>
                </a:rPr>
                <a:t>- </a:t>
              </a:r>
              <a:r>
                <a:rPr lang="fi-FI" sz="800" dirty="0">
                  <a:solidFill>
                    <a:schemeClr val="bg1"/>
                  </a:solidFill>
                </a:rPr>
                <a:t>Johtaminen</a:t>
              </a:r>
            </a:p>
          </p:txBody>
        </p:sp>
      </p:grpSp>
      <p:sp>
        <p:nvSpPr>
          <p:cNvPr id="17" name="Lieriö 10"/>
          <p:cNvSpPr/>
          <p:nvPr/>
        </p:nvSpPr>
        <p:spPr>
          <a:xfrm>
            <a:off x="2475832" y="5301208"/>
            <a:ext cx="476329" cy="549474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Lieriö 10"/>
          <p:cNvSpPr/>
          <p:nvPr/>
        </p:nvSpPr>
        <p:spPr>
          <a:xfrm>
            <a:off x="6004224" y="5301208"/>
            <a:ext cx="476329" cy="549474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719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fi-FI" sz="6000" dirty="0" smtClean="0"/>
          </a:p>
          <a:p>
            <a:pPr marL="0" indent="0">
              <a:buNone/>
            </a:pPr>
            <a:r>
              <a:rPr lang="fi-FI" sz="6000" dirty="0" smtClean="0"/>
              <a:t>Etelä-Karjala</a:t>
            </a:r>
            <a:endParaRPr lang="fi-FI" sz="6000" dirty="0"/>
          </a:p>
        </p:txBody>
      </p:sp>
    </p:spTree>
    <p:extLst>
      <p:ext uri="{BB962C8B-B14F-4D97-AF65-F5344CB8AC3E}">
        <p14:creationId xmlns:p14="http://schemas.microsoft.com/office/powerpoint/2010/main" val="3836124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2800" dirty="0" err="1" smtClean="0"/>
              <a:t>Etelä-Karjalan</a:t>
            </a:r>
            <a:r>
              <a:rPr lang="en-GB" sz="2800" dirty="0" smtClean="0"/>
              <a:t> </a:t>
            </a:r>
            <a:r>
              <a:rPr lang="en-GB" sz="2800" dirty="0" err="1" smtClean="0"/>
              <a:t>sosiaali</a:t>
            </a:r>
            <a:r>
              <a:rPr lang="en-GB" sz="2800" dirty="0" smtClean="0"/>
              <a:t>- </a:t>
            </a:r>
            <a:r>
              <a:rPr lang="en-GB" sz="2800" dirty="0" err="1" smtClean="0"/>
              <a:t>ja</a:t>
            </a:r>
            <a:r>
              <a:rPr lang="en-GB" sz="2800" dirty="0" smtClean="0"/>
              <a:t> </a:t>
            </a:r>
            <a:r>
              <a:rPr lang="en-GB" sz="2800" dirty="0" err="1" smtClean="0"/>
              <a:t>terveyspiiri</a:t>
            </a:r>
            <a:r>
              <a:rPr lang="en-GB" sz="2800" dirty="0" smtClean="0"/>
              <a:t> 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en-GB" dirty="0"/>
              <a:t> </a:t>
            </a:r>
            <a:r>
              <a:rPr lang="fi-FI" dirty="0"/>
              <a:t/>
            </a:r>
            <a:br>
              <a:rPr lang="fi-FI" dirty="0"/>
            </a:br>
            <a:endParaRPr lang="fi-FI" b="1" dirty="0" smtClean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0960" y="3542527"/>
            <a:ext cx="4881908" cy="3096999"/>
          </a:xfrm>
          <a:solidFill>
            <a:srgbClr val="FF0000"/>
          </a:solidFill>
          <a:ex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4" y="1556793"/>
            <a:ext cx="2736304" cy="4340865"/>
          </a:xfrm>
          <a:prstGeom prst="rect">
            <a:avLst/>
          </a:prstGeom>
          <a:noFill/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uolivapaa piirto 4"/>
          <p:cNvSpPr/>
          <p:nvPr/>
        </p:nvSpPr>
        <p:spPr>
          <a:xfrm>
            <a:off x="2254471" y="5091027"/>
            <a:ext cx="434635" cy="324123"/>
          </a:xfrm>
          <a:custGeom>
            <a:avLst/>
            <a:gdLst>
              <a:gd name="connsiteX0" fmla="*/ 163054 w 434635"/>
              <a:gd name="connsiteY0" fmla="*/ 320218 h 324123"/>
              <a:gd name="connsiteX1" fmla="*/ 12742 w 434635"/>
              <a:gd name="connsiteY1" fmla="*/ 207484 h 324123"/>
              <a:gd name="connsiteX2" fmla="*/ 25268 w 434635"/>
              <a:gd name="connsiteY2" fmla="*/ 107275 h 324123"/>
              <a:gd name="connsiteX3" fmla="*/ 163054 w 434635"/>
              <a:gd name="connsiteY3" fmla="*/ 69697 h 324123"/>
              <a:gd name="connsiteX4" fmla="*/ 238210 w 434635"/>
              <a:gd name="connsiteY4" fmla="*/ 7067 h 324123"/>
              <a:gd name="connsiteX5" fmla="*/ 363471 w 434635"/>
              <a:gd name="connsiteY5" fmla="*/ 7067 h 324123"/>
              <a:gd name="connsiteX6" fmla="*/ 426101 w 434635"/>
              <a:gd name="connsiteY6" fmla="*/ 57171 h 324123"/>
              <a:gd name="connsiteX7" fmla="*/ 163054 w 434635"/>
              <a:gd name="connsiteY7" fmla="*/ 320218 h 32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635" h="324123">
                <a:moveTo>
                  <a:pt x="163054" y="320218"/>
                </a:moveTo>
                <a:cubicBezTo>
                  <a:pt x="94161" y="345270"/>
                  <a:pt x="35706" y="242974"/>
                  <a:pt x="12742" y="207484"/>
                </a:cubicBezTo>
                <a:cubicBezTo>
                  <a:pt x="-10222" y="171994"/>
                  <a:pt x="216" y="130239"/>
                  <a:pt x="25268" y="107275"/>
                </a:cubicBezTo>
                <a:cubicBezTo>
                  <a:pt x="50320" y="84311"/>
                  <a:pt x="127564" y="86398"/>
                  <a:pt x="163054" y="69697"/>
                </a:cubicBezTo>
                <a:cubicBezTo>
                  <a:pt x="198544" y="52996"/>
                  <a:pt x="204807" y="17505"/>
                  <a:pt x="238210" y="7067"/>
                </a:cubicBezTo>
                <a:cubicBezTo>
                  <a:pt x="271613" y="-3371"/>
                  <a:pt x="332156" y="-1284"/>
                  <a:pt x="363471" y="7067"/>
                </a:cubicBezTo>
                <a:cubicBezTo>
                  <a:pt x="394786" y="15418"/>
                  <a:pt x="457416" y="4979"/>
                  <a:pt x="426101" y="57171"/>
                </a:cubicBezTo>
                <a:cubicBezTo>
                  <a:pt x="394786" y="109363"/>
                  <a:pt x="231947" y="295166"/>
                  <a:pt x="163054" y="32021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1893098" y="5437958"/>
            <a:ext cx="148979" cy="1892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3563889" y="1196753"/>
            <a:ext cx="452897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chemeClr val="bg2">
                    <a:lumMod val="50000"/>
                  </a:schemeClr>
                </a:solidFill>
              </a:rPr>
              <a:t>Vastaa alueen sosiaali- ja </a:t>
            </a:r>
          </a:p>
          <a:p>
            <a:r>
              <a:rPr lang="fi-FI" sz="2000" b="1" dirty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fi-FI" sz="2000" b="1" dirty="0" smtClean="0">
                <a:solidFill>
                  <a:schemeClr val="bg2">
                    <a:lumMod val="50000"/>
                  </a:schemeClr>
                </a:solidFill>
              </a:rPr>
              <a:t>erveydenhuollon </a:t>
            </a:r>
          </a:p>
          <a:p>
            <a:r>
              <a:rPr lang="fi-FI" sz="2000" b="1" dirty="0" smtClean="0">
                <a:solidFill>
                  <a:schemeClr val="bg2">
                    <a:lumMod val="50000"/>
                  </a:schemeClr>
                </a:solidFill>
              </a:rPr>
              <a:t>kokonaisuudesta vuodesta 2010.</a:t>
            </a:r>
          </a:p>
          <a:p>
            <a:endParaRPr lang="fi-FI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i-FI" sz="2000" b="1" dirty="0" smtClean="0"/>
              <a:t>Väestö           131.000</a:t>
            </a:r>
          </a:p>
          <a:p>
            <a:r>
              <a:rPr lang="fi-FI" sz="2000" b="1" dirty="0" smtClean="0"/>
              <a:t>Budjetti           450 M€</a:t>
            </a:r>
          </a:p>
          <a:p>
            <a:r>
              <a:rPr lang="fi-FI" sz="2000" b="1" dirty="0" smtClean="0"/>
              <a:t>Työntekijöitä  5100</a:t>
            </a:r>
          </a:p>
          <a:p>
            <a:r>
              <a:rPr lang="fi-FI" sz="2000" b="1" dirty="0" smtClean="0"/>
              <a:t>Helsinki tai Pietari 220 km</a:t>
            </a:r>
          </a:p>
          <a:p>
            <a:endParaRPr lang="fi-FI" sz="2400" dirty="0"/>
          </a:p>
          <a:p>
            <a:endParaRPr lang="fi-FI" sz="2400" dirty="0" smtClean="0"/>
          </a:p>
        </p:txBody>
      </p:sp>
      <p:cxnSp>
        <p:nvCxnSpPr>
          <p:cNvPr id="14" name="Suora nuoliyhdysviiva 13"/>
          <p:cNvCxnSpPr>
            <a:stCxn id="5" idx="6"/>
          </p:cNvCxnSpPr>
          <p:nvPr/>
        </p:nvCxnSpPr>
        <p:spPr>
          <a:xfrm>
            <a:off x="2680572" y="5148197"/>
            <a:ext cx="1099341" cy="289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i 1"/>
          <p:cNvSpPr/>
          <p:nvPr/>
        </p:nvSpPr>
        <p:spPr>
          <a:xfrm>
            <a:off x="2779281" y="5715110"/>
            <a:ext cx="127816" cy="1825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20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59237"/>
            <a:ext cx="5618447" cy="4213835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1691680" y="404664"/>
            <a:ext cx="3493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ALUSSA OLI….</a:t>
            </a:r>
            <a:endParaRPr lang="fi-FI" sz="44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84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öristetty suorakulmio 1"/>
          <p:cNvSpPr/>
          <p:nvPr/>
        </p:nvSpPr>
        <p:spPr>
          <a:xfrm>
            <a:off x="395536" y="1772816"/>
            <a:ext cx="8064896" cy="3096344"/>
          </a:xfrm>
          <a:prstGeom prst="roundRect">
            <a:avLst/>
          </a:prstGeom>
          <a:noFill/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Pyöristetty suorakulmio 16"/>
          <p:cNvSpPr/>
          <p:nvPr/>
        </p:nvSpPr>
        <p:spPr>
          <a:xfrm>
            <a:off x="611560" y="203805"/>
            <a:ext cx="1944216" cy="63290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ARVOT</a:t>
            </a:r>
            <a:endParaRPr lang="fi-FI" sz="2400" b="1" dirty="0">
              <a:solidFill>
                <a:schemeClr val="tx1"/>
              </a:solidFill>
            </a:endParaRPr>
          </a:p>
        </p:txBody>
      </p:sp>
      <p:sp>
        <p:nvSpPr>
          <p:cNvPr id="18" name="Pyöristetty suorakulmio 17"/>
          <p:cNvSpPr/>
          <p:nvPr/>
        </p:nvSpPr>
        <p:spPr>
          <a:xfrm>
            <a:off x="611560" y="956488"/>
            <a:ext cx="1944216" cy="57606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VISIO</a:t>
            </a:r>
            <a:endParaRPr lang="fi-FI" sz="2400" b="1" dirty="0">
              <a:solidFill>
                <a:schemeClr val="tx1"/>
              </a:solidFill>
            </a:endParaRPr>
          </a:p>
        </p:txBody>
      </p:sp>
      <p:sp>
        <p:nvSpPr>
          <p:cNvPr id="19" name="Pyöristetty suorakulmio 18"/>
          <p:cNvSpPr/>
          <p:nvPr/>
        </p:nvSpPr>
        <p:spPr>
          <a:xfrm>
            <a:off x="787570" y="2338703"/>
            <a:ext cx="2128246" cy="936104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STRATEGISET</a:t>
            </a:r>
          </a:p>
          <a:p>
            <a:pPr algn="ctr"/>
            <a:r>
              <a:rPr lang="fi-FI" sz="2400" b="1" dirty="0">
                <a:solidFill>
                  <a:schemeClr val="tx1"/>
                </a:solidFill>
              </a:rPr>
              <a:t>T</a:t>
            </a:r>
            <a:r>
              <a:rPr lang="fi-FI" sz="2400" b="1" dirty="0" smtClean="0">
                <a:solidFill>
                  <a:schemeClr val="tx1"/>
                </a:solidFill>
              </a:rPr>
              <a:t>AVOITTEET</a:t>
            </a:r>
          </a:p>
        </p:txBody>
      </p:sp>
      <p:sp>
        <p:nvSpPr>
          <p:cNvPr id="20" name="Pyöristetty suorakulmio 19"/>
          <p:cNvSpPr/>
          <p:nvPr/>
        </p:nvSpPr>
        <p:spPr>
          <a:xfrm>
            <a:off x="395536" y="5435046"/>
            <a:ext cx="2515997" cy="780241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chemeClr val="tx1"/>
                </a:solidFill>
              </a:rPr>
              <a:t>Johtoryhmätyöskentely, </a:t>
            </a:r>
          </a:p>
          <a:p>
            <a:pPr algn="ctr"/>
            <a:r>
              <a:rPr lang="fi-FI" b="1" dirty="0">
                <a:solidFill>
                  <a:schemeClr val="tx1"/>
                </a:solidFill>
              </a:rPr>
              <a:t>p</a:t>
            </a:r>
            <a:r>
              <a:rPr lang="fi-FI" b="1" dirty="0" smtClean="0">
                <a:solidFill>
                  <a:schemeClr val="tx1"/>
                </a:solidFill>
              </a:rPr>
              <a:t>äivittäinen johtaminen</a:t>
            </a:r>
          </a:p>
        </p:txBody>
      </p:sp>
      <p:sp>
        <p:nvSpPr>
          <p:cNvPr id="21" name="Pyöristetty suorakulmio 20"/>
          <p:cNvSpPr/>
          <p:nvPr/>
        </p:nvSpPr>
        <p:spPr>
          <a:xfrm>
            <a:off x="683841" y="4176003"/>
            <a:ext cx="2123963" cy="9144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MITTARIT</a:t>
            </a: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RAPORTOINTI</a:t>
            </a:r>
            <a:endParaRPr lang="fi-FI" sz="2400" b="1" dirty="0">
              <a:solidFill>
                <a:schemeClr val="tx1"/>
              </a:solidFill>
            </a:endParaRPr>
          </a:p>
        </p:txBody>
      </p:sp>
      <p:sp>
        <p:nvSpPr>
          <p:cNvPr id="22" name="Pyöristetty suorakulmio 21"/>
          <p:cNvSpPr/>
          <p:nvPr/>
        </p:nvSpPr>
        <p:spPr>
          <a:xfrm>
            <a:off x="2699792" y="203804"/>
            <a:ext cx="4320480" cy="632908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Yhteiset pelisäännöt, kulttuuri </a:t>
            </a:r>
            <a:endParaRPr lang="fi-FI" sz="2400" b="1" dirty="0">
              <a:solidFill>
                <a:schemeClr val="tx1"/>
              </a:solidFill>
            </a:endParaRPr>
          </a:p>
        </p:txBody>
      </p:sp>
      <p:sp>
        <p:nvSpPr>
          <p:cNvPr id="23" name="Pyöristetty suorakulmio 22"/>
          <p:cNvSpPr/>
          <p:nvPr/>
        </p:nvSpPr>
        <p:spPr>
          <a:xfrm>
            <a:off x="2699792" y="956488"/>
            <a:ext cx="4320480" cy="576064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Yhteinen tavoite</a:t>
            </a:r>
            <a:endParaRPr lang="fi-FI" sz="2400" b="1" dirty="0">
              <a:solidFill>
                <a:schemeClr val="tx1"/>
              </a:solidFill>
            </a:endParaRPr>
          </a:p>
        </p:txBody>
      </p:sp>
      <p:sp>
        <p:nvSpPr>
          <p:cNvPr id="24" name="Pyöristetty suorakulmio 23"/>
          <p:cNvSpPr/>
          <p:nvPr/>
        </p:nvSpPr>
        <p:spPr>
          <a:xfrm>
            <a:off x="3115763" y="4131853"/>
            <a:ext cx="5184576" cy="914400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ysClr val="windowText" lastClr="000000"/>
                </a:solidFill>
              </a:rPr>
              <a:t>Tavoitteisiin sidotut mittarit, raportointi, analysointi, vaikuttavuus, ennustaminen</a:t>
            </a:r>
            <a:endParaRPr lang="fi-FI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Pyöristetty suorakulmio 24"/>
          <p:cNvSpPr/>
          <p:nvPr/>
        </p:nvSpPr>
        <p:spPr>
          <a:xfrm>
            <a:off x="3050523" y="2342991"/>
            <a:ext cx="5184576" cy="936104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ysClr val="windowText" lastClr="000000"/>
                </a:solidFill>
              </a:rPr>
              <a:t>Kaikilla on johdon hyväksymät tavoitteet </a:t>
            </a:r>
            <a:endParaRPr lang="fi-FI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Pyöristetty suorakulmio 25"/>
          <p:cNvSpPr/>
          <p:nvPr/>
        </p:nvSpPr>
        <p:spPr>
          <a:xfrm>
            <a:off x="2987824" y="5439334"/>
            <a:ext cx="5184576" cy="776273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chemeClr val="tx1"/>
                </a:solidFill>
              </a:rPr>
              <a:t>Strategisten tavoitteiden seuranta</a:t>
            </a:r>
            <a:endParaRPr lang="fi-FI" sz="2000" b="1" dirty="0">
              <a:solidFill>
                <a:schemeClr val="tx1"/>
              </a:solidFill>
            </a:endParaRPr>
          </a:p>
        </p:txBody>
      </p:sp>
      <p:sp>
        <p:nvSpPr>
          <p:cNvPr id="28" name="Tekstiruutu 27"/>
          <p:cNvSpPr txBox="1"/>
          <p:nvPr/>
        </p:nvSpPr>
        <p:spPr>
          <a:xfrm>
            <a:off x="1080934" y="1823836"/>
            <a:ext cx="408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latin typeface="+mj-lt"/>
              </a:rPr>
              <a:t>Raportointi ja tietojohtaminen</a:t>
            </a:r>
            <a:endParaRPr lang="fi-FI" sz="2400" b="1" dirty="0">
              <a:latin typeface="+mj-lt"/>
            </a:endParaRPr>
          </a:p>
        </p:txBody>
      </p:sp>
      <p:pic>
        <p:nvPicPr>
          <p:cNvPr id="29" name="Kuva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476672"/>
            <a:ext cx="512213" cy="325388"/>
          </a:xfrm>
          <a:prstGeom prst="rect">
            <a:avLst/>
          </a:prstGeom>
        </p:spPr>
      </p:pic>
      <p:sp>
        <p:nvSpPr>
          <p:cNvPr id="3" name="Pyöristetty suorakulmio 2"/>
          <p:cNvSpPr/>
          <p:nvPr/>
        </p:nvSpPr>
        <p:spPr>
          <a:xfrm>
            <a:off x="395536" y="3501008"/>
            <a:ext cx="8064896" cy="326634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98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1883555" y="3602544"/>
            <a:ext cx="600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LEAN, Laatujohtaminen, JET, Valmentava johtaminen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4678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34521</TotalTime>
  <Words>959</Words>
  <Application>Microsoft Office PowerPoint</Application>
  <PresentationFormat>Näytössä katseltava diaesitys (4:3)</PresentationFormat>
  <Paragraphs>211</Paragraphs>
  <Slides>31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2" baseType="lpstr">
      <vt:lpstr>Office Theme</vt:lpstr>
      <vt:lpstr>Eksoten kehitystarina – miten muutos johdetaan onnistuneesti Pentti Itkonen, Toimitusjohtaja, Eksote </vt:lpstr>
      <vt:lpstr>Globaali ”kolmoisagenda”</vt:lpstr>
      <vt:lpstr>Palvelun kehittämisen vaiheet</vt:lpstr>
      <vt:lpstr>Suuruuden ekonomia kuntaliitoksissa</vt:lpstr>
      <vt:lpstr>Digitalisaation kokonaisnäkemys</vt:lpstr>
      <vt:lpstr>PowerPoint-esitys</vt:lpstr>
      <vt:lpstr> Etelä-Karjalan sosiaali- ja terveyspiiri    </vt:lpstr>
      <vt:lpstr>PowerPoint-esitys</vt:lpstr>
      <vt:lpstr>PowerPoint-esitys</vt:lpstr>
      <vt:lpstr>Johtaminen/Arvot</vt:lpstr>
      <vt:lpstr>Johtaminen</vt:lpstr>
      <vt:lpstr>Arvojen jalkautus</vt:lpstr>
      <vt:lpstr>Toimintakykyisenä kotona</vt:lpstr>
      <vt:lpstr>Visio</vt:lpstr>
      <vt:lpstr>Visio käytännössä: Kustannukset, käynnit, asiakkaat</vt:lpstr>
      <vt:lpstr>Ympärivuorokautisen kotihoidon kattavuus</vt:lpstr>
      <vt:lpstr>Kotihoidon henkilöstön kuntoutusosaaminen</vt:lpstr>
      <vt:lpstr>PowerPoint-esitys</vt:lpstr>
      <vt:lpstr>Liikkuvia yksiköitä </vt:lpstr>
      <vt:lpstr>PowerPoint-esitys</vt:lpstr>
      <vt:lpstr>PowerPoint-esitys</vt:lpstr>
      <vt:lpstr>PowerPoint-esitys</vt:lpstr>
      <vt:lpstr>Strateginen johtaminen alussa </vt:lpstr>
      <vt:lpstr>Kokemuksia</vt:lpstr>
      <vt:lpstr>Miten digitalisaatio ja tekoäly muuttaa käsityksiä</vt:lpstr>
      <vt:lpstr>Miten digitalisaatio ja tekoäly muuttaa käsityksiä</vt:lpstr>
      <vt:lpstr>Määrän tuottamisesta arvon tuottamiseen </vt:lpstr>
      <vt:lpstr>Järjestäjä/Tuottaja</vt:lpstr>
      <vt:lpstr>Mikä on liikelaitoksen asema ja organisaatio?</vt:lpstr>
      <vt:lpstr>Alueella yksi tietojohtamisen malli</vt:lpstr>
      <vt:lpstr>Tärkeintä on luottamus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Esa Hämäläinen</dc:creator>
  <cp:lastModifiedBy>Liakka Anna</cp:lastModifiedBy>
  <cp:revision>930</cp:revision>
  <dcterms:created xsi:type="dcterms:W3CDTF">2012-04-17T13:06:49Z</dcterms:created>
  <dcterms:modified xsi:type="dcterms:W3CDTF">2018-05-18T12:20:07Z</dcterms:modified>
</cp:coreProperties>
</file>