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6"/>
  </p:notesMasterIdLst>
  <p:handoutMasterIdLst>
    <p:handoutMasterId r:id="rId17"/>
  </p:handoutMasterIdLst>
  <p:sldIdLst>
    <p:sldId id="256" r:id="rId5"/>
    <p:sldId id="258" r:id="rId6"/>
    <p:sldId id="261" r:id="rId7"/>
    <p:sldId id="262" r:id="rId8"/>
    <p:sldId id="265" r:id="rId9"/>
    <p:sldId id="266" r:id="rId10"/>
    <p:sldId id="259" r:id="rId11"/>
    <p:sldId id="260" r:id="rId12"/>
    <p:sldId id="267" r:id="rId13"/>
    <p:sldId id="263"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na Pelander" initials="SP" lastIdx="1" clrIdx="0">
    <p:extLst>
      <p:ext uri="{19B8F6BF-5375-455C-9EA6-DF929625EA0E}">
        <p15:presenceInfo xmlns:p15="http://schemas.microsoft.com/office/powerpoint/2012/main" userId="S::susanna.pelander@Talentia.fi::a96cd6f5-7f47-4707-800c-cc9c40004fd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8C24DC-C7F3-4BFF-B88B-DC0D0459CA7C}" v="20" dt="2020-10-15T08:43:36.7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07"/>
    <p:restoredTop sz="94694"/>
  </p:normalViewPr>
  <p:slideViewPr>
    <p:cSldViewPr snapToGrid="0" snapToObjects="1">
      <p:cViewPr varScale="1">
        <p:scale>
          <a:sx n="123" d="100"/>
          <a:sy n="123" d="100"/>
        </p:scale>
        <p:origin x="342" y="102"/>
      </p:cViewPr>
      <p:guideLst/>
    </p:cSldViewPr>
  </p:slideViewPr>
  <p:notesTextViewPr>
    <p:cViewPr>
      <p:scale>
        <a:sx n="1" d="1"/>
        <a:sy n="1" d="1"/>
      </p:scale>
      <p:origin x="0" y="0"/>
    </p:cViewPr>
  </p:notesTextViewPr>
  <p:notesViewPr>
    <p:cSldViewPr snapToGrid="0" snapToObjects="1">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BB7AAD13-36D4-A14C-BC3B-767AD244B2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a:extLst>
              <a:ext uri="{FF2B5EF4-FFF2-40B4-BE49-F238E27FC236}">
                <a16:creationId xmlns:a16="http://schemas.microsoft.com/office/drawing/2014/main" id="{086DE181-D7B4-0D4E-B475-5655DFCC0D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C981BB-2D9D-5240-80E0-16E9541A94FB}" type="datetimeFigureOut">
              <a:rPr lang="fi-FI" smtClean="0"/>
              <a:t>15.10.2020</a:t>
            </a:fld>
            <a:endParaRPr lang="fi-FI"/>
          </a:p>
        </p:txBody>
      </p:sp>
      <p:sp>
        <p:nvSpPr>
          <p:cNvPr id="4" name="Alatunnisteen paikkamerkki 3">
            <a:extLst>
              <a:ext uri="{FF2B5EF4-FFF2-40B4-BE49-F238E27FC236}">
                <a16:creationId xmlns:a16="http://schemas.microsoft.com/office/drawing/2014/main" id="{FDC62E34-94AD-544C-9B9E-31187494877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a:extLst>
              <a:ext uri="{FF2B5EF4-FFF2-40B4-BE49-F238E27FC236}">
                <a16:creationId xmlns:a16="http://schemas.microsoft.com/office/drawing/2014/main" id="{A7DF4E5B-35DE-C547-BE40-2037E1FB070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CF0D8E1-A8B5-6F4D-A761-EBADBAD0CE95}" type="slidenum">
              <a:rPr lang="fi-FI" smtClean="0"/>
              <a:t>‹#›</a:t>
            </a:fld>
            <a:endParaRPr lang="fi-FI"/>
          </a:p>
        </p:txBody>
      </p:sp>
    </p:spTree>
    <p:extLst>
      <p:ext uri="{BB962C8B-B14F-4D97-AF65-F5344CB8AC3E}">
        <p14:creationId xmlns:p14="http://schemas.microsoft.com/office/powerpoint/2010/main" val="3574305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CF2D1F-AB84-B046-9159-93DC457FF077}" type="datetimeFigureOut">
              <a:rPr lang="fi-FI" smtClean="0"/>
              <a:t>15.10.2020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5723B-EECA-B145-B87C-835C7702B3C5}" type="slidenum">
              <a:rPr lang="fi-FI" smtClean="0"/>
              <a:t>‹#›</a:t>
            </a:fld>
            <a:endParaRPr lang="fi-FI"/>
          </a:p>
        </p:txBody>
      </p:sp>
    </p:spTree>
    <p:extLst>
      <p:ext uri="{BB962C8B-B14F-4D97-AF65-F5344CB8AC3E}">
        <p14:creationId xmlns:p14="http://schemas.microsoft.com/office/powerpoint/2010/main" val="2010846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5" name="Kuva 4">
            <a:extLst>
              <a:ext uri="{FF2B5EF4-FFF2-40B4-BE49-F238E27FC236}">
                <a16:creationId xmlns:a16="http://schemas.microsoft.com/office/drawing/2014/main" id="{5490C48F-7698-C74D-9493-834E74EE4745}"/>
              </a:ext>
            </a:extLst>
          </p:cNvPr>
          <p:cNvPicPr>
            <a:picLocks noChangeAspect="1"/>
          </p:cNvPicPr>
          <p:nvPr userDrawn="1"/>
        </p:nvPicPr>
        <p:blipFill>
          <a:blip r:embed="rId2"/>
          <a:stretch>
            <a:fillRect/>
          </a:stretch>
        </p:blipFill>
        <p:spPr>
          <a:xfrm>
            <a:off x="0" y="-697"/>
            <a:ext cx="6400800" cy="6858000"/>
          </a:xfrm>
          <a:prstGeom prst="rect">
            <a:avLst/>
          </a:prstGeom>
        </p:spPr>
      </p:pic>
      <p:sp>
        <p:nvSpPr>
          <p:cNvPr id="2" name="Title 1"/>
          <p:cNvSpPr>
            <a:spLocks noGrp="1"/>
          </p:cNvSpPr>
          <p:nvPr>
            <p:ph type="ctrTitle"/>
          </p:nvPr>
        </p:nvSpPr>
        <p:spPr>
          <a:xfrm>
            <a:off x="5378130" y="1122364"/>
            <a:ext cx="6228521" cy="2306637"/>
          </a:xfrm>
        </p:spPr>
        <p:txBody>
          <a:bodyPr anchor="b">
            <a:normAutofit/>
          </a:bodyPr>
          <a:lstStyle>
            <a:lvl1pPr algn="r">
              <a:defRPr sz="3800">
                <a:solidFill>
                  <a:schemeClr val="tx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Subtitle 2"/>
          <p:cNvSpPr>
            <a:spLocks noGrp="1"/>
          </p:cNvSpPr>
          <p:nvPr>
            <p:ph type="subTitle" idx="1"/>
          </p:nvPr>
        </p:nvSpPr>
        <p:spPr>
          <a:xfrm>
            <a:off x="5378130" y="3602039"/>
            <a:ext cx="6228521" cy="1258197"/>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Tree>
    <p:extLst>
      <p:ext uri="{BB962C8B-B14F-4D97-AF65-F5344CB8AC3E}">
        <p14:creationId xmlns:p14="http://schemas.microsoft.com/office/powerpoint/2010/main" val="4192194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Otsikkodia">
    <p:spTree>
      <p:nvGrpSpPr>
        <p:cNvPr id="1" name=""/>
        <p:cNvGrpSpPr/>
        <p:nvPr/>
      </p:nvGrpSpPr>
      <p:grpSpPr>
        <a:xfrm>
          <a:off x="0" y="0"/>
          <a:ext cx="0" cy="0"/>
          <a:chOff x="0" y="0"/>
          <a:chExt cx="0" cy="0"/>
        </a:xfrm>
      </p:grpSpPr>
      <p:pic>
        <p:nvPicPr>
          <p:cNvPr id="6" name="Kuva 5">
            <a:extLst>
              <a:ext uri="{FF2B5EF4-FFF2-40B4-BE49-F238E27FC236}">
                <a16:creationId xmlns:a16="http://schemas.microsoft.com/office/drawing/2014/main" id="{E8F630B9-4351-204A-8B7B-DC6468C60328}"/>
              </a:ext>
            </a:extLst>
          </p:cNvPr>
          <p:cNvPicPr>
            <a:picLocks noChangeAspect="1"/>
          </p:cNvPicPr>
          <p:nvPr userDrawn="1"/>
        </p:nvPicPr>
        <p:blipFill>
          <a:blip r:embed="rId2"/>
          <a:stretch>
            <a:fillRect/>
          </a:stretch>
        </p:blipFill>
        <p:spPr>
          <a:xfrm>
            <a:off x="0" y="0"/>
            <a:ext cx="5791200" cy="6858000"/>
          </a:xfrm>
          <a:prstGeom prst="rect">
            <a:avLst/>
          </a:prstGeom>
        </p:spPr>
      </p:pic>
      <p:sp>
        <p:nvSpPr>
          <p:cNvPr id="2" name="Title 1"/>
          <p:cNvSpPr>
            <a:spLocks noGrp="1"/>
          </p:cNvSpPr>
          <p:nvPr>
            <p:ph type="ctrTitle"/>
          </p:nvPr>
        </p:nvSpPr>
        <p:spPr>
          <a:xfrm>
            <a:off x="5378130" y="1122364"/>
            <a:ext cx="6228521" cy="2306637"/>
          </a:xfrm>
        </p:spPr>
        <p:txBody>
          <a:bodyPr anchor="b">
            <a:normAutofit/>
          </a:bodyPr>
          <a:lstStyle>
            <a:lvl1pPr algn="r">
              <a:defRPr sz="3800">
                <a:solidFill>
                  <a:schemeClr val="tx1"/>
                </a:solidFill>
              </a:defRPr>
            </a:lvl1pPr>
          </a:lstStyle>
          <a:p>
            <a:r>
              <a:rPr lang="fi-FI"/>
              <a:t>Muokkaa ots. perustyyl. napsautt.</a:t>
            </a:r>
            <a:endParaRPr lang="en-US" dirty="0"/>
          </a:p>
        </p:txBody>
      </p:sp>
      <p:sp>
        <p:nvSpPr>
          <p:cNvPr id="3" name="Subtitle 2"/>
          <p:cNvSpPr>
            <a:spLocks noGrp="1"/>
          </p:cNvSpPr>
          <p:nvPr>
            <p:ph type="subTitle" idx="1"/>
          </p:nvPr>
        </p:nvSpPr>
        <p:spPr>
          <a:xfrm>
            <a:off x="5378130" y="3602039"/>
            <a:ext cx="6228521" cy="1258197"/>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Tree>
    <p:extLst>
      <p:ext uri="{BB962C8B-B14F-4D97-AF65-F5344CB8AC3E}">
        <p14:creationId xmlns:p14="http://schemas.microsoft.com/office/powerpoint/2010/main" val="1222485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Otsikkodia">
    <p:spTree>
      <p:nvGrpSpPr>
        <p:cNvPr id="1" name=""/>
        <p:cNvGrpSpPr/>
        <p:nvPr/>
      </p:nvGrpSpPr>
      <p:grpSpPr>
        <a:xfrm>
          <a:off x="0" y="0"/>
          <a:ext cx="0" cy="0"/>
          <a:chOff x="0" y="0"/>
          <a:chExt cx="0" cy="0"/>
        </a:xfrm>
      </p:grpSpPr>
      <p:pic>
        <p:nvPicPr>
          <p:cNvPr id="6" name="Kuva 5">
            <a:extLst>
              <a:ext uri="{FF2B5EF4-FFF2-40B4-BE49-F238E27FC236}">
                <a16:creationId xmlns:a16="http://schemas.microsoft.com/office/drawing/2014/main" id="{DDED14BD-39AD-4545-AA88-38F8CF26FD32}"/>
              </a:ext>
            </a:extLst>
          </p:cNvPr>
          <p:cNvPicPr>
            <a:picLocks noChangeAspect="1"/>
          </p:cNvPicPr>
          <p:nvPr userDrawn="1"/>
        </p:nvPicPr>
        <p:blipFill>
          <a:blip r:embed="rId2"/>
          <a:stretch>
            <a:fillRect/>
          </a:stretch>
        </p:blipFill>
        <p:spPr>
          <a:xfrm>
            <a:off x="6489700" y="0"/>
            <a:ext cx="5702300" cy="6858000"/>
          </a:xfrm>
          <a:prstGeom prst="rect">
            <a:avLst/>
          </a:prstGeom>
        </p:spPr>
      </p:pic>
      <p:sp>
        <p:nvSpPr>
          <p:cNvPr id="2" name="Title 1"/>
          <p:cNvSpPr>
            <a:spLocks noGrp="1"/>
          </p:cNvSpPr>
          <p:nvPr>
            <p:ph type="ctrTitle"/>
          </p:nvPr>
        </p:nvSpPr>
        <p:spPr>
          <a:xfrm>
            <a:off x="547692" y="1122364"/>
            <a:ext cx="5923721" cy="2306637"/>
          </a:xfrm>
        </p:spPr>
        <p:txBody>
          <a:bodyPr anchor="b">
            <a:normAutofit/>
          </a:bodyPr>
          <a:lstStyle>
            <a:lvl1pPr algn="l">
              <a:defRPr sz="3800">
                <a:solidFill>
                  <a:schemeClr val="tx1"/>
                </a:solidFill>
              </a:defRPr>
            </a:lvl1pPr>
          </a:lstStyle>
          <a:p>
            <a:r>
              <a:rPr lang="fi-FI"/>
              <a:t>Muokkaa ots. perustyyl. napsautt.</a:t>
            </a:r>
            <a:endParaRPr lang="en-US" dirty="0"/>
          </a:p>
        </p:txBody>
      </p:sp>
      <p:sp>
        <p:nvSpPr>
          <p:cNvPr id="3" name="Subtitle 2"/>
          <p:cNvSpPr>
            <a:spLocks noGrp="1"/>
          </p:cNvSpPr>
          <p:nvPr>
            <p:ph type="subTitle" idx="1"/>
          </p:nvPr>
        </p:nvSpPr>
        <p:spPr>
          <a:xfrm>
            <a:off x="547692" y="3602038"/>
            <a:ext cx="5923720" cy="131783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Tree>
    <p:extLst>
      <p:ext uri="{BB962C8B-B14F-4D97-AF65-F5344CB8AC3E}">
        <p14:creationId xmlns:p14="http://schemas.microsoft.com/office/powerpoint/2010/main" val="199358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545592" y="908052"/>
            <a:ext cx="6543261" cy="1325563"/>
          </a:xfrm>
        </p:spPr>
        <p:txBody>
          <a:bodyPr/>
          <a:lstStyle/>
          <a:p>
            <a:r>
              <a:rPr lang="fi-FI"/>
              <a:t>Muokkaa ots. perustyyl. napsautt.</a:t>
            </a:r>
            <a:endParaRPr lang="en-US" dirty="0"/>
          </a:p>
        </p:txBody>
      </p:sp>
      <p:sp>
        <p:nvSpPr>
          <p:cNvPr id="3" name="Content Placeholder 2"/>
          <p:cNvSpPr>
            <a:spLocks noGrp="1"/>
          </p:cNvSpPr>
          <p:nvPr>
            <p:ph idx="1"/>
          </p:nvPr>
        </p:nvSpPr>
        <p:spPr>
          <a:xfrm>
            <a:off x="545592" y="2450306"/>
            <a:ext cx="6543261" cy="326945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pic>
        <p:nvPicPr>
          <p:cNvPr id="5" name="Kuva 4">
            <a:extLst>
              <a:ext uri="{FF2B5EF4-FFF2-40B4-BE49-F238E27FC236}">
                <a16:creationId xmlns:a16="http://schemas.microsoft.com/office/drawing/2014/main" id="{4DA86D18-0533-D746-BDB3-EAB08CFF6C1D}"/>
              </a:ext>
            </a:extLst>
          </p:cNvPr>
          <p:cNvPicPr>
            <a:picLocks noChangeAspect="1"/>
          </p:cNvPicPr>
          <p:nvPr userDrawn="1"/>
        </p:nvPicPr>
        <p:blipFill>
          <a:blip r:embed="rId2"/>
          <a:stretch>
            <a:fillRect/>
          </a:stretch>
        </p:blipFill>
        <p:spPr>
          <a:xfrm>
            <a:off x="6629400" y="0"/>
            <a:ext cx="5562600" cy="6858000"/>
          </a:xfrm>
          <a:prstGeom prst="rect">
            <a:avLst/>
          </a:prstGeom>
        </p:spPr>
      </p:pic>
    </p:spTree>
    <p:extLst>
      <p:ext uri="{BB962C8B-B14F-4D97-AF65-F5344CB8AC3E}">
        <p14:creationId xmlns:p14="http://schemas.microsoft.com/office/powerpoint/2010/main" val="2393703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Otsikko ja sisältö">
    <p:spTree>
      <p:nvGrpSpPr>
        <p:cNvPr id="1" name=""/>
        <p:cNvGrpSpPr/>
        <p:nvPr/>
      </p:nvGrpSpPr>
      <p:grpSpPr>
        <a:xfrm>
          <a:off x="0" y="0"/>
          <a:ext cx="0" cy="0"/>
          <a:chOff x="0" y="0"/>
          <a:chExt cx="0" cy="0"/>
        </a:xfrm>
      </p:grpSpPr>
      <p:pic>
        <p:nvPicPr>
          <p:cNvPr id="6" name="Kuva 5">
            <a:extLst>
              <a:ext uri="{FF2B5EF4-FFF2-40B4-BE49-F238E27FC236}">
                <a16:creationId xmlns:a16="http://schemas.microsoft.com/office/drawing/2014/main" id="{94FC3B78-FECB-C04B-9103-9B3F94369AF6}"/>
              </a:ext>
            </a:extLst>
          </p:cNvPr>
          <p:cNvPicPr>
            <a:picLocks noChangeAspect="1"/>
          </p:cNvPicPr>
          <p:nvPr userDrawn="1"/>
        </p:nvPicPr>
        <p:blipFill rotWithShape="1">
          <a:blip r:embed="rId2"/>
          <a:srcRect r="5735"/>
          <a:stretch/>
        </p:blipFill>
        <p:spPr>
          <a:xfrm>
            <a:off x="6922516" y="0"/>
            <a:ext cx="5159756" cy="6858000"/>
          </a:xfrm>
          <a:prstGeom prst="rect">
            <a:avLst/>
          </a:prstGeom>
        </p:spPr>
      </p:pic>
      <p:sp>
        <p:nvSpPr>
          <p:cNvPr id="2" name="Title 1"/>
          <p:cNvSpPr>
            <a:spLocks noGrp="1"/>
          </p:cNvSpPr>
          <p:nvPr>
            <p:ph type="title"/>
          </p:nvPr>
        </p:nvSpPr>
        <p:spPr>
          <a:xfrm>
            <a:off x="543847" y="908052"/>
            <a:ext cx="6360381" cy="1325563"/>
          </a:xfrm>
        </p:spPr>
        <p:txBody>
          <a:bodyPr/>
          <a:lstStyle/>
          <a:p>
            <a:r>
              <a:rPr lang="fi-FI"/>
              <a:t>Muokkaa ots. perustyyl. napsautt.</a:t>
            </a:r>
            <a:endParaRPr lang="en-US" dirty="0"/>
          </a:p>
        </p:txBody>
      </p:sp>
      <p:sp>
        <p:nvSpPr>
          <p:cNvPr id="3" name="Content Placeholder 2"/>
          <p:cNvSpPr>
            <a:spLocks noGrp="1"/>
          </p:cNvSpPr>
          <p:nvPr>
            <p:ph idx="1"/>
          </p:nvPr>
        </p:nvSpPr>
        <p:spPr>
          <a:xfrm>
            <a:off x="543847" y="2450306"/>
            <a:ext cx="6360381" cy="326945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extLst>
      <p:ext uri="{BB962C8B-B14F-4D97-AF65-F5344CB8AC3E}">
        <p14:creationId xmlns:p14="http://schemas.microsoft.com/office/powerpoint/2010/main" val="1928007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Otsikko ja sisältö">
    <p:spTree>
      <p:nvGrpSpPr>
        <p:cNvPr id="1" name=""/>
        <p:cNvGrpSpPr/>
        <p:nvPr/>
      </p:nvGrpSpPr>
      <p:grpSpPr>
        <a:xfrm>
          <a:off x="0" y="0"/>
          <a:ext cx="0" cy="0"/>
          <a:chOff x="0" y="0"/>
          <a:chExt cx="0" cy="0"/>
        </a:xfrm>
      </p:grpSpPr>
      <p:pic>
        <p:nvPicPr>
          <p:cNvPr id="5" name="Kuva 4">
            <a:extLst>
              <a:ext uri="{FF2B5EF4-FFF2-40B4-BE49-F238E27FC236}">
                <a16:creationId xmlns:a16="http://schemas.microsoft.com/office/drawing/2014/main" id="{CE3EE5EA-B4A4-4E4A-82D2-93BAB23DD188}"/>
              </a:ext>
            </a:extLst>
          </p:cNvPr>
          <p:cNvPicPr>
            <a:picLocks noChangeAspect="1"/>
          </p:cNvPicPr>
          <p:nvPr userDrawn="1"/>
        </p:nvPicPr>
        <p:blipFill>
          <a:blip r:embed="rId2"/>
          <a:stretch>
            <a:fillRect/>
          </a:stretch>
        </p:blipFill>
        <p:spPr>
          <a:xfrm>
            <a:off x="7943596" y="4130190"/>
            <a:ext cx="3492500" cy="2374900"/>
          </a:xfrm>
          <a:prstGeom prst="rect">
            <a:avLst/>
          </a:prstGeom>
        </p:spPr>
      </p:pic>
      <p:sp>
        <p:nvSpPr>
          <p:cNvPr id="2" name="Title 1"/>
          <p:cNvSpPr>
            <a:spLocks noGrp="1"/>
          </p:cNvSpPr>
          <p:nvPr>
            <p:ph type="title"/>
          </p:nvPr>
        </p:nvSpPr>
        <p:spPr>
          <a:xfrm>
            <a:off x="545591" y="908052"/>
            <a:ext cx="9233452" cy="1325563"/>
          </a:xfrm>
        </p:spPr>
        <p:txBody>
          <a:bodyPr/>
          <a:lstStyle/>
          <a:p>
            <a:r>
              <a:rPr lang="fi-FI"/>
              <a:t>Muokkaa ots. perustyyl. napsautt.</a:t>
            </a:r>
            <a:endParaRPr lang="en-US" dirty="0"/>
          </a:p>
        </p:txBody>
      </p:sp>
      <p:sp>
        <p:nvSpPr>
          <p:cNvPr id="3" name="Content Placeholder 2"/>
          <p:cNvSpPr>
            <a:spLocks noGrp="1"/>
          </p:cNvSpPr>
          <p:nvPr>
            <p:ph idx="1"/>
          </p:nvPr>
        </p:nvSpPr>
        <p:spPr>
          <a:xfrm>
            <a:off x="545592" y="2450306"/>
            <a:ext cx="9233451" cy="326945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extLst>
      <p:ext uri="{BB962C8B-B14F-4D97-AF65-F5344CB8AC3E}">
        <p14:creationId xmlns:p14="http://schemas.microsoft.com/office/powerpoint/2010/main" val="3412757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545592" y="908052"/>
            <a:ext cx="11131296" cy="1325563"/>
          </a:xfrm>
        </p:spPr>
        <p:txBody>
          <a:bodyPr/>
          <a:lstStyle/>
          <a:p>
            <a:r>
              <a:rPr lang="fi-FI"/>
              <a:t>Muokkaa ots. perustyyl. napsautt.</a:t>
            </a:r>
            <a:endParaRPr lang="en-US" dirty="0"/>
          </a:p>
        </p:txBody>
      </p:sp>
      <p:sp>
        <p:nvSpPr>
          <p:cNvPr id="3" name="Content Placeholder 2"/>
          <p:cNvSpPr>
            <a:spLocks noGrp="1"/>
          </p:cNvSpPr>
          <p:nvPr>
            <p:ph idx="1"/>
          </p:nvPr>
        </p:nvSpPr>
        <p:spPr>
          <a:xfrm>
            <a:off x="545592" y="2450306"/>
            <a:ext cx="11131296" cy="326945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extLst>
      <p:ext uri="{BB962C8B-B14F-4D97-AF65-F5344CB8AC3E}">
        <p14:creationId xmlns:p14="http://schemas.microsoft.com/office/powerpoint/2010/main" val="1268671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a:xfrm>
            <a:off x="542544" y="908052"/>
            <a:ext cx="11088624" cy="1325563"/>
          </a:xfrm>
        </p:spPr>
        <p:txBody>
          <a:bodyPr/>
          <a:lstStyle/>
          <a:p>
            <a:r>
              <a:rPr lang="fi-FI"/>
              <a:t>Muokkaa ots. perustyyl. napsautt.</a:t>
            </a:r>
            <a:endParaRPr lang="en-US" dirty="0"/>
          </a:p>
        </p:txBody>
      </p:sp>
      <p:sp>
        <p:nvSpPr>
          <p:cNvPr id="3" name="Content Placeholder 2"/>
          <p:cNvSpPr>
            <a:spLocks noGrp="1"/>
          </p:cNvSpPr>
          <p:nvPr>
            <p:ph sz="half" idx="1"/>
          </p:nvPr>
        </p:nvSpPr>
        <p:spPr>
          <a:xfrm>
            <a:off x="542544" y="2372277"/>
            <a:ext cx="5181600" cy="344211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172200" y="2372277"/>
            <a:ext cx="5477256" cy="344211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extLst>
      <p:ext uri="{BB962C8B-B14F-4D97-AF65-F5344CB8AC3E}">
        <p14:creationId xmlns:p14="http://schemas.microsoft.com/office/powerpoint/2010/main" val="109127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548640" y="576264"/>
            <a:ext cx="11109960" cy="2852737"/>
          </a:xfrm>
        </p:spPr>
        <p:txBody>
          <a:bodyPr anchor="b">
            <a:normAutofit/>
          </a:bodyPr>
          <a:lstStyle>
            <a:lvl1pPr>
              <a:defRPr sz="3400"/>
            </a:lvl1pPr>
          </a:lstStyle>
          <a:p>
            <a:r>
              <a:rPr lang="fi-FI"/>
              <a:t>Muokkaa ots. perustyyl. napsautt.</a:t>
            </a:r>
            <a:endParaRPr lang="en-US" dirty="0"/>
          </a:p>
        </p:txBody>
      </p:sp>
      <p:sp>
        <p:nvSpPr>
          <p:cNvPr id="3" name="Text Placeholder 2"/>
          <p:cNvSpPr>
            <a:spLocks noGrp="1"/>
          </p:cNvSpPr>
          <p:nvPr>
            <p:ph type="body" idx="1"/>
          </p:nvPr>
        </p:nvSpPr>
        <p:spPr>
          <a:xfrm>
            <a:off x="548640" y="3455989"/>
            <a:ext cx="1110996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Muokkaa tekstin perustyylejä napsauttamalla</a:t>
            </a:r>
          </a:p>
        </p:txBody>
      </p:sp>
    </p:spTree>
    <p:extLst>
      <p:ext uri="{BB962C8B-B14F-4D97-AF65-F5344CB8AC3E}">
        <p14:creationId xmlns:p14="http://schemas.microsoft.com/office/powerpoint/2010/main" val="4020681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5592" y="908052"/>
            <a:ext cx="11131296"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Text Placeholder 2"/>
          <p:cNvSpPr>
            <a:spLocks noGrp="1"/>
          </p:cNvSpPr>
          <p:nvPr>
            <p:ph type="body" idx="1"/>
          </p:nvPr>
        </p:nvSpPr>
        <p:spPr>
          <a:xfrm>
            <a:off x="545592" y="2450306"/>
            <a:ext cx="11131296" cy="3269457"/>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pic>
        <p:nvPicPr>
          <p:cNvPr id="6" name="Kuva 5">
            <a:extLst>
              <a:ext uri="{FF2B5EF4-FFF2-40B4-BE49-F238E27FC236}">
                <a16:creationId xmlns:a16="http://schemas.microsoft.com/office/drawing/2014/main" id="{BD1277FA-4D87-A04D-B880-FBE2B18E1F5C}"/>
              </a:ext>
            </a:extLst>
          </p:cNvPr>
          <p:cNvPicPr>
            <a:picLocks noChangeAspect="1"/>
          </p:cNvPicPr>
          <p:nvPr userDrawn="1"/>
        </p:nvPicPr>
        <p:blipFill>
          <a:blip r:embed="rId11"/>
          <a:stretch>
            <a:fillRect/>
          </a:stretch>
        </p:blipFill>
        <p:spPr>
          <a:xfrm>
            <a:off x="0" y="6007100"/>
            <a:ext cx="12192000" cy="850900"/>
          </a:xfrm>
          <a:prstGeom prst="rect">
            <a:avLst/>
          </a:prstGeom>
        </p:spPr>
      </p:pic>
    </p:spTree>
    <p:extLst>
      <p:ext uri="{BB962C8B-B14F-4D97-AF65-F5344CB8AC3E}">
        <p14:creationId xmlns:p14="http://schemas.microsoft.com/office/powerpoint/2010/main" val="2998766685"/>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70" r:id="rId3"/>
    <p:sldLayoutId id="2147483662" r:id="rId4"/>
    <p:sldLayoutId id="2147483673" r:id="rId5"/>
    <p:sldLayoutId id="2147483674" r:id="rId6"/>
    <p:sldLayoutId id="2147483672" r:id="rId7"/>
    <p:sldLayoutId id="2147483664" r:id="rId8"/>
    <p:sldLayoutId id="2147483663" r:id="rId9"/>
  </p:sldLayoutIdLst>
  <p:txStyles>
    <p:titleStyle>
      <a:lvl1pPr algn="l" defTabSz="914400" rtl="0" eaLnBrk="1" latinLnBrk="0" hangingPunct="1">
        <a:lnSpc>
          <a:spcPct val="90000"/>
        </a:lnSpc>
        <a:spcBef>
          <a:spcPct val="0"/>
        </a:spcBef>
        <a:buNone/>
        <a:defRPr sz="3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45963F2-C692-C043-B180-4BA992D7057A}"/>
              </a:ext>
            </a:extLst>
          </p:cNvPr>
          <p:cNvSpPr>
            <a:spLocks noGrp="1"/>
          </p:cNvSpPr>
          <p:nvPr>
            <p:ph type="ctrTitle"/>
          </p:nvPr>
        </p:nvSpPr>
        <p:spPr>
          <a:xfrm>
            <a:off x="5378130" y="1122364"/>
            <a:ext cx="6228521" cy="737433"/>
          </a:xfrm>
        </p:spPr>
        <p:txBody>
          <a:bodyPr/>
          <a:lstStyle/>
          <a:p>
            <a:pPr algn="l"/>
            <a:r>
              <a:rPr lang="fi-FI" dirty="0"/>
              <a:t>Pohjanmaan jäsenilta 21.10 </a:t>
            </a:r>
          </a:p>
        </p:txBody>
      </p:sp>
      <p:sp>
        <p:nvSpPr>
          <p:cNvPr id="3" name="Alaotsikko 2">
            <a:extLst>
              <a:ext uri="{FF2B5EF4-FFF2-40B4-BE49-F238E27FC236}">
                <a16:creationId xmlns:a16="http://schemas.microsoft.com/office/drawing/2014/main" id="{56E1F939-525C-A940-B1CB-04C653D5CFF0}"/>
              </a:ext>
            </a:extLst>
          </p:cNvPr>
          <p:cNvSpPr>
            <a:spLocks noGrp="1"/>
          </p:cNvSpPr>
          <p:nvPr>
            <p:ph type="subTitle" idx="1"/>
          </p:nvPr>
        </p:nvSpPr>
        <p:spPr>
          <a:xfrm>
            <a:off x="5378130" y="2131017"/>
            <a:ext cx="6228521" cy="3401878"/>
          </a:xfrm>
        </p:spPr>
        <p:txBody>
          <a:bodyPr>
            <a:normAutofit fontScale="62500" lnSpcReduction="20000"/>
          </a:bodyPr>
          <a:lstStyle/>
          <a:p>
            <a:pPr algn="l"/>
            <a:r>
              <a:rPr lang="fi-FI" sz="2800" dirty="0"/>
              <a:t>Tervetuloa! Aloitamme klo 18.00</a:t>
            </a:r>
            <a:br>
              <a:rPr lang="fi-FI" dirty="0"/>
            </a:br>
            <a:br>
              <a:rPr lang="fi-FI" dirty="0"/>
            </a:br>
            <a:endParaRPr lang="fi-FI" dirty="0"/>
          </a:p>
          <a:p>
            <a:pPr algn="l"/>
            <a:r>
              <a:rPr lang="fi-FI" dirty="0"/>
              <a:t>Pidä mikrofoni ja kamera kiinni.</a:t>
            </a:r>
            <a:br>
              <a:rPr lang="fi-FI" dirty="0"/>
            </a:br>
            <a:br>
              <a:rPr lang="fi-FI" dirty="0"/>
            </a:br>
            <a:r>
              <a:rPr lang="fi-FI" dirty="0"/>
              <a:t>Pyydä puheenvuoroa </a:t>
            </a:r>
            <a:r>
              <a:rPr lang="fi-FI" dirty="0" err="1"/>
              <a:t>chatissa</a:t>
            </a:r>
            <a:r>
              <a:rPr lang="fi-FI" dirty="0"/>
              <a:t> (esim. kirjoittamalla ”PV”).</a:t>
            </a:r>
          </a:p>
          <a:p>
            <a:pPr algn="l"/>
            <a:r>
              <a:rPr lang="fi-FI" dirty="0"/>
              <a:t>Voit kommentoida tai kysyä </a:t>
            </a:r>
            <a:r>
              <a:rPr lang="fi-FI" dirty="0" err="1"/>
              <a:t>chatissa</a:t>
            </a:r>
            <a:r>
              <a:rPr lang="fi-FI" dirty="0"/>
              <a:t>.</a:t>
            </a:r>
            <a:br>
              <a:rPr lang="fi-FI" dirty="0"/>
            </a:br>
            <a:br>
              <a:rPr lang="fi-FI" dirty="0"/>
            </a:br>
            <a:r>
              <a:rPr lang="fi-FI" dirty="0"/>
              <a:t>Puheenvuorosi aikana avaa mikrofoni (ja kamera?) ja sulje se puheenvuoron päätteeksi. </a:t>
            </a:r>
            <a:br>
              <a:rPr lang="fi-FI" dirty="0"/>
            </a:br>
            <a:br>
              <a:rPr lang="fi-FI" dirty="0"/>
            </a:br>
            <a:r>
              <a:rPr lang="fi-FI" dirty="0"/>
              <a:t>Webinaarissa on samanaikaisesti useampi osallistuja, minkä vuoksi yhteys tai ääni saattaa välillä katkeilla tai tulla viiveellä. Jos putoat kokouksesta pois, liity uudelleen liittymislinkin kautta.</a:t>
            </a:r>
            <a:br>
              <a:rPr lang="fi-FI" dirty="0"/>
            </a:br>
            <a:br>
              <a:rPr lang="fi-FI" dirty="0"/>
            </a:br>
            <a:r>
              <a:rPr lang="fi-FI" dirty="0"/>
              <a:t>Ennakkokysymykset käsitellään joko puheenvuoroissa tai lopuksi. Annamme aikaa myös keskustelulle ja kysymyksille. </a:t>
            </a:r>
          </a:p>
        </p:txBody>
      </p:sp>
    </p:spTree>
    <p:extLst>
      <p:ext uri="{BB962C8B-B14F-4D97-AF65-F5344CB8AC3E}">
        <p14:creationId xmlns:p14="http://schemas.microsoft.com/office/powerpoint/2010/main" val="4049859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1E16B03-7E91-694F-BFB8-C2059A291F90}"/>
              </a:ext>
            </a:extLst>
          </p:cNvPr>
          <p:cNvSpPr>
            <a:spLocks noGrp="1"/>
          </p:cNvSpPr>
          <p:nvPr>
            <p:ph type="title"/>
          </p:nvPr>
        </p:nvSpPr>
        <p:spPr/>
        <p:txBody>
          <a:bodyPr/>
          <a:lstStyle/>
          <a:p>
            <a:endParaRPr lang="fi-FI"/>
          </a:p>
        </p:txBody>
      </p:sp>
      <p:sp>
        <p:nvSpPr>
          <p:cNvPr id="3" name="Sisällön paikkamerkki 2">
            <a:extLst>
              <a:ext uri="{FF2B5EF4-FFF2-40B4-BE49-F238E27FC236}">
                <a16:creationId xmlns:a16="http://schemas.microsoft.com/office/drawing/2014/main" id="{19D0C68E-9761-2643-BB5A-BE54B9BA6482}"/>
              </a:ext>
            </a:extLst>
          </p:cNvPr>
          <p:cNvSpPr>
            <a:spLocks noGrp="1"/>
          </p:cNvSpPr>
          <p:nvPr>
            <p:ph sz="half" idx="1"/>
          </p:nvPr>
        </p:nvSpPr>
        <p:spPr/>
        <p:txBody>
          <a:bodyPr/>
          <a:lstStyle/>
          <a:p>
            <a:endParaRPr lang="fi-FI"/>
          </a:p>
        </p:txBody>
      </p:sp>
      <p:sp>
        <p:nvSpPr>
          <p:cNvPr id="4" name="Sisällön paikkamerkki 3">
            <a:extLst>
              <a:ext uri="{FF2B5EF4-FFF2-40B4-BE49-F238E27FC236}">
                <a16:creationId xmlns:a16="http://schemas.microsoft.com/office/drawing/2014/main" id="{73F40028-7F1A-4E43-BCD2-6A7AFB878742}"/>
              </a:ext>
            </a:extLst>
          </p:cNvPr>
          <p:cNvSpPr>
            <a:spLocks noGrp="1"/>
          </p:cNvSpPr>
          <p:nvPr>
            <p:ph sz="half" idx="2"/>
          </p:nvPr>
        </p:nvSpPr>
        <p:spPr/>
        <p:txBody>
          <a:bodyPr/>
          <a:lstStyle/>
          <a:p>
            <a:endParaRPr lang="fi-FI"/>
          </a:p>
        </p:txBody>
      </p:sp>
    </p:spTree>
    <p:extLst>
      <p:ext uri="{BB962C8B-B14F-4D97-AF65-F5344CB8AC3E}">
        <p14:creationId xmlns:p14="http://schemas.microsoft.com/office/powerpoint/2010/main" val="2567477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E2181E2-EFC0-2E4B-81E3-D502862CBB96}"/>
              </a:ext>
            </a:extLst>
          </p:cNvPr>
          <p:cNvSpPr>
            <a:spLocks noGrp="1"/>
          </p:cNvSpPr>
          <p:nvPr>
            <p:ph type="title"/>
          </p:nvPr>
        </p:nvSpPr>
        <p:spPr/>
        <p:txBody>
          <a:bodyPr/>
          <a:lstStyle/>
          <a:p>
            <a:endParaRPr lang="fi-FI"/>
          </a:p>
        </p:txBody>
      </p:sp>
      <p:sp>
        <p:nvSpPr>
          <p:cNvPr id="3" name="Tekstin paikkamerkki 2">
            <a:extLst>
              <a:ext uri="{FF2B5EF4-FFF2-40B4-BE49-F238E27FC236}">
                <a16:creationId xmlns:a16="http://schemas.microsoft.com/office/drawing/2014/main" id="{1784898C-7981-F94C-81C9-489759A2C0D9}"/>
              </a:ext>
            </a:extLst>
          </p:cNvPr>
          <p:cNvSpPr>
            <a:spLocks noGrp="1"/>
          </p:cNvSpPr>
          <p:nvPr>
            <p:ph type="body" idx="1"/>
          </p:nvPr>
        </p:nvSpPr>
        <p:spPr/>
        <p:txBody>
          <a:bodyPr/>
          <a:lstStyle/>
          <a:p>
            <a:endParaRPr lang="fi-FI"/>
          </a:p>
        </p:txBody>
      </p:sp>
    </p:spTree>
    <p:extLst>
      <p:ext uri="{BB962C8B-B14F-4D97-AF65-F5344CB8AC3E}">
        <p14:creationId xmlns:p14="http://schemas.microsoft.com/office/powerpoint/2010/main" val="1962826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512921-6B70-7844-AC8B-591AFD9F66D2}"/>
              </a:ext>
            </a:extLst>
          </p:cNvPr>
          <p:cNvSpPr>
            <a:spLocks noGrp="1"/>
          </p:cNvSpPr>
          <p:nvPr>
            <p:ph type="ctrTitle"/>
          </p:nvPr>
        </p:nvSpPr>
        <p:spPr/>
        <p:txBody>
          <a:bodyPr/>
          <a:lstStyle/>
          <a:p>
            <a:r>
              <a:rPr lang="fi-FI" dirty="0"/>
              <a:t>Keitä meitä täällä on? </a:t>
            </a:r>
            <a:br>
              <a:rPr lang="fi-FI" dirty="0"/>
            </a:br>
            <a:r>
              <a:rPr lang="fi-FI" dirty="0"/>
              <a:t>Kirjoita chattiin nimesi ja mistä tulet</a:t>
            </a:r>
          </a:p>
        </p:txBody>
      </p:sp>
      <p:sp>
        <p:nvSpPr>
          <p:cNvPr id="3" name="Alaotsikko 2">
            <a:extLst>
              <a:ext uri="{FF2B5EF4-FFF2-40B4-BE49-F238E27FC236}">
                <a16:creationId xmlns:a16="http://schemas.microsoft.com/office/drawing/2014/main" id="{9DEA430C-2D57-D34B-9984-C15E806C40BC}"/>
              </a:ext>
            </a:extLst>
          </p:cNvPr>
          <p:cNvSpPr>
            <a:spLocks noGrp="1"/>
          </p:cNvSpPr>
          <p:nvPr>
            <p:ph type="subTitle" idx="1"/>
          </p:nvPr>
        </p:nvSpPr>
        <p:spPr/>
        <p:txBody>
          <a:bodyPr/>
          <a:lstStyle/>
          <a:p>
            <a:r>
              <a:rPr lang="fi-FI" dirty="0"/>
              <a:t>Chattiin pääset puhekuplasta </a:t>
            </a:r>
            <a:br>
              <a:rPr lang="fi-FI" dirty="0"/>
            </a:br>
            <a:r>
              <a:rPr lang="fi-FI" dirty="0"/>
              <a:t>(riippuen sovelluksesta, yleisimmin yläpalkissa) </a:t>
            </a:r>
          </a:p>
          <a:p>
            <a:endParaRPr lang="fi-FI" dirty="0"/>
          </a:p>
        </p:txBody>
      </p:sp>
    </p:spTree>
    <p:extLst>
      <p:ext uri="{BB962C8B-B14F-4D97-AF65-F5344CB8AC3E}">
        <p14:creationId xmlns:p14="http://schemas.microsoft.com/office/powerpoint/2010/main" val="297411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6A3AB54-9623-384F-BEBE-2308D70E756C}"/>
              </a:ext>
            </a:extLst>
          </p:cNvPr>
          <p:cNvSpPr>
            <a:spLocks noGrp="1"/>
          </p:cNvSpPr>
          <p:nvPr>
            <p:ph type="title"/>
          </p:nvPr>
        </p:nvSpPr>
        <p:spPr>
          <a:xfrm>
            <a:off x="545591" y="140678"/>
            <a:ext cx="9233452" cy="808891"/>
          </a:xfrm>
        </p:spPr>
        <p:txBody>
          <a:bodyPr/>
          <a:lstStyle/>
          <a:p>
            <a:r>
              <a:rPr lang="fi-FI" dirty="0"/>
              <a:t>Vaikuttaminen pähkinänkuoressa</a:t>
            </a:r>
          </a:p>
        </p:txBody>
      </p:sp>
      <p:pic>
        <p:nvPicPr>
          <p:cNvPr id="5" name="Sisällön paikkamerkki 4" descr="Kuva, joka sisältää kohteen teksti&#10;&#10;Kuvaus luotu automaattisesti">
            <a:extLst>
              <a:ext uri="{FF2B5EF4-FFF2-40B4-BE49-F238E27FC236}">
                <a16:creationId xmlns:a16="http://schemas.microsoft.com/office/drawing/2014/main" id="{6008ED2E-9A11-4F8A-9720-12E54BD53C1C}"/>
              </a:ext>
            </a:extLst>
          </p:cNvPr>
          <p:cNvPicPr>
            <a:picLocks noGrp="1" noChangeAspect="1"/>
          </p:cNvPicPr>
          <p:nvPr>
            <p:ph idx="1"/>
          </p:nvPr>
        </p:nvPicPr>
        <p:blipFill>
          <a:blip r:embed="rId2"/>
          <a:stretch>
            <a:fillRect/>
          </a:stretch>
        </p:blipFill>
        <p:spPr>
          <a:xfrm>
            <a:off x="1" y="808892"/>
            <a:ext cx="8379068" cy="5908431"/>
          </a:xfrm>
        </p:spPr>
      </p:pic>
    </p:spTree>
    <p:extLst>
      <p:ext uri="{BB962C8B-B14F-4D97-AF65-F5344CB8AC3E}">
        <p14:creationId xmlns:p14="http://schemas.microsoft.com/office/powerpoint/2010/main" val="1796005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0F1384-7BF7-B442-A328-74C7C77FBDC0}"/>
              </a:ext>
            </a:extLst>
          </p:cNvPr>
          <p:cNvSpPr>
            <a:spLocks noGrp="1"/>
          </p:cNvSpPr>
          <p:nvPr>
            <p:ph type="title"/>
          </p:nvPr>
        </p:nvSpPr>
        <p:spPr>
          <a:xfrm>
            <a:off x="545592" y="309966"/>
            <a:ext cx="11131296" cy="1472341"/>
          </a:xfrm>
        </p:spPr>
        <p:txBody>
          <a:bodyPr/>
          <a:lstStyle/>
          <a:p>
            <a:r>
              <a:rPr lang="fi-FI" dirty="0"/>
              <a:t>Asiaa palkasta</a:t>
            </a:r>
          </a:p>
        </p:txBody>
      </p:sp>
      <p:sp>
        <p:nvSpPr>
          <p:cNvPr id="3" name="Sisällön paikkamerkki 2">
            <a:extLst>
              <a:ext uri="{FF2B5EF4-FFF2-40B4-BE49-F238E27FC236}">
                <a16:creationId xmlns:a16="http://schemas.microsoft.com/office/drawing/2014/main" id="{76D9C991-2AE6-4C45-BB04-F5595AE580DA}"/>
              </a:ext>
            </a:extLst>
          </p:cNvPr>
          <p:cNvSpPr>
            <a:spLocks noGrp="1"/>
          </p:cNvSpPr>
          <p:nvPr>
            <p:ph idx="1"/>
          </p:nvPr>
        </p:nvSpPr>
        <p:spPr>
          <a:xfrm>
            <a:off x="545592" y="1782306"/>
            <a:ext cx="11131296" cy="3937458"/>
          </a:xfrm>
        </p:spPr>
        <p:txBody>
          <a:bodyPr>
            <a:normAutofit fontScale="92500"/>
          </a:bodyPr>
          <a:lstStyle/>
          <a:p>
            <a:r>
              <a:rPr lang="fi-FI" dirty="0"/>
              <a:t>TES määrittää alarajat – ylärajoja ei ole</a:t>
            </a:r>
          </a:p>
          <a:p>
            <a:r>
              <a:rPr lang="fi-FI" dirty="0"/>
              <a:t>Työsopimuslaki 2 Luku 2§</a:t>
            </a:r>
            <a:br>
              <a:rPr lang="fi-FI" dirty="0"/>
            </a:br>
            <a:r>
              <a:rPr lang="fi-FI" i="1" dirty="0"/>
              <a:t>Tasapuolisen kohtelun velvoite, ellei siitä poikkeaminen ole </a:t>
            </a:r>
            <a:r>
              <a:rPr lang="fi-FI" i="1" dirty="0" err="1"/>
              <a:t>tt</a:t>
            </a:r>
            <a:r>
              <a:rPr lang="fi-FI" i="1" dirty="0"/>
              <a:t> tehtävät ja asema huomioon ottaen perusteltua</a:t>
            </a:r>
          </a:p>
          <a:p>
            <a:r>
              <a:rPr lang="fi-FI" i="1" dirty="0" err="1"/>
              <a:t>Tes</a:t>
            </a:r>
            <a:r>
              <a:rPr lang="fi-FI" i="1" dirty="0"/>
              <a:t> = palkkasopimus </a:t>
            </a:r>
          </a:p>
          <a:p>
            <a:r>
              <a:rPr lang="fi-FI" i="1" dirty="0" err="1"/>
              <a:t>Kvtes</a:t>
            </a:r>
            <a:r>
              <a:rPr lang="fi-FI" i="1" dirty="0"/>
              <a:t> &gt; koulutus tai kokemus ei ratkaise työn vaativuutta, vaan vaativuustarkastelu tehdään aina tosiasiallisten tehtävien perusteella </a:t>
            </a:r>
            <a:br>
              <a:rPr lang="fi-FI" i="1" dirty="0"/>
            </a:br>
            <a:r>
              <a:rPr lang="fi-FI" i="1" dirty="0"/>
              <a:t>&gt; kuitenkin vertailu samassa hinnoittelukohdassa olevien kesken</a:t>
            </a:r>
            <a:br>
              <a:rPr lang="fi-FI" i="1" dirty="0"/>
            </a:br>
            <a:r>
              <a:rPr lang="fi-FI" i="1" dirty="0"/>
              <a:t>&gt; aina kokonaisharkintaa</a:t>
            </a:r>
          </a:p>
          <a:p>
            <a:r>
              <a:rPr lang="fi-FI" i="1" dirty="0"/>
              <a:t>KKO:2020:4 https://korkeinoikeus.fi/fi/index/ennakkopaatokset/1578990551706.html</a:t>
            </a:r>
          </a:p>
        </p:txBody>
      </p:sp>
    </p:spTree>
    <p:extLst>
      <p:ext uri="{BB962C8B-B14F-4D97-AF65-F5344CB8AC3E}">
        <p14:creationId xmlns:p14="http://schemas.microsoft.com/office/powerpoint/2010/main" val="2507403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BCA488F-FCD5-443C-AF94-D12AFC8406C0}"/>
              </a:ext>
            </a:extLst>
          </p:cNvPr>
          <p:cNvSpPr>
            <a:spLocks noGrp="1"/>
          </p:cNvSpPr>
          <p:nvPr>
            <p:ph type="title"/>
          </p:nvPr>
        </p:nvSpPr>
        <p:spPr>
          <a:xfrm>
            <a:off x="545592" y="286720"/>
            <a:ext cx="11131296" cy="1007388"/>
          </a:xfrm>
        </p:spPr>
        <p:txBody>
          <a:bodyPr/>
          <a:lstStyle/>
          <a:p>
            <a:endParaRPr lang="fi-FI" dirty="0"/>
          </a:p>
        </p:txBody>
      </p:sp>
      <p:sp>
        <p:nvSpPr>
          <p:cNvPr id="3" name="Sisällön paikkamerkki 2">
            <a:extLst>
              <a:ext uri="{FF2B5EF4-FFF2-40B4-BE49-F238E27FC236}">
                <a16:creationId xmlns:a16="http://schemas.microsoft.com/office/drawing/2014/main" id="{C4993724-9126-443F-86D9-E3BE3232E801}"/>
              </a:ext>
            </a:extLst>
          </p:cNvPr>
          <p:cNvSpPr>
            <a:spLocks noGrp="1"/>
          </p:cNvSpPr>
          <p:nvPr>
            <p:ph idx="1"/>
          </p:nvPr>
        </p:nvSpPr>
        <p:spPr>
          <a:xfrm>
            <a:off x="375111" y="1294108"/>
            <a:ext cx="11131296" cy="4052807"/>
          </a:xfrm>
        </p:spPr>
        <p:txBody>
          <a:bodyPr>
            <a:normAutofit fontScale="85000" lnSpcReduction="20000"/>
          </a:bodyPr>
          <a:lstStyle/>
          <a:p>
            <a:pPr marL="0" indent="0">
              <a:buNone/>
            </a:pPr>
            <a:r>
              <a:rPr lang="fi-FI" dirty="0"/>
              <a:t>Puolesta: </a:t>
            </a:r>
            <a:br>
              <a:rPr lang="fi-FI" dirty="0"/>
            </a:br>
            <a:r>
              <a:rPr lang="fi-FI" dirty="0"/>
              <a:t>Kantaja oli toiminut Helsingin pelastuslaitoksen palveluksessa palomiehen virassa 1.1.2011 ja sen jälkeisenä aikana. Kantajan työtehtävät muodostuivat ensihoitotehtävistä perustason ensihoidossa sekä palomiehen tehtävistä pelastustoiminnassa. </a:t>
            </a:r>
            <a:r>
              <a:rPr lang="fi-FI" i="1" dirty="0"/>
              <a:t>Kantaja katsoi, että ensihoitajina perustasolla toimiville palomiehille oli useiden vuosien ajan maksettu alempaa tehtäväkohtaista palkkaa kuin perustason ensihoitajille, vaikka tehtävät olivat vaativuudeltaan samanlaiset</a:t>
            </a:r>
            <a:r>
              <a:rPr lang="fi-FI" dirty="0"/>
              <a:t>. Kysymys oli samasta tai ainakin samanarvoisesta työstä. Kaupunki oli laiminlyönyt tasapuolisen kohtelun velvoitetta, mistä oli aiheutunut kantajalle 30.6.2016 mennessä enintään 32 000 euroa ansionmenetystä. </a:t>
            </a:r>
            <a:br>
              <a:rPr lang="fi-FI" dirty="0"/>
            </a:br>
            <a:br>
              <a:rPr lang="fi-FI" dirty="0"/>
            </a:br>
            <a:r>
              <a:rPr lang="fi-FI" dirty="0"/>
              <a:t>Vastaan: </a:t>
            </a:r>
            <a:br>
              <a:rPr lang="fi-FI" dirty="0"/>
            </a:br>
            <a:r>
              <a:rPr lang="fi-FI" dirty="0"/>
              <a:t>Kaupunki on katsonut, ettei se ole kohdellut kantajaa tasapuolisen kohtelun velvoitteen vastaisesti. </a:t>
            </a:r>
            <a:r>
              <a:rPr lang="fi-FI" i="1" dirty="0"/>
              <a:t>Palomiehen ja perustason ensihoitajan työt eivät ole vertailukelpoisia eivätkä samoja tai samanarvoisia</a:t>
            </a:r>
            <a:r>
              <a:rPr lang="fi-FI" dirty="0"/>
              <a:t>. Ammattiryhmät tekivät pääosin eri työtä. Erilainen tehtäväkohtainen palkkaus on ollut sallittua myös siksi, että palomiehet ja perustason ensihoitajat kuuluivat eri virka- ja työehtosopimusten piiriin.</a:t>
            </a:r>
          </a:p>
        </p:txBody>
      </p:sp>
    </p:spTree>
    <p:extLst>
      <p:ext uri="{BB962C8B-B14F-4D97-AF65-F5344CB8AC3E}">
        <p14:creationId xmlns:p14="http://schemas.microsoft.com/office/powerpoint/2010/main" val="4042688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6DB9F2C-5503-475C-B136-04F2F34448D7}"/>
              </a:ext>
            </a:extLst>
          </p:cNvPr>
          <p:cNvSpPr>
            <a:spLocks noGrp="1"/>
          </p:cNvSpPr>
          <p:nvPr>
            <p:ph type="title"/>
          </p:nvPr>
        </p:nvSpPr>
        <p:spPr>
          <a:xfrm>
            <a:off x="545592" y="908052"/>
            <a:ext cx="11131296" cy="45719"/>
          </a:xfrm>
        </p:spPr>
        <p:txBody>
          <a:bodyPr>
            <a:normAutofit fontScale="90000"/>
          </a:bodyPr>
          <a:lstStyle/>
          <a:p>
            <a:endParaRPr lang="fi-FI" dirty="0"/>
          </a:p>
        </p:txBody>
      </p:sp>
      <p:sp>
        <p:nvSpPr>
          <p:cNvPr id="3" name="Sisällön paikkamerkki 2">
            <a:extLst>
              <a:ext uri="{FF2B5EF4-FFF2-40B4-BE49-F238E27FC236}">
                <a16:creationId xmlns:a16="http://schemas.microsoft.com/office/drawing/2014/main" id="{7533DE21-E8FD-4C0E-B367-C32DA6361C61}"/>
              </a:ext>
            </a:extLst>
          </p:cNvPr>
          <p:cNvSpPr>
            <a:spLocks noGrp="1"/>
          </p:cNvSpPr>
          <p:nvPr>
            <p:ph idx="1"/>
          </p:nvPr>
        </p:nvSpPr>
        <p:spPr>
          <a:xfrm>
            <a:off x="545592" y="1169348"/>
            <a:ext cx="11131296" cy="4550416"/>
          </a:xfrm>
        </p:spPr>
        <p:txBody>
          <a:bodyPr>
            <a:normAutofit fontScale="85000" lnSpcReduction="20000"/>
          </a:bodyPr>
          <a:lstStyle/>
          <a:p>
            <a:pPr marL="0" indent="0">
              <a:buNone/>
            </a:pPr>
            <a:r>
              <a:rPr lang="fi-FI" dirty="0"/>
              <a:t>Ratkaisu KKO</a:t>
            </a:r>
            <a:br>
              <a:rPr lang="fi-FI" dirty="0"/>
            </a:br>
            <a:r>
              <a:rPr lang="fi-FI" dirty="0"/>
              <a:t>Edellä olevien </a:t>
            </a:r>
            <a:r>
              <a:rPr lang="fi-FI" i="1" dirty="0"/>
              <a:t>tehtävien kuvausten perusteella kantajan ja perustason ensihoitajien tehtävät ovat olleet selvästi erilaiset. Korkein oikeus katsoo, että kantajan ja perustason ensihoitajan työt eivät jo sen vuoksi ole olleet vertailukelpoisia eivätkä palkkauksen arvioinnin kannalta samoja tai samanarvoisia. Työnantaja ei ole tämän vuoksi ollut velvollinen kohtelemaan kantajaa palkan määrän suhteen samalla tavalla kuin perustason ensihoitajia. </a:t>
            </a:r>
          </a:p>
          <a:p>
            <a:pPr marL="0" indent="0">
              <a:buNone/>
            </a:pPr>
            <a:r>
              <a:rPr lang="fi-FI" dirty="0"/>
              <a:t>Asiaa ei ole arvioitava toisin kantajan vetoamien pelastuslaitoksessa valmisteltujen tehtävien vaativuuden arviointien perusteella. Korkein oikeus toteaa, että työnantajan vahvistamille arvioinneille eri tehtävien vaativuudesta voidaan yleensä antaa merkitystä arvioitaessa eri tehtävien vertailukelpoisuutta. Tässä tapauksessa arviointeja ei kuitenkaan voida katsoa laadituiksi tai vahvistetuiksi siten, että kantajan ja perustason ensihoitajien töiden voitaisiin niiden perusteella katsoa olevan vertailukelpoisia. </a:t>
            </a:r>
          </a:p>
          <a:p>
            <a:pPr marL="0" indent="0">
              <a:buNone/>
            </a:pPr>
            <a:r>
              <a:rPr lang="fi-FI" i="1" dirty="0"/>
              <a:t>Johtopäätös</a:t>
            </a:r>
            <a:endParaRPr lang="fi-FI" dirty="0"/>
          </a:p>
          <a:p>
            <a:pPr marL="0" indent="0">
              <a:buNone/>
            </a:pPr>
            <a:r>
              <a:rPr lang="fi-FI" dirty="0"/>
              <a:t>Edellä todetun perusteella Korkein oikeus katsoo, ettei kaupunki ole toiminut tasapuolisen kohtelun velvoitteen vastaisesti maksaessaan kantajalle alempaa tehtäväkohtaista palkkaa kuin kaupungin palveluksessa oleville perustason ensihoitajille.</a:t>
            </a:r>
          </a:p>
          <a:p>
            <a:endParaRPr lang="fi-FI" dirty="0"/>
          </a:p>
        </p:txBody>
      </p:sp>
    </p:spTree>
    <p:extLst>
      <p:ext uri="{BB962C8B-B14F-4D97-AF65-F5344CB8AC3E}">
        <p14:creationId xmlns:p14="http://schemas.microsoft.com/office/powerpoint/2010/main" val="3840848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4A6267F-C97D-E24C-8896-B6876B525BF7}"/>
              </a:ext>
            </a:extLst>
          </p:cNvPr>
          <p:cNvSpPr>
            <a:spLocks noGrp="1"/>
          </p:cNvSpPr>
          <p:nvPr>
            <p:ph type="title"/>
          </p:nvPr>
        </p:nvSpPr>
        <p:spPr/>
        <p:txBody>
          <a:bodyPr>
            <a:normAutofit/>
          </a:bodyPr>
          <a:lstStyle/>
          <a:p>
            <a:r>
              <a:rPr lang="fi-FI" sz="2800" dirty="0"/>
              <a:t>Mutta kun me tehdään ihan samaa työtä</a:t>
            </a:r>
          </a:p>
        </p:txBody>
      </p:sp>
      <p:sp>
        <p:nvSpPr>
          <p:cNvPr id="3" name="Sisällön paikkamerkki 2">
            <a:extLst>
              <a:ext uri="{FF2B5EF4-FFF2-40B4-BE49-F238E27FC236}">
                <a16:creationId xmlns:a16="http://schemas.microsoft.com/office/drawing/2014/main" id="{D6FAD2E3-4002-1149-AC26-169EA798BC64}"/>
              </a:ext>
            </a:extLst>
          </p:cNvPr>
          <p:cNvSpPr>
            <a:spLocks noGrp="1"/>
          </p:cNvSpPr>
          <p:nvPr>
            <p:ph idx="1"/>
          </p:nvPr>
        </p:nvSpPr>
        <p:spPr/>
        <p:txBody>
          <a:bodyPr/>
          <a:lstStyle/>
          <a:p>
            <a:r>
              <a:rPr lang="fi-FI" dirty="0"/>
              <a:t>Tarkista tehtäväkuvaus – onko näin? </a:t>
            </a:r>
          </a:p>
          <a:p>
            <a:r>
              <a:rPr lang="fi-FI" dirty="0"/>
              <a:t>Mikä hinnoittelukohta</a:t>
            </a:r>
          </a:p>
          <a:p>
            <a:r>
              <a:rPr lang="fi-FI" dirty="0"/>
              <a:t>Eri tehtäväkuvaus, eri tehtävät, eri palkka </a:t>
            </a:r>
          </a:p>
          <a:p>
            <a:r>
              <a:rPr lang="fi-FI" dirty="0"/>
              <a:t>Kumileimasimia ei ole olemassa</a:t>
            </a:r>
          </a:p>
        </p:txBody>
      </p:sp>
    </p:spTree>
    <p:extLst>
      <p:ext uri="{BB962C8B-B14F-4D97-AF65-F5344CB8AC3E}">
        <p14:creationId xmlns:p14="http://schemas.microsoft.com/office/powerpoint/2010/main" val="4243483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8311E74-A8C1-F549-B0D8-20D5D588951C}"/>
              </a:ext>
            </a:extLst>
          </p:cNvPr>
          <p:cNvSpPr>
            <a:spLocks noGrp="1"/>
          </p:cNvSpPr>
          <p:nvPr>
            <p:ph type="title"/>
          </p:nvPr>
        </p:nvSpPr>
        <p:spPr/>
        <p:txBody>
          <a:bodyPr/>
          <a:lstStyle/>
          <a:p>
            <a:r>
              <a:rPr lang="fi-FI" dirty="0"/>
              <a:t>Epäkohta on olemassa</a:t>
            </a:r>
          </a:p>
        </p:txBody>
      </p:sp>
      <p:sp>
        <p:nvSpPr>
          <p:cNvPr id="3" name="Sisällön paikkamerkki 2">
            <a:extLst>
              <a:ext uri="{FF2B5EF4-FFF2-40B4-BE49-F238E27FC236}">
                <a16:creationId xmlns:a16="http://schemas.microsoft.com/office/drawing/2014/main" id="{1471362C-3498-5D43-8111-3A77B89D7D92}"/>
              </a:ext>
            </a:extLst>
          </p:cNvPr>
          <p:cNvSpPr>
            <a:spLocks noGrp="1"/>
          </p:cNvSpPr>
          <p:nvPr>
            <p:ph idx="1"/>
          </p:nvPr>
        </p:nvSpPr>
        <p:spPr>
          <a:xfrm>
            <a:off x="543847" y="1890793"/>
            <a:ext cx="6360381" cy="4192291"/>
          </a:xfrm>
        </p:spPr>
        <p:txBody>
          <a:bodyPr>
            <a:normAutofit lnSpcReduction="10000"/>
          </a:bodyPr>
          <a:lstStyle/>
          <a:p>
            <a:r>
              <a:rPr lang="fi-FI" dirty="0"/>
              <a:t>Alan palkkaus kokonaisuudessaan</a:t>
            </a:r>
          </a:p>
          <a:p>
            <a:r>
              <a:rPr lang="fi-FI" dirty="0"/>
              <a:t>Sosionomin palkka ei vastaa työn vaativuutta &gt; vaativuus lisääntynyt, mikä ei näy palkassa</a:t>
            </a:r>
          </a:p>
          <a:p>
            <a:r>
              <a:rPr lang="fi-FI" dirty="0"/>
              <a:t>Työmarkkinamekanismin vaikutus</a:t>
            </a:r>
          </a:p>
          <a:p>
            <a:r>
              <a:rPr lang="fi-FI" dirty="0"/>
              <a:t>Miten vaikutetaan</a:t>
            </a:r>
            <a:r>
              <a:rPr lang="fi-FI" sz="1400" dirty="0"/>
              <a:t>(mm.)</a:t>
            </a:r>
            <a:r>
              <a:rPr lang="fi-FI" dirty="0"/>
              <a:t>: </a:t>
            </a:r>
            <a:br>
              <a:rPr lang="fi-FI" dirty="0"/>
            </a:br>
            <a:r>
              <a:rPr lang="fi-FI" sz="2000" dirty="0"/>
              <a:t>Uusi sote-sopimus</a:t>
            </a:r>
            <a:br>
              <a:rPr lang="fi-FI" sz="2000" dirty="0"/>
            </a:br>
            <a:r>
              <a:rPr lang="fi-FI" sz="2000" dirty="0" err="1"/>
              <a:t>Sos.tes</a:t>
            </a:r>
            <a:r>
              <a:rPr lang="fi-FI" sz="2000" dirty="0"/>
              <a:t> palkkausjärjestelmän uudistaminen</a:t>
            </a:r>
            <a:br>
              <a:rPr lang="fi-FI" sz="2000" dirty="0"/>
            </a:br>
            <a:r>
              <a:rPr lang="fi-FI" sz="2000" dirty="0"/>
              <a:t>Työnantajakohtainen vaikuttaminen</a:t>
            </a:r>
            <a:br>
              <a:rPr lang="fi-FI" sz="2000" dirty="0"/>
            </a:br>
            <a:r>
              <a:rPr lang="fi-FI" sz="2000" dirty="0"/>
              <a:t>Kelpoisuuksiin vaikuttaminen (esim. kuraattorit, TE-toimiala, </a:t>
            </a:r>
            <a:r>
              <a:rPr lang="fi-FI" sz="2000" dirty="0" err="1"/>
              <a:t>vaka</a:t>
            </a:r>
            <a:r>
              <a:rPr lang="fi-FI" sz="2000" dirty="0"/>
              <a:t>-sosionomi)</a:t>
            </a:r>
            <a:br>
              <a:rPr lang="fi-FI" sz="2000" dirty="0"/>
            </a:br>
            <a:r>
              <a:rPr lang="fi-FI" sz="2000" dirty="0"/>
              <a:t>Julkinen keskustelu, politiikka</a:t>
            </a:r>
          </a:p>
        </p:txBody>
      </p:sp>
    </p:spTree>
    <p:extLst>
      <p:ext uri="{BB962C8B-B14F-4D97-AF65-F5344CB8AC3E}">
        <p14:creationId xmlns:p14="http://schemas.microsoft.com/office/powerpoint/2010/main" val="3736265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E40FC1F-5DC2-412F-B5A2-8100A0951BF0}"/>
              </a:ext>
            </a:extLst>
          </p:cNvPr>
          <p:cNvSpPr>
            <a:spLocks noGrp="1"/>
          </p:cNvSpPr>
          <p:nvPr>
            <p:ph type="title"/>
          </p:nvPr>
        </p:nvSpPr>
        <p:spPr>
          <a:xfrm>
            <a:off x="545592" y="271220"/>
            <a:ext cx="11131296" cy="867015"/>
          </a:xfrm>
        </p:spPr>
        <p:txBody>
          <a:bodyPr/>
          <a:lstStyle/>
          <a:p>
            <a:r>
              <a:rPr lang="fi-FI" dirty="0"/>
              <a:t>Mutta kun me tehdään ihan samaa työtä</a:t>
            </a:r>
          </a:p>
        </p:txBody>
      </p:sp>
      <p:sp>
        <p:nvSpPr>
          <p:cNvPr id="3" name="Sisällön paikkamerkki 2">
            <a:extLst>
              <a:ext uri="{FF2B5EF4-FFF2-40B4-BE49-F238E27FC236}">
                <a16:creationId xmlns:a16="http://schemas.microsoft.com/office/drawing/2014/main" id="{26EEA68A-FEE6-4F3F-9B7B-CB847012BDC5}"/>
              </a:ext>
            </a:extLst>
          </p:cNvPr>
          <p:cNvSpPr>
            <a:spLocks noGrp="1"/>
          </p:cNvSpPr>
          <p:nvPr>
            <p:ph idx="1"/>
          </p:nvPr>
        </p:nvSpPr>
        <p:spPr>
          <a:xfrm>
            <a:off x="545592" y="1069384"/>
            <a:ext cx="11131296" cy="4650380"/>
          </a:xfrm>
        </p:spPr>
        <p:txBody>
          <a:bodyPr/>
          <a:lstStyle/>
          <a:p>
            <a:br>
              <a:rPr lang="fi-FI" dirty="0"/>
            </a:br>
            <a:endParaRPr lang="fi-FI" dirty="0"/>
          </a:p>
        </p:txBody>
      </p:sp>
    </p:spTree>
    <p:extLst>
      <p:ext uri="{BB962C8B-B14F-4D97-AF65-F5344CB8AC3E}">
        <p14:creationId xmlns:p14="http://schemas.microsoft.com/office/powerpoint/2010/main" val="2789341564"/>
      </p:ext>
    </p:extLst>
  </p:cSld>
  <p:clrMapOvr>
    <a:masterClrMapping/>
  </p:clrMapOvr>
</p:sld>
</file>

<file path=ppt/theme/theme1.xml><?xml version="1.0" encoding="utf-8"?>
<a:theme xmlns:a="http://schemas.openxmlformats.org/drawingml/2006/main" name="Office-teema">
  <a:themeElements>
    <a:clrScheme name="Talentia">
      <a:dk1>
        <a:srgbClr val="000000"/>
      </a:dk1>
      <a:lt1>
        <a:srgbClr val="FFFFFF"/>
      </a:lt1>
      <a:dk2>
        <a:srgbClr val="31B5B9"/>
      </a:dk2>
      <a:lt2>
        <a:srgbClr val="EEECE1"/>
      </a:lt2>
      <a:accent1>
        <a:srgbClr val="885994"/>
      </a:accent1>
      <a:accent2>
        <a:srgbClr val="D21C5A"/>
      </a:accent2>
      <a:accent3>
        <a:srgbClr val="ABB529"/>
      </a:accent3>
      <a:accent4>
        <a:srgbClr val="F3B826"/>
      </a:accent4>
      <a:accent5>
        <a:srgbClr val="B5B5B4"/>
      </a:accent5>
      <a:accent6>
        <a:srgbClr val="898A89"/>
      </a:accent6>
      <a:hlink>
        <a:srgbClr val="D21C5A"/>
      </a:hlink>
      <a:folHlink>
        <a:srgbClr val="89599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alentia_esityspohja" id="{196C60D3-1C78-A141-A4FE-E71D033C96BB}" vid="{53589266-F25E-604C-92C0-E2BB9D7C1D2C}"/>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3772065EAD0D8042B933FEA4E07913B5" ma:contentTypeVersion="4" ma:contentTypeDescription="Luo uusi asiakirja." ma:contentTypeScope="" ma:versionID="9e18071b181f48633f3f4d0c7d860035">
  <xsd:schema xmlns:xsd="http://www.w3.org/2001/XMLSchema" xmlns:xs="http://www.w3.org/2001/XMLSchema" xmlns:p="http://schemas.microsoft.com/office/2006/metadata/properties" xmlns:ns2="faae1a9b-3815-4e45-9479-2de37f607ec3" targetNamespace="http://schemas.microsoft.com/office/2006/metadata/properties" ma:root="true" ma:fieldsID="271eb79545f5a921e355bc6083229dcb" ns2:_="">
    <xsd:import namespace="faae1a9b-3815-4e45-9479-2de37f607ec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ae1a9b-3815-4e45-9479-2de37f607e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0C8690-DF6F-4AC6-9108-438E10C0461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DEE1C8F-15C4-40FC-BA7C-E8D5EDC12E6C}">
  <ds:schemaRefs>
    <ds:schemaRef ds:uri="http://schemas.microsoft.com/sharepoint/v3/contenttype/forms"/>
  </ds:schemaRefs>
</ds:datastoreItem>
</file>

<file path=customXml/itemProps3.xml><?xml version="1.0" encoding="utf-8"?>
<ds:datastoreItem xmlns:ds="http://schemas.openxmlformats.org/officeDocument/2006/customXml" ds:itemID="{AD50E342-F0DB-4428-BD53-8A2EC2B790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ae1a9b-3815-4e45-9479-2de37f607e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216</TotalTime>
  <Words>580</Words>
  <Application>Microsoft Office PowerPoint</Application>
  <PresentationFormat>Laajakuva</PresentationFormat>
  <Paragraphs>30</Paragraphs>
  <Slides>11</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11</vt:i4>
      </vt:variant>
    </vt:vector>
  </HeadingPairs>
  <TitlesOfParts>
    <vt:vector size="14" baseType="lpstr">
      <vt:lpstr>Arial</vt:lpstr>
      <vt:lpstr>Calibri</vt:lpstr>
      <vt:lpstr>Office-teema</vt:lpstr>
      <vt:lpstr>Pohjanmaan jäsenilta 21.10 </vt:lpstr>
      <vt:lpstr>Keitä meitä täällä on?  Kirjoita chattiin nimesi ja mistä tulet</vt:lpstr>
      <vt:lpstr>Vaikuttaminen pähkinänkuoressa</vt:lpstr>
      <vt:lpstr>Asiaa palkasta</vt:lpstr>
      <vt:lpstr>PowerPoint-esitys</vt:lpstr>
      <vt:lpstr>PowerPoint-esitys</vt:lpstr>
      <vt:lpstr>Mutta kun me tehdään ihan samaa työtä</vt:lpstr>
      <vt:lpstr>Epäkohta on olemassa</vt:lpstr>
      <vt:lpstr>Mutta kun me tehdään ihan samaa työtä</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Pia Myllymäki</dc:creator>
  <cp:lastModifiedBy>Susanna Pelander</cp:lastModifiedBy>
  <cp:revision>6</cp:revision>
  <dcterms:created xsi:type="dcterms:W3CDTF">2020-02-18T06:38:23Z</dcterms:created>
  <dcterms:modified xsi:type="dcterms:W3CDTF">2020-10-15T09:20:22Z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0x0101003772065EAD0D8042B933FEA4E07913B5</vt:lpwstr>
  </property>
</Properties>
</file>