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8" r:id="rId5"/>
    <p:sldId id="270" r:id="rId6"/>
    <p:sldId id="261" r:id="rId7"/>
    <p:sldId id="271" r:id="rId8"/>
    <p:sldId id="268" r:id="rId9"/>
    <p:sldId id="272" r:id="rId10"/>
    <p:sldId id="274" r:id="rId11"/>
    <p:sldId id="269" r:id="rId12"/>
    <p:sldId id="273" r:id="rId13"/>
    <p:sldId id="275"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07"/>
    <p:restoredTop sz="93792" autoAdjust="0"/>
  </p:normalViewPr>
  <p:slideViewPr>
    <p:cSldViewPr snapToGrid="0" snapToObjects="1">
      <p:cViewPr varScale="1">
        <p:scale>
          <a:sx n="75" d="100"/>
          <a:sy n="75" d="100"/>
        </p:scale>
        <p:origin x="476" y="40"/>
      </p:cViewPr>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Manssila" userId="19c53a03-2f0e-43f1-adf6-b0d70cb921a3" providerId="ADAL" clId="{EA54A140-900C-4DFB-9939-0884DABFB20A}"/>
    <pc:docChg chg="undo custSel addSld delSld modSld sldOrd">
      <pc:chgData name="Jaana Manssila" userId="19c53a03-2f0e-43f1-adf6-b0d70cb921a3" providerId="ADAL" clId="{EA54A140-900C-4DFB-9939-0884DABFB20A}" dt="2020-10-12T08:24:23.928" v="1395" actId="20577"/>
      <pc:docMkLst>
        <pc:docMk/>
      </pc:docMkLst>
      <pc:sldChg chg="modSp mod">
        <pc:chgData name="Jaana Manssila" userId="19c53a03-2f0e-43f1-adf6-b0d70cb921a3" providerId="ADAL" clId="{EA54A140-900C-4DFB-9939-0884DABFB20A}" dt="2020-10-09T10:28:22.966" v="892" actId="20577"/>
        <pc:sldMkLst>
          <pc:docMk/>
          <pc:sldMk cId="1796005684" sldId="261"/>
        </pc:sldMkLst>
        <pc:spChg chg="mod">
          <ac:chgData name="Jaana Manssila" userId="19c53a03-2f0e-43f1-adf6-b0d70cb921a3" providerId="ADAL" clId="{EA54A140-900C-4DFB-9939-0884DABFB20A}" dt="2020-10-09T10:26:03.157" v="878" actId="207"/>
          <ac:spMkLst>
            <pc:docMk/>
            <pc:sldMk cId="1796005684" sldId="261"/>
            <ac:spMk id="2" creationId="{26A3AB54-9623-384F-BEBE-2308D70E756C}"/>
          </ac:spMkLst>
        </pc:spChg>
        <pc:spChg chg="mod">
          <ac:chgData name="Jaana Manssila" userId="19c53a03-2f0e-43f1-adf6-b0d70cb921a3" providerId="ADAL" clId="{EA54A140-900C-4DFB-9939-0884DABFB20A}" dt="2020-10-09T10:28:22.966" v="892" actId="20577"/>
          <ac:spMkLst>
            <pc:docMk/>
            <pc:sldMk cId="1796005684" sldId="261"/>
            <ac:spMk id="3" creationId="{132F5861-8D42-D648-908C-61C42971F268}"/>
          </ac:spMkLst>
        </pc:spChg>
      </pc:sldChg>
      <pc:sldChg chg="modSp del mod modClrScheme chgLayout">
        <pc:chgData name="Jaana Manssila" userId="19c53a03-2f0e-43f1-adf6-b0d70cb921a3" providerId="ADAL" clId="{EA54A140-900C-4DFB-9939-0884DABFB20A}" dt="2020-10-09T10:17:23.431" v="813" actId="47"/>
        <pc:sldMkLst>
          <pc:docMk/>
          <pc:sldMk cId="1643893349" sldId="267"/>
        </pc:sldMkLst>
        <pc:spChg chg="mod ord">
          <ac:chgData name="Jaana Manssila" userId="19c53a03-2f0e-43f1-adf6-b0d70cb921a3" providerId="ADAL" clId="{EA54A140-900C-4DFB-9939-0884DABFB20A}" dt="2020-10-09T10:16:55.764" v="806" actId="700"/>
          <ac:spMkLst>
            <pc:docMk/>
            <pc:sldMk cId="1643893349" sldId="267"/>
            <ac:spMk id="3" creationId="{14A01AB1-E335-4C66-B66A-8392F622724D}"/>
          </ac:spMkLst>
        </pc:spChg>
        <pc:spChg chg="mod ord">
          <ac:chgData name="Jaana Manssila" userId="19c53a03-2f0e-43f1-adf6-b0d70cb921a3" providerId="ADAL" clId="{EA54A140-900C-4DFB-9939-0884DABFB20A}" dt="2020-10-09T10:16:57.425" v="808" actId="20577"/>
          <ac:spMkLst>
            <pc:docMk/>
            <pc:sldMk cId="1643893349" sldId="267"/>
            <ac:spMk id="6" creationId="{E117CEE0-4922-4B51-ACCC-08EE5591DAD6}"/>
          </ac:spMkLst>
        </pc:spChg>
        <pc:spChg chg="mod ord">
          <ac:chgData name="Jaana Manssila" userId="19c53a03-2f0e-43f1-adf6-b0d70cb921a3" providerId="ADAL" clId="{EA54A140-900C-4DFB-9939-0884DABFB20A}" dt="2020-10-09T10:17:16.345" v="811" actId="21"/>
          <ac:spMkLst>
            <pc:docMk/>
            <pc:sldMk cId="1643893349" sldId="267"/>
            <ac:spMk id="10" creationId="{EF636294-A1CD-4BA1-AC77-F03D6EF8A825}"/>
          </ac:spMkLst>
        </pc:spChg>
      </pc:sldChg>
      <pc:sldChg chg="modSp mod">
        <pc:chgData name="Jaana Manssila" userId="19c53a03-2f0e-43f1-adf6-b0d70cb921a3" providerId="ADAL" clId="{EA54A140-900C-4DFB-9939-0884DABFB20A}" dt="2020-10-09T10:26:17.557" v="880" actId="207"/>
        <pc:sldMkLst>
          <pc:docMk/>
          <pc:sldMk cId="2256786449" sldId="268"/>
        </pc:sldMkLst>
        <pc:spChg chg="mod">
          <ac:chgData name="Jaana Manssila" userId="19c53a03-2f0e-43f1-adf6-b0d70cb921a3" providerId="ADAL" clId="{EA54A140-900C-4DFB-9939-0884DABFB20A}" dt="2020-10-09T10:26:17.557" v="880" actId="207"/>
          <ac:spMkLst>
            <pc:docMk/>
            <pc:sldMk cId="2256786449" sldId="268"/>
            <ac:spMk id="2" creationId="{14C0F57A-591C-46A1-A713-68E4FC29A564}"/>
          </ac:spMkLst>
        </pc:spChg>
        <pc:spChg chg="mod">
          <ac:chgData name="Jaana Manssila" userId="19c53a03-2f0e-43f1-adf6-b0d70cb921a3" providerId="ADAL" clId="{EA54A140-900C-4DFB-9939-0884DABFB20A}" dt="2020-10-09T07:55:40.172" v="121" actId="14100"/>
          <ac:spMkLst>
            <pc:docMk/>
            <pc:sldMk cId="2256786449" sldId="268"/>
            <ac:spMk id="3" creationId="{AA628C1E-44A3-49F7-B3E5-621795162083}"/>
          </ac:spMkLst>
        </pc:spChg>
      </pc:sldChg>
      <pc:sldChg chg="modSp mod">
        <pc:chgData name="Jaana Manssila" userId="19c53a03-2f0e-43f1-adf6-b0d70cb921a3" providerId="ADAL" clId="{EA54A140-900C-4DFB-9939-0884DABFB20A}" dt="2020-10-12T08:10:37.599" v="995" actId="14100"/>
        <pc:sldMkLst>
          <pc:docMk/>
          <pc:sldMk cId="13881868" sldId="269"/>
        </pc:sldMkLst>
        <pc:spChg chg="mod">
          <ac:chgData name="Jaana Manssila" userId="19c53a03-2f0e-43f1-adf6-b0d70cb921a3" providerId="ADAL" clId="{EA54A140-900C-4DFB-9939-0884DABFB20A}" dt="2020-10-12T08:10:37.599" v="995" actId="14100"/>
          <ac:spMkLst>
            <pc:docMk/>
            <pc:sldMk cId="13881868" sldId="269"/>
            <ac:spMk id="2" creationId="{9D606972-D92F-404D-8DBA-1942D88E0EE4}"/>
          </ac:spMkLst>
        </pc:spChg>
        <pc:spChg chg="mod">
          <ac:chgData name="Jaana Manssila" userId="19c53a03-2f0e-43f1-adf6-b0d70cb921a3" providerId="ADAL" clId="{EA54A140-900C-4DFB-9939-0884DABFB20A}" dt="2020-10-12T08:10:31.024" v="994" actId="27636"/>
          <ac:spMkLst>
            <pc:docMk/>
            <pc:sldMk cId="13881868" sldId="269"/>
            <ac:spMk id="3" creationId="{66260B4A-E77C-414C-96EE-ED37DE138B3F}"/>
          </ac:spMkLst>
        </pc:spChg>
      </pc:sldChg>
      <pc:sldChg chg="modSp mod">
        <pc:chgData name="Jaana Manssila" userId="19c53a03-2f0e-43f1-adf6-b0d70cb921a3" providerId="ADAL" clId="{EA54A140-900C-4DFB-9939-0884DABFB20A}" dt="2020-10-09T10:29:28.900" v="923" actId="20577"/>
        <pc:sldMkLst>
          <pc:docMk/>
          <pc:sldMk cId="1135123548" sldId="270"/>
        </pc:sldMkLst>
        <pc:spChg chg="mod">
          <ac:chgData name="Jaana Manssila" userId="19c53a03-2f0e-43f1-adf6-b0d70cb921a3" providerId="ADAL" clId="{EA54A140-900C-4DFB-9939-0884DABFB20A}" dt="2020-10-09T10:23:40.834" v="875" actId="20577"/>
          <ac:spMkLst>
            <pc:docMk/>
            <pc:sldMk cId="1135123548" sldId="270"/>
            <ac:spMk id="10" creationId="{ECDCBE00-85A6-4FBA-B447-E3A0B644767D}"/>
          </ac:spMkLst>
        </pc:spChg>
        <pc:spChg chg="mod">
          <ac:chgData name="Jaana Manssila" userId="19c53a03-2f0e-43f1-adf6-b0d70cb921a3" providerId="ADAL" clId="{EA54A140-900C-4DFB-9939-0884DABFB20A}" dt="2020-10-09T10:29:28.900" v="923" actId="20577"/>
          <ac:spMkLst>
            <pc:docMk/>
            <pc:sldMk cId="1135123548" sldId="270"/>
            <ac:spMk id="11" creationId="{4DF167CA-CF76-4389-B3F9-86F0E9190A74}"/>
          </ac:spMkLst>
        </pc:spChg>
      </pc:sldChg>
      <pc:sldChg chg="modSp mod">
        <pc:chgData name="Jaana Manssila" userId="19c53a03-2f0e-43f1-adf6-b0d70cb921a3" providerId="ADAL" clId="{EA54A140-900C-4DFB-9939-0884DABFB20A}" dt="2020-10-09T10:26:12.085" v="879" actId="207"/>
        <pc:sldMkLst>
          <pc:docMk/>
          <pc:sldMk cId="431041690" sldId="271"/>
        </pc:sldMkLst>
        <pc:spChg chg="mod">
          <ac:chgData name="Jaana Manssila" userId="19c53a03-2f0e-43f1-adf6-b0d70cb921a3" providerId="ADAL" clId="{EA54A140-900C-4DFB-9939-0884DABFB20A}" dt="2020-10-09T10:26:12.085" v="879" actId="207"/>
          <ac:spMkLst>
            <pc:docMk/>
            <pc:sldMk cId="431041690" sldId="271"/>
            <ac:spMk id="2" creationId="{BF35AED6-5627-46BA-A356-D4763B5D72D8}"/>
          </ac:spMkLst>
        </pc:spChg>
        <pc:spChg chg="mod">
          <ac:chgData name="Jaana Manssila" userId="19c53a03-2f0e-43f1-adf6-b0d70cb921a3" providerId="ADAL" clId="{EA54A140-900C-4DFB-9939-0884DABFB20A}" dt="2020-10-09T07:56:15.180" v="163" actId="20577"/>
          <ac:spMkLst>
            <pc:docMk/>
            <pc:sldMk cId="431041690" sldId="271"/>
            <ac:spMk id="3" creationId="{92ED98E2-EC97-4D74-9E27-8CCA9DADA9FD}"/>
          </ac:spMkLst>
        </pc:spChg>
      </pc:sldChg>
      <pc:sldChg chg="modSp mod">
        <pc:chgData name="Jaana Manssila" userId="19c53a03-2f0e-43f1-adf6-b0d70cb921a3" providerId="ADAL" clId="{EA54A140-900C-4DFB-9939-0884DABFB20A}" dt="2020-10-09T10:26:23.309" v="881" actId="207"/>
        <pc:sldMkLst>
          <pc:docMk/>
          <pc:sldMk cId="299301186" sldId="272"/>
        </pc:sldMkLst>
        <pc:spChg chg="mod">
          <ac:chgData name="Jaana Manssila" userId="19c53a03-2f0e-43f1-adf6-b0d70cb921a3" providerId="ADAL" clId="{EA54A140-900C-4DFB-9939-0884DABFB20A}" dt="2020-10-09T10:26:23.309" v="881" actId="207"/>
          <ac:spMkLst>
            <pc:docMk/>
            <pc:sldMk cId="299301186" sldId="272"/>
            <ac:spMk id="4" creationId="{E7454928-3462-411C-A2E1-6303EFEFE11D}"/>
          </ac:spMkLst>
        </pc:spChg>
        <pc:spChg chg="mod">
          <ac:chgData name="Jaana Manssila" userId="19c53a03-2f0e-43f1-adf6-b0d70cb921a3" providerId="ADAL" clId="{EA54A140-900C-4DFB-9939-0884DABFB20A}" dt="2020-10-09T07:58:35.972" v="245" actId="14100"/>
          <ac:spMkLst>
            <pc:docMk/>
            <pc:sldMk cId="299301186" sldId="272"/>
            <ac:spMk id="5" creationId="{4C1B3096-4270-49FE-825A-DB83C97B3164}"/>
          </ac:spMkLst>
        </pc:spChg>
      </pc:sldChg>
      <pc:sldChg chg="addSp modSp mod modClrScheme chgLayout modNotesTx">
        <pc:chgData name="Jaana Manssila" userId="19c53a03-2f0e-43f1-adf6-b0d70cb921a3" providerId="ADAL" clId="{EA54A140-900C-4DFB-9939-0884DABFB20A}" dt="2020-10-12T08:24:23.928" v="1395" actId="20577"/>
        <pc:sldMkLst>
          <pc:docMk/>
          <pc:sldMk cId="3824697939" sldId="273"/>
        </pc:sldMkLst>
        <pc:spChg chg="mod ord">
          <ac:chgData name="Jaana Manssila" userId="19c53a03-2f0e-43f1-adf6-b0d70cb921a3" providerId="ADAL" clId="{EA54A140-900C-4DFB-9939-0884DABFB20A}" dt="2020-10-12T08:21:41.917" v="1375" actId="700"/>
          <ac:spMkLst>
            <pc:docMk/>
            <pc:sldMk cId="3824697939" sldId="273"/>
            <ac:spMk id="2" creationId="{BFB97437-C4B4-4F6D-ACF5-72670114A1B8}"/>
          </ac:spMkLst>
        </pc:spChg>
        <pc:spChg chg="mod ord">
          <ac:chgData name="Jaana Manssila" userId="19c53a03-2f0e-43f1-adf6-b0d70cb921a3" providerId="ADAL" clId="{EA54A140-900C-4DFB-9939-0884DABFB20A}" dt="2020-10-12T08:21:48.820" v="1376" actId="21"/>
          <ac:spMkLst>
            <pc:docMk/>
            <pc:sldMk cId="3824697939" sldId="273"/>
            <ac:spMk id="3" creationId="{EBEA9298-792E-4764-88A3-AAFE446749B3}"/>
          </ac:spMkLst>
        </pc:spChg>
        <pc:spChg chg="add mod ord">
          <ac:chgData name="Jaana Manssila" userId="19c53a03-2f0e-43f1-adf6-b0d70cb921a3" providerId="ADAL" clId="{EA54A140-900C-4DFB-9939-0884DABFB20A}" dt="2020-10-12T08:22:13.349" v="1386" actId="255"/>
          <ac:spMkLst>
            <pc:docMk/>
            <pc:sldMk cId="3824697939" sldId="273"/>
            <ac:spMk id="4" creationId="{8E9DAA53-8B01-4247-BBA6-8479B3B7889F}"/>
          </ac:spMkLst>
        </pc:spChg>
      </pc:sldChg>
      <pc:sldChg chg="modSp mod">
        <pc:chgData name="Jaana Manssila" userId="19c53a03-2f0e-43f1-adf6-b0d70cb921a3" providerId="ADAL" clId="{EA54A140-900C-4DFB-9939-0884DABFB20A}" dt="2020-10-09T10:26:33.409" v="884" actId="207"/>
        <pc:sldMkLst>
          <pc:docMk/>
          <pc:sldMk cId="3196066448" sldId="274"/>
        </pc:sldMkLst>
        <pc:spChg chg="mod">
          <ac:chgData name="Jaana Manssila" userId="19c53a03-2f0e-43f1-adf6-b0d70cb921a3" providerId="ADAL" clId="{EA54A140-900C-4DFB-9939-0884DABFB20A}" dt="2020-10-09T10:26:33.409" v="884" actId="207"/>
          <ac:spMkLst>
            <pc:docMk/>
            <pc:sldMk cId="3196066448" sldId="274"/>
            <ac:spMk id="4" creationId="{D849C9F8-FF4D-4F2A-AE12-319EDA49830F}"/>
          </ac:spMkLst>
        </pc:spChg>
      </pc:sldChg>
      <pc:sldChg chg="addSp delSp modSp new mod ord modClrScheme chgLayout">
        <pc:chgData name="Jaana Manssila" userId="19c53a03-2f0e-43f1-adf6-b0d70cb921a3" providerId="ADAL" clId="{EA54A140-900C-4DFB-9939-0884DABFB20A}" dt="2020-10-09T10:26:52.451" v="887" actId="207"/>
        <pc:sldMkLst>
          <pc:docMk/>
          <pc:sldMk cId="2918499036" sldId="275"/>
        </pc:sldMkLst>
        <pc:spChg chg="del mod ord">
          <ac:chgData name="Jaana Manssila" userId="19c53a03-2f0e-43f1-adf6-b0d70cb921a3" providerId="ADAL" clId="{EA54A140-900C-4DFB-9939-0884DABFB20A}" dt="2020-10-09T10:14:10.535" v="694" actId="700"/>
          <ac:spMkLst>
            <pc:docMk/>
            <pc:sldMk cId="2918499036" sldId="275"/>
            <ac:spMk id="2" creationId="{A8FAC33B-A8A7-475C-9769-2C466E67D742}"/>
          </ac:spMkLst>
        </pc:spChg>
        <pc:spChg chg="del mod ord">
          <ac:chgData name="Jaana Manssila" userId="19c53a03-2f0e-43f1-adf6-b0d70cb921a3" providerId="ADAL" clId="{EA54A140-900C-4DFB-9939-0884DABFB20A}" dt="2020-10-09T10:14:10.535" v="694" actId="700"/>
          <ac:spMkLst>
            <pc:docMk/>
            <pc:sldMk cId="2918499036" sldId="275"/>
            <ac:spMk id="3" creationId="{7E34D13D-DD31-47B3-A4A3-1013D2B2A404}"/>
          </ac:spMkLst>
        </pc:spChg>
        <pc:spChg chg="add mod ord">
          <ac:chgData name="Jaana Manssila" userId="19c53a03-2f0e-43f1-adf6-b0d70cb921a3" providerId="ADAL" clId="{EA54A140-900C-4DFB-9939-0884DABFB20A}" dt="2020-10-09T10:26:52.451" v="887" actId="207"/>
          <ac:spMkLst>
            <pc:docMk/>
            <pc:sldMk cId="2918499036" sldId="275"/>
            <ac:spMk id="4" creationId="{A8BB86A0-A2CC-49B8-91A8-9285E6A66D66}"/>
          </ac:spMkLst>
        </pc:spChg>
        <pc:spChg chg="add mod ord">
          <ac:chgData name="Jaana Manssila" userId="19c53a03-2f0e-43f1-adf6-b0d70cb921a3" providerId="ADAL" clId="{EA54A140-900C-4DFB-9939-0884DABFB20A}" dt="2020-10-09T10:16:10.957" v="766" actId="27636"/>
          <ac:spMkLst>
            <pc:docMk/>
            <pc:sldMk cId="2918499036" sldId="275"/>
            <ac:spMk id="5" creationId="{21DDD2D8-07CE-40F8-8CC7-319AEF72E472}"/>
          </ac:spMkLst>
        </pc:spChg>
      </pc:sldChg>
      <pc:sldChg chg="modSp new mod modClrScheme chgLayout">
        <pc:chgData name="Jaana Manssila" userId="19c53a03-2f0e-43f1-adf6-b0d70cb921a3" providerId="ADAL" clId="{EA54A140-900C-4DFB-9939-0884DABFB20A}" dt="2020-10-09T10:44:15.494" v="990" actId="27636"/>
        <pc:sldMkLst>
          <pc:docMk/>
          <pc:sldMk cId="1484401141" sldId="276"/>
        </pc:sldMkLst>
        <pc:spChg chg="mod ord">
          <ac:chgData name="Jaana Manssila" userId="19c53a03-2f0e-43f1-adf6-b0d70cb921a3" providerId="ADAL" clId="{EA54A140-900C-4DFB-9939-0884DABFB20A}" dt="2020-10-09T10:26:57.964" v="888" actId="207"/>
          <ac:spMkLst>
            <pc:docMk/>
            <pc:sldMk cId="1484401141" sldId="276"/>
            <ac:spMk id="2" creationId="{E8EE16AA-8FC0-4333-94CF-168D58A9E85F}"/>
          </ac:spMkLst>
        </pc:spChg>
        <pc:spChg chg="mod ord">
          <ac:chgData name="Jaana Manssila" userId="19c53a03-2f0e-43f1-adf6-b0d70cb921a3" providerId="ADAL" clId="{EA54A140-900C-4DFB-9939-0884DABFB20A}" dt="2020-10-09T10:44:15.494" v="990" actId="27636"/>
          <ac:spMkLst>
            <pc:docMk/>
            <pc:sldMk cId="1484401141" sldId="276"/>
            <ac:spMk id="3" creationId="{44231B54-DE32-455B-8EFC-529B23F5FC5B}"/>
          </ac:spMkLst>
        </pc:spChg>
      </pc:sldChg>
    </pc:docChg>
  </pc:docChgLst>
  <pc:docChgLst>
    <pc:chgData name="Jaana Manssila" userId="19c53a03-2f0e-43f1-adf6-b0d70cb921a3" providerId="ADAL" clId="{F2B24699-4A5E-6D41-952B-D5FBC8B06A2F}"/>
    <pc:docChg chg="modSld">
      <pc:chgData name="Jaana Manssila" userId="19c53a03-2f0e-43f1-adf6-b0d70cb921a3" providerId="ADAL" clId="{F2B24699-4A5E-6D41-952B-D5FBC8B06A2F}" dt="2020-10-11T09:44:02.004" v="0" actId="1076"/>
      <pc:docMkLst>
        <pc:docMk/>
      </pc:docMkLst>
      <pc:sldChg chg="modSp">
        <pc:chgData name="Jaana Manssila" userId="19c53a03-2f0e-43f1-adf6-b0d70cb921a3" providerId="ADAL" clId="{F2B24699-4A5E-6D41-952B-D5FBC8B06A2F}" dt="2020-10-11T09:44:02.004" v="0" actId="1076"/>
        <pc:sldMkLst>
          <pc:docMk/>
          <pc:sldMk cId="13881868" sldId="269"/>
        </pc:sldMkLst>
        <pc:spChg chg="mod">
          <ac:chgData name="Jaana Manssila" userId="19c53a03-2f0e-43f1-adf6-b0d70cb921a3" providerId="ADAL" clId="{F2B24699-4A5E-6D41-952B-D5FBC8B06A2F}" dt="2020-10-11T09:44:02.004" v="0" actId="1076"/>
          <ac:spMkLst>
            <pc:docMk/>
            <pc:sldMk cId="13881868" sldId="269"/>
            <ac:spMk id="3" creationId="{66260B4A-E77C-414C-96EE-ED37DE138B3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BB7AAD13-36D4-A14C-BC3B-767AD244B2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086DE181-D7B4-0D4E-B475-5655DFCC0D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C981BB-2D9D-5240-80E0-16E9541A94FB}" type="datetimeFigureOut">
              <a:rPr lang="fi-FI" smtClean="0"/>
              <a:t>12.10.2020</a:t>
            </a:fld>
            <a:endParaRPr lang="fi-FI"/>
          </a:p>
        </p:txBody>
      </p:sp>
      <p:sp>
        <p:nvSpPr>
          <p:cNvPr id="4" name="Alatunnisteen paikkamerkki 3">
            <a:extLst>
              <a:ext uri="{FF2B5EF4-FFF2-40B4-BE49-F238E27FC236}">
                <a16:creationId xmlns:a16="http://schemas.microsoft.com/office/drawing/2014/main" id="{FDC62E34-94AD-544C-9B9E-31187494877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A7DF4E5B-35DE-C547-BE40-2037E1FB07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F0D8E1-A8B5-6F4D-A761-EBADBAD0CE95}" type="slidenum">
              <a:rPr lang="fi-FI" smtClean="0"/>
              <a:t>‹#›</a:t>
            </a:fld>
            <a:endParaRPr lang="fi-FI"/>
          </a:p>
        </p:txBody>
      </p:sp>
    </p:spTree>
    <p:extLst>
      <p:ext uri="{BB962C8B-B14F-4D97-AF65-F5344CB8AC3E}">
        <p14:creationId xmlns:p14="http://schemas.microsoft.com/office/powerpoint/2010/main" val="3574305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CF2D1F-AB84-B046-9159-93DC457FF077}" type="datetimeFigureOut">
              <a:rPr lang="fi-FI" smtClean="0"/>
              <a:t>12.10.2020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5723B-EECA-B145-B87C-835C7702B3C5}" type="slidenum">
              <a:rPr lang="fi-FI" smtClean="0"/>
              <a:t>‹#›</a:t>
            </a:fld>
            <a:endParaRPr lang="fi-FI"/>
          </a:p>
        </p:txBody>
      </p:sp>
    </p:spTree>
    <p:extLst>
      <p:ext uri="{BB962C8B-B14F-4D97-AF65-F5344CB8AC3E}">
        <p14:creationId xmlns:p14="http://schemas.microsoft.com/office/powerpoint/2010/main" val="201084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finlex.fi/fi/laki/ajantasa/2014/20141301#a22.4.2016-292"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B625723B-EECA-B145-B87C-835C7702B3C5}" type="slidenum">
              <a:rPr lang="fi-FI" smtClean="0"/>
              <a:t>4</a:t>
            </a:fld>
            <a:endParaRPr lang="fi-FI"/>
          </a:p>
        </p:txBody>
      </p:sp>
    </p:spTree>
    <p:extLst>
      <p:ext uri="{BB962C8B-B14F-4D97-AF65-F5344CB8AC3E}">
        <p14:creationId xmlns:p14="http://schemas.microsoft.com/office/powerpoint/2010/main" val="9434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fontAlgn="base"/>
            <a:r>
              <a:rPr lang="fi-FI" b="0" i="0" dirty="0">
                <a:solidFill>
                  <a:srgbClr val="4E4E4E"/>
                </a:solidFill>
                <a:effectLst/>
                <a:latin typeface="inherit"/>
              </a:rPr>
              <a:t>SHL 46 a §</a:t>
            </a:r>
            <a:r>
              <a:rPr lang="fi-FI" b="0" i="0" dirty="0">
                <a:solidFill>
                  <a:srgbClr val="4E4E4E"/>
                </a:solidFill>
                <a:effectLst/>
                <a:latin typeface="IntervalSansProSemiBold"/>
              </a:rPr>
              <a:t> </a:t>
            </a:r>
            <a:r>
              <a:rPr lang="fi-FI" b="0" i="0" u="sng" dirty="0">
                <a:solidFill>
                  <a:srgbClr val="20748C"/>
                </a:solidFill>
                <a:effectLst/>
                <a:latin typeface="inherit"/>
                <a:hlinkClick r:id="rId3" tooltip="Linkki muutossäädöksen voimaantulotietoihin"/>
              </a:rPr>
              <a:t>(22.4.2016/292)</a:t>
            </a:r>
            <a:endParaRPr lang="fi-FI" b="0" i="0" dirty="0">
              <a:solidFill>
                <a:srgbClr val="4E4E4E"/>
              </a:solidFill>
              <a:effectLst/>
              <a:latin typeface="IntervalSansProSemiBold"/>
            </a:endParaRPr>
          </a:p>
          <a:p>
            <a:pPr algn="l" fontAlgn="base"/>
            <a:endParaRPr lang="fi-FI" b="0" i="0" dirty="0">
              <a:solidFill>
                <a:srgbClr val="4E4E4E"/>
              </a:solidFill>
              <a:effectLst/>
              <a:latin typeface="IntervalSansProSemiBold"/>
            </a:endParaRPr>
          </a:p>
          <a:p>
            <a:pPr algn="l" fontAlgn="base"/>
            <a:r>
              <a:rPr lang="fi-FI" b="0" i="0" dirty="0">
                <a:solidFill>
                  <a:srgbClr val="4E4E4E"/>
                </a:solidFill>
                <a:effectLst/>
                <a:latin typeface="IntervalSansProSemiBold"/>
              </a:rPr>
              <a:t>Sosiaalihuollon johtaminen</a:t>
            </a:r>
          </a:p>
          <a:p>
            <a:pPr algn="l" fontAlgn="base"/>
            <a:endParaRPr lang="fi-FI" b="0" i="0" dirty="0">
              <a:solidFill>
                <a:srgbClr val="444444"/>
              </a:solidFill>
              <a:effectLst/>
              <a:latin typeface="IntervalSansProRegular"/>
            </a:endParaRPr>
          </a:p>
          <a:p>
            <a:pPr algn="l" fontAlgn="base"/>
            <a:r>
              <a:rPr lang="fi-FI" b="0" i="0" dirty="0">
                <a:solidFill>
                  <a:srgbClr val="444444"/>
                </a:solidFill>
                <a:effectLst/>
                <a:latin typeface="IntervalSansProRegular"/>
              </a:rPr>
              <a:t>Sosiaalihuollon tai sosiaali- ja terveydenhuollon pääasiassa hallinnollisissa johtotehtävissä voi toimia sosiaalityöntekijä tai henkilö, jolla on tehtävään soveltuva ylempi korkeakoulututkinto ja alan tuntemus sekä niiden lisäksi riittävä johtamistaito.</a:t>
            </a:r>
          </a:p>
          <a:p>
            <a:pPr algn="l" fontAlgn="base"/>
            <a:endParaRPr lang="fi-FI" b="0" i="0" dirty="0">
              <a:solidFill>
                <a:srgbClr val="444444"/>
              </a:solidFill>
              <a:effectLst/>
              <a:latin typeface="IntervalSansProRegular"/>
            </a:endParaRPr>
          </a:p>
          <a:p>
            <a:pPr algn="l" fontAlgn="base"/>
            <a:r>
              <a:rPr lang="fi-FI" b="0" i="0" dirty="0">
                <a:solidFill>
                  <a:srgbClr val="444444"/>
                </a:solidFill>
                <a:effectLst/>
                <a:latin typeface="IntervalSansProRegular"/>
              </a:rPr>
              <a:t>Sosiaalityön ammatillisesta johtamisesta säädetään sosiaalihuollon ammattihenkilöistä annetun lain 9 §:ssä.</a:t>
            </a:r>
          </a:p>
          <a:p>
            <a:pPr algn="l" fontAlgn="base"/>
            <a:endParaRPr lang="fi-FI" b="0" i="0" dirty="0">
              <a:solidFill>
                <a:srgbClr val="444444"/>
              </a:solidFill>
              <a:effectLst/>
              <a:latin typeface="IntervalSansProRegular"/>
            </a:endParaRPr>
          </a:p>
          <a:p>
            <a:pPr algn="l" fontAlgn="base"/>
            <a:r>
              <a:rPr lang="fi-FI" b="0" i="0" dirty="0">
                <a:solidFill>
                  <a:srgbClr val="444444"/>
                </a:solidFill>
                <a:effectLst/>
                <a:latin typeface="IntervalSansProRegular"/>
              </a:rPr>
              <a:t>Muissa asiakastyön ohjausta sisältävissä sosiaalihuollon johtotehtävissä voi toimia henkilö, jolla on tehtävään soveltuva korkeakoulututkinto, alan tuntemus sekä riittävä johtamistaito.</a:t>
            </a:r>
          </a:p>
          <a:p>
            <a:endParaRPr lang="fi-FI" dirty="0"/>
          </a:p>
        </p:txBody>
      </p:sp>
      <p:sp>
        <p:nvSpPr>
          <p:cNvPr id="4" name="Dian numeron paikkamerkki 3"/>
          <p:cNvSpPr>
            <a:spLocks noGrp="1"/>
          </p:cNvSpPr>
          <p:nvPr>
            <p:ph type="sldNum" sz="quarter" idx="5"/>
          </p:nvPr>
        </p:nvSpPr>
        <p:spPr/>
        <p:txBody>
          <a:bodyPr/>
          <a:lstStyle/>
          <a:p>
            <a:fld id="{B625723B-EECA-B145-B87C-835C7702B3C5}" type="slidenum">
              <a:rPr lang="fi-FI" smtClean="0"/>
              <a:t>9</a:t>
            </a:fld>
            <a:endParaRPr lang="fi-FI"/>
          </a:p>
        </p:txBody>
      </p:sp>
    </p:spTree>
    <p:extLst>
      <p:ext uri="{BB962C8B-B14F-4D97-AF65-F5344CB8AC3E}">
        <p14:creationId xmlns:p14="http://schemas.microsoft.com/office/powerpoint/2010/main" val="3023194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5490C48F-7698-C74D-9493-834E74EE4745}"/>
              </a:ext>
            </a:extLst>
          </p:cNvPr>
          <p:cNvPicPr>
            <a:picLocks noChangeAspect="1"/>
          </p:cNvPicPr>
          <p:nvPr userDrawn="1"/>
        </p:nvPicPr>
        <p:blipFill>
          <a:blip r:embed="rId2"/>
          <a:stretch>
            <a:fillRect/>
          </a:stretch>
        </p:blipFill>
        <p:spPr>
          <a:xfrm>
            <a:off x="0" y="-697"/>
            <a:ext cx="6400800" cy="6858000"/>
          </a:xfrm>
          <a:prstGeom prst="rect">
            <a:avLst/>
          </a:prstGeom>
        </p:spPr>
      </p:pic>
      <p:sp>
        <p:nvSpPr>
          <p:cNvPr id="2" name="Title 1"/>
          <p:cNvSpPr>
            <a:spLocks noGrp="1"/>
          </p:cNvSpPr>
          <p:nvPr>
            <p:ph type="ctrTitle"/>
          </p:nvPr>
        </p:nvSpPr>
        <p:spPr>
          <a:xfrm>
            <a:off x="5378130" y="1122364"/>
            <a:ext cx="6228521" cy="2306637"/>
          </a:xfrm>
        </p:spPr>
        <p:txBody>
          <a:bodyPr anchor="b">
            <a:normAutofit/>
          </a:bodyPr>
          <a:lstStyle>
            <a:lvl1pPr algn="r">
              <a:defRPr sz="3800">
                <a:solidFill>
                  <a:schemeClr val="tx1"/>
                </a:solidFill>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Subtitle 2"/>
          <p:cNvSpPr>
            <a:spLocks noGrp="1"/>
          </p:cNvSpPr>
          <p:nvPr>
            <p:ph type="subTitle" idx="1"/>
          </p:nvPr>
        </p:nvSpPr>
        <p:spPr>
          <a:xfrm>
            <a:off x="5378130" y="3602039"/>
            <a:ext cx="6228521" cy="1258197"/>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4192194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E8F630B9-4351-204A-8B7B-DC6468C60328}"/>
              </a:ext>
            </a:extLst>
          </p:cNvPr>
          <p:cNvPicPr>
            <a:picLocks noChangeAspect="1"/>
          </p:cNvPicPr>
          <p:nvPr userDrawn="1"/>
        </p:nvPicPr>
        <p:blipFill>
          <a:blip r:embed="rId2"/>
          <a:stretch>
            <a:fillRect/>
          </a:stretch>
        </p:blipFill>
        <p:spPr>
          <a:xfrm>
            <a:off x="0" y="0"/>
            <a:ext cx="5791200" cy="6858000"/>
          </a:xfrm>
          <a:prstGeom prst="rect">
            <a:avLst/>
          </a:prstGeom>
        </p:spPr>
      </p:pic>
      <p:sp>
        <p:nvSpPr>
          <p:cNvPr id="2" name="Title 1"/>
          <p:cNvSpPr>
            <a:spLocks noGrp="1"/>
          </p:cNvSpPr>
          <p:nvPr>
            <p:ph type="ctrTitle"/>
          </p:nvPr>
        </p:nvSpPr>
        <p:spPr>
          <a:xfrm>
            <a:off x="5378130" y="1122364"/>
            <a:ext cx="6228521" cy="2306637"/>
          </a:xfrm>
        </p:spPr>
        <p:txBody>
          <a:bodyPr anchor="b">
            <a:normAutofit/>
          </a:bodyPr>
          <a:lstStyle>
            <a:lvl1pPr algn="r">
              <a:defRPr sz="3800">
                <a:solidFill>
                  <a:schemeClr val="tx1"/>
                </a:solidFill>
              </a:defRPr>
            </a:lvl1pPr>
          </a:lstStyle>
          <a:p>
            <a:r>
              <a:rPr lang="fi-FI"/>
              <a:t>Muokkaa ots. perustyyl. napsautt.</a:t>
            </a:r>
            <a:endParaRPr lang="en-US" dirty="0"/>
          </a:p>
        </p:txBody>
      </p:sp>
      <p:sp>
        <p:nvSpPr>
          <p:cNvPr id="3" name="Subtitle 2"/>
          <p:cNvSpPr>
            <a:spLocks noGrp="1"/>
          </p:cNvSpPr>
          <p:nvPr>
            <p:ph type="subTitle" idx="1"/>
          </p:nvPr>
        </p:nvSpPr>
        <p:spPr>
          <a:xfrm>
            <a:off x="5378130" y="3602039"/>
            <a:ext cx="6228521" cy="1258197"/>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122248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Otsikkodia">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DDED14BD-39AD-4545-AA88-38F8CF26FD32}"/>
              </a:ext>
            </a:extLst>
          </p:cNvPr>
          <p:cNvPicPr>
            <a:picLocks noChangeAspect="1"/>
          </p:cNvPicPr>
          <p:nvPr userDrawn="1"/>
        </p:nvPicPr>
        <p:blipFill>
          <a:blip r:embed="rId2"/>
          <a:stretch>
            <a:fillRect/>
          </a:stretch>
        </p:blipFill>
        <p:spPr>
          <a:xfrm>
            <a:off x="6489700" y="0"/>
            <a:ext cx="5702300" cy="6858000"/>
          </a:xfrm>
          <a:prstGeom prst="rect">
            <a:avLst/>
          </a:prstGeom>
        </p:spPr>
      </p:pic>
      <p:sp>
        <p:nvSpPr>
          <p:cNvPr id="2" name="Title 1"/>
          <p:cNvSpPr>
            <a:spLocks noGrp="1"/>
          </p:cNvSpPr>
          <p:nvPr>
            <p:ph type="ctrTitle"/>
          </p:nvPr>
        </p:nvSpPr>
        <p:spPr>
          <a:xfrm>
            <a:off x="547692" y="1122364"/>
            <a:ext cx="5923721" cy="2306637"/>
          </a:xfrm>
        </p:spPr>
        <p:txBody>
          <a:bodyPr anchor="b">
            <a:normAutofit/>
          </a:bodyPr>
          <a:lstStyle>
            <a:lvl1pPr algn="l">
              <a:defRPr sz="3800">
                <a:solidFill>
                  <a:schemeClr val="tx1"/>
                </a:solidFill>
              </a:defRPr>
            </a:lvl1pPr>
          </a:lstStyle>
          <a:p>
            <a:r>
              <a:rPr lang="fi-FI"/>
              <a:t>Muokkaa ots. perustyyl. napsautt.</a:t>
            </a:r>
            <a:endParaRPr lang="en-US" dirty="0"/>
          </a:p>
        </p:txBody>
      </p:sp>
      <p:sp>
        <p:nvSpPr>
          <p:cNvPr id="3" name="Subtitle 2"/>
          <p:cNvSpPr>
            <a:spLocks noGrp="1"/>
          </p:cNvSpPr>
          <p:nvPr>
            <p:ph type="subTitle" idx="1"/>
          </p:nvPr>
        </p:nvSpPr>
        <p:spPr>
          <a:xfrm>
            <a:off x="547692" y="3602038"/>
            <a:ext cx="5923720" cy="131783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Tree>
    <p:extLst>
      <p:ext uri="{BB962C8B-B14F-4D97-AF65-F5344CB8AC3E}">
        <p14:creationId xmlns:p14="http://schemas.microsoft.com/office/powerpoint/2010/main" val="199358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545592" y="908052"/>
            <a:ext cx="6543261"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654326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pic>
        <p:nvPicPr>
          <p:cNvPr id="5" name="Kuva 4">
            <a:extLst>
              <a:ext uri="{FF2B5EF4-FFF2-40B4-BE49-F238E27FC236}">
                <a16:creationId xmlns:a16="http://schemas.microsoft.com/office/drawing/2014/main" id="{4DA86D18-0533-D746-BDB3-EAB08CFF6C1D}"/>
              </a:ext>
            </a:extLst>
          </p:cNvPr>
          <p:cNvPicPr>
            <a:picLocks noChangeAspect="1"/>
          </p:cNvPicPr>
          <p:nvPr userDrawn="1"/>
        </p:nvPicPr>
        <p:blipFill>
          <a:blip r:embed="rId2"/>
          <a:stretch>
            <a:fillRect/>
          </a:stretch>
        </p:blipFill>
        <p:spPr>
          <a:xfrm>
            <a:off x="6629400" y="0"/>
            <a:ext cx="5562600" cy="6858000"/>
          </a:xfrm>
          <a:prstGeom prst="rect">
            <a:avLst/>
          </a:prstGeom>
        </p:spPr>
      </p:pic>
    </p:spTree>
    <p:extLst>
      <p:ext uri="{BB962C8B-B14F-4D97-AF65-F5344CB8AC3E}">
        <p14:creationId xmlns:p14="http://schemas.microsoft.com/office/powerpoint/2010/main" val="239370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pic>
        <p:nvPicPr>
          <p:cNvPr id="6" name="Kuva 5">
            <a:extLst>
              <a:ext uri="{FF2B5EF4-FFF2-40B4-BE49-F238E27FC236}">
                <a16:creationId xmlns:a16="http://schemas.microsoft.com/office/drawing/2014/main" id="{94FC3B78-FECB-C04B-9103-9B3F94369AF6}"/>
              </a:ext>
            </a:extLst>
          </p:cNvPr>
          <p:cNvPicPr>
            <a:picLocks noChangeAspect="1"/>
          </p:cNvPicPr>
          <p:nvPr userDrawn="1"/>
        </p:nvPicPr>
        <p:blipFill rotWithShape="1">
          <a:blip r:embed="rId2"/>
          <a:srcRect r="5735"/>
          <a:stretch/>
        </p:blipFill>
        <p:spPr>
          <a:xfrm>
            <a:off x="6922516" y="0"/>
            <a:ext cx="5159756" cy="6858000"/>
          </a:xfrm>
          <a:prstGeom prst="rect">
            <a:avLst/>
          </a:prstGeom>
        </p:spPr>
      </p:pic>
      <p:sp>
        <p:nvSpPr>
          <p:cNvPr id="2" name="Title 1"/>
          <p:cNvSpPr>
            <a:spLocks noGrp="1"/>
          </p:cNvSpPr>
          <p:nvPr>
            <p:ph type="title"/>
          </p:nvPr>
        </p:nvSpPr>
        <p:spPr>
          <a:xfrm>
            <a:off x="543847" y="908052"/>
            <a:ext cx="6360381"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3847" y="2450306"/>
            <a:ext cx="636038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928007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Otsikko ja sisältö">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CE3EE5EA-B4A4-4E4A-82D2-93BAB23DD188}"/>
              </a:ext>
            </a:extLst>
          </p:cNvPr>
          <p:cNvPicPr>
            <a:picLocks noChangeAspect="1"/>
          </p:cNvPicPr>
          <p:nvPr userDrawn="1"/>
        </p:nvPicPr>
        <p:blipFill>
          <a:blip r:embed="rId2"/>
          <a:stretch>
            <a:fillRect/>
          </a:stretch>
        </p:blipFill>
        <p:spPr>
          <a:xfrm>
            <a:off x="7943596" y="4130190"/>
            <a:ext cx="3492500" cy="2374900"/>
          </a:xfrm>
          <a:prstGeom prst="rect">
            <a:avLst/>
          </a:prstGeom>
        </p:spPr>
      </p:pic>
      <p:sp>
        <p:nvSpPr>
          <p:cNvPr id="2" name="Title 1"/>
          <p:cNvSpPr>
            <a:spLocks noGrp="1"/>
          </p:cNvSpPr>
          <p:nvPr>
            <p:ph type="title"/>
          </p:nvPr>
        </p:nvSpPr>
        <p:spPr>
          <a:xfrm>
            <a:off x="545591" y="908052"/>
            <a:ext cx="9233452"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9233451"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341275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545592" y="908052"/>
            <a:ext cx="11131296" cy="1325563"/>
          </a:xfrm>
        </p:spPr>
        <p:txBody>
          <a:bodyPr/>
          <a:lstStyle/>
          <a:p>
            <a:r>
              <a:rPr lang="fi-FI"/>
              <a:t>Muokkaa ots. perustyyl. napsautt.</a:t>
            </a:r>
            <a:endParaRPr lang="en-US" dirty="0"/>
          </a:p>
        </p:txBody>
      </p:sp>
      <p:sp>
        <p:nvSpPr>
          <p:cNvPr id="3" name="Content Placeholder 2"/>
          <p:cNvSpPr>
            <a:spLocks noGrp="1"/>
          </p:cNvSpPr>
          <p:nvPr>
            <p:ph idx="1"/>
          </p:nvPr>
        </p:nvSpPr>
        <p:spPr>
          <a:xfrm>
            <a:off x="545592" y="2450306"/>
            <a:ext cx="11131296" cy="326945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26867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542544" y="908052"/>
            <a:ext cx="11088624" cy="1325563"/>
          </a:xfrm>
        </p:spPr>
        <p:txBody>
          <a:bodyPr/>
          <a:lstStyle/>
          <a:p>
            <a:r>
              <a:rPr lang="fi-FI"/>
              <a:t>Muokkaa ots. perustyyl. napsautt.</a:t>
            </a:r>
            <a:endParaRPr lang="en-US" dirty="0"/>
          </a:p>
        </p:txBody>
      </p:sp>
      <p:sp>
        <p:nvSpPr>
          <p:cNvPr id="3" name="Content Placeholder 2"/>
          <p:cNvSpPr>
            <a:spLocks noGrp="1"/>
          </p:cNvSpPr>
          <p:nvPr>
            <p:ph sz="half" idx="1"/>
          </p:nvPr>
        </p:nvSpPr>
        <p:spPr>
          <a:xfrm>
            <a:off x="542544" y="2372277"/>
            <a:ext cx="5181600" cy="34421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2372277"/>
            <a:ext cx="5477256" cy="34421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extLst>
      <p:ext uri="{BB962C8B-B14F-4D97-AF65-F5344CB8AC3E}">
        <p14:creationId xmlns:p14="http://schemas.microsoft.com/office/powerpoint/2010/main" val="10912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548640" y="576264"/>
            <a:ext cx="11109960" cy="2852737"/>
          </a:xfrm>
        </p:spPr>
        <p:txBody>
          <a:bodyPr anchor="b">
            <a:normAutofit/>
          </a:bodyPr>
          <a:lstStyle>
            <a:lvl1pPr>
              <a:defRPr sz="3400"/>
            </a:lvl1pPr>
          </a:lstStyle>
          <a:p>
            <a:r>
              <a:rPr lang="fi-FI"/>
              <a:t>Muokkaa ots. perustyyl. napsautt.</a:t>
            </a:r>
            <a:endParaRPr lang="en-US" dirty="0"/>
          </a:p>
        </p:txBody>
      </p:sp>
      <p:sp>
        <p:nvSpPr>
          <p:cNvPr id="3" name="Text Placeholder 2"/>
          <p:cNvSpPr>
            <a:spLocks noGrp="1"/>
          </p:cNvSpPr>
          <p:nvPr>
            <p:ph type="body" idx="1"/>
          </p:nvPr>
        </p:nvSpPr>
        <p:spPr>
          <a:xfrm>
            <a:off x="548640" y="3455989"/>
            <a:ext cx="1110996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Tree>
    <p:extLst>
      <p:ext uri="{BB962C8B-B14F-4D97-AF65-F5344CB8AC3E}">
        <p14:creationId xmlns:p14="http://schemas.microsoft.com/office/powerpoint/2010/main" val="402068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5592" y="908052"/>
            <a:ext cx="11131296"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545592" y="2450306"/>
            <a:ext cx="11131296" cy="3269457"/>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pic>
        <p:nvPicPr>
          <p:cNvPr id="6" name="Kuva 5">
            <a:extLst>
              <a:ext uri="{FF2B5EF4-FFF2-40B4-BE49-F238E27FC236}">
                <a16:creationId xmlns:a16="http://schemas.microsoft.com/office/drawing/2014/main" id="{BD1277FA-4D87-A04D-B880-FBE2B18E1F5C}"/>
              </a:ext>
            </a:extLst>
          </p:cNvPr>
          <p:cNvPicPr>
            <a:picLocks noChangeAspect="1"/>
          </p:cNvPicPr>
          <p:nvPr userDrawn="1"/>
        </p:nvPicPr>
        <p:blipFill>
          <a:blip r:embed="rId11"/>
          <a:stretch>
            <a:fillRect/>
          </a:stretch>
        </p:blipFill>
        <p:spPr>
          <a:xfrm>
            <a:off x="0" y="6007100"/>
            <a:ext cx="12192000" cy="850900"/>
          </a:xfrm>
          <a:prstGeom prst="rect">
            <a:avLst/>
          </a:prstGeom>
        </p:spPr>
      </p:pic>
    </p:spTree>
    <p:extLst>
      <p:ext uri="{BB962C8B-B14F-4D97-AF65-F5344CB8AC3E}">
        <p14:creationId xmlns:p14="http://schemas.microsoft.com/office/powerpoint/2010/main" val="2998766685"/>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0" r:id="rId3"/>
    <p:sldLayoutId id="2147483662" r:id="rId4"/>
    <p:sldLayoutId id="2147483673" r:id="rId5"/>
    <p:sldLayoutId id="2147483674" r:id="rId6"/>
    <p:sldLayoutId id="2147483672" r:id="rId7"/>
    <p:sldLayoutId id="2147483664" r:id="rId8"/>
    <p:sldLayoutId id="2147483663" r:id="rId9"/>
  </p:sldLayoutIdLst>
  <p:hf hdr="0" ftr="0"/>
  <p:txStyles>
    <p:titleStyle>
      <a:lvl1pPr algn="l" defTabSz="914400" rtl="0" eaLnBrk="1" latinLnBrk="0" hangingPunct="1">
        <a:lnSpc>
          <a:spcPct val="90000"/>
        </a:lnSpc>
        <a:spcBef>
          <a:spcPct val="0"/>
        </a:spcBef>
        <a:buNone/>
        <a:defRPr sz="3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talentia.e-julkaisu.com/2019/tyouraselvitys/#page=1"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talentia.fi/wp-content/uploads/2020/10/Kopo-ohjelma_nettipdf.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www.talentia.fi/tyoelamainfo/ammatit-ja-patevyydet/ammatit-ja-tutkinnot/tilapainen-tyoskentely-sosiaalityontekijana/"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hl.fi/fi/web/tiedonhallinta-sosiaali-ja-terveysalalla/tiedonhallinnan-ohjaus/sosiaalihuollon-tiedonhallinta/palvelutuotannon-toiminnalliset-maarittelyt/sosiaalihuollon-palveluprosessit"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julkaisut.valtioneuvosto.fi/bitstream/handle/10024/161660/Rap_47_2019_Sosiaalityon%20tulevaisuus.pdf?sequence=1&amp;isAllowed=y" TargetMode="External"/><Relationship Id="rId2" Type="http://schemas.openxmlformats.org/officeDocument/2006/relationships/hyperlink" Target="https://www.talentia.fi/wp-content/uploads/2019/03/talentia-polkuesite-002.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talentia.fi/wp-content/uploads/2018/02/Talentia_sosiaalihuollon-ammattihenkiloiden-tyonjakomalli-.pdf"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512921-6B70-7844-AC8B-591AFD9F66D2}"/>
              </a:ext>
            </a:extLst>
          </p:cNvPr>
          <p:cNvSpPr>
            <a:spLocks noGrp="1"/>
          </p:cNvSpPr>
          <p:nvPr>
            <p:ph type="ctrTitle"/>
          </p:nvPr>
        </p:nvSpPr>
        <p:spPr/>
        <p:txBody>
          <a:bodyPr>
            <a:normAutofit/>
          </a:bodyPr>
          <a:lstStyle/>
          <a:p>
            <a:r>
              <a:rPr lang="fi-FI" b="1" dirty="0">
                <a:cs typeface="Calibri"/>
              </a:rPr>
              <a:t>Miten sosiaalityöntekijöiden ja sosionomien työnjakoa voidaan määritellä ja rakentaa? </a:t>
            </a:r>
          </a:p>
        </p:txBody>
      </p:sp>
      <p:sp>
        <p:nvSpPr>
          <p:cNvPr id="3" name="Alaotsikko 2">
            <a:extLst>
              <a:ext uri="{FF2B5EF4-FFF2-40B4-BE49-F238E27FC236}">
                <a16:creationId xmlns:a16="http://schemas.microsoft.com/office/drawing/2014/main" id="{9DEA430C-2D57-D34B-9984-C15E806C40BC}"/>
              </a:ext>
            </a:extLst>
          </p:cNvPr>
          <p:cNvSpPr>
            <a:spLocks noGrp="1"/>
          </p:cNvSpPr>
          <p:nvPr>
            <p:ph type="subTitle" idx="1"/>
          </p:nvPr>
        </p:nvSpPr>
        <p:spPr/>
        <p:txBody>
          <a:bodyPr vert="horz" lIns="91440" tIns="45720" rIns="91440" bIns="45720" rtlCol="0" anchor="t">
            <a:normAutofit fontScale="70000" lnSpcReduction="20000"/>
          </a:bodyPr>
          <a:lstStyle/>
          <a:p>
            <a:endParaRPr lang="fi-FI" sz="2600" dirty="0"/>
          </a:p>
          <a:p>
            <a:endParaRPr lang="fi-FI" sz="2600" dirty="0"/>
          </a:p>
          <a:p>
            <a:endParaRPr lang="fi-FI" sz="2600" dirty="0"/>
          </a:p>
          <a:p>
            <a:r>
              <a:rPr lang="fi-FI" sz="2600" dirty="0"/>
              <a:t>Jaana Manssila</a:t>
            </a:r>
          </a:p>
          <a:p>
            <a:endParaRPr lang="fi-FI" sz="2600" dirty="0"/>
          </a:p>
        </p:txBody>
      </p:sp>
    </p:spTree>
    <p:extLst>
      <p:ext uri="{BB962C8B-B14F-4D97-AF65-F5344CB8AC3E}">
        <p14:creationId xmlns:p14="http://schemas.microsoft.com/office/powerpoint/2010/main" val="2974118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A8BB86A0-A2CC-49B8-91A8-9285E6A66D66}"/>
              </a:ext>
            </a:extLst>
          </p:cNvPr>
          <p:cNvSpPr>
            <a:spLocks noGrp="1"/>
          </p:cNvSpPr>
          <p:nvPr>
            <p:ph type="title"/>
          </p:nvPr>
        </p:nvSpPr>
        <p:spPr/>
        <p:txBody>
          <a:bodyPr/>
          <a:lstStyle/>
          <a:p>
            <a:r>
              <a:rPr lang="fi-FI" dirty="0">
                <a:solidFill>
                  <a:schemeClr val="accent3"/>
                </a:solidFill>
              </a:rPr>
              <a:t>Toimiva työnjako vahvistaa työyhteisöjä</a:t>
            </a:r>
          </a:p>
        </p:txBody>
      </p:sp>
      <p:sp>
        <p:nvSpPr>
          <p:cNvPr id="5" name="Sisällön paikkamerkki 4">
            <a:extLst>
              <a:ext uri="{FF2B5EF4-FFF2-40B4-BE49-F238E27FC236}">
                <a16:creationId xmlns:a16="http://schemas.microsoft.com/office/drawing/2014/main" id="{21DDD2D8-07CE-40F8-8CC7-319AEF72E472}"/>
              </a:ext>
            </a:extLst>
          </p:cNvPr>
          <p:cNvSpPr>
            <a:spLocks noGrp="1"/>
          </p:cNvSpPr>
          <p:nvPr>
            <p:ph idx="1"/>
          </p:nvPr>
        </p:nvSpPr>
        <p:spPr>
          <a:xfrm>
            <a:off x="545592" y="1947333"/>
            <a:ext cx="9233451" cy="4224867"/>
          </a:xfrm>
        </p:spPr>
        <p:txBody>
          <a:bodyPr>
            <a:normAutofit fontScale="92500" lnSpcReduction="10000"/>
          </a:bodyPr>
          <a:lstStyle/>
          <a:p>
            <a:endParaRPr lang="fi-FI" dirty="0"/>
          </a:p>
          <a:p>
            <a:r>
              <a:rPr lang="fi-FI" sz="2400" b="0" i="0" dirty="0">
                <a:solidFill>
                  <a:srgbClr val="232323"/>
                </a:solidFill>
                <a:effectLst/>
              </a:rPr>
              <a:t>Jokainen organisaatio on erilainen ja siksi työnjakoa tulee kehittää työpaikkakohtaisesti. </a:t>
            </a:r>
          </a:p>
          <a:p>
            <a:r>
              <a:rPr lang="fi-FI" sz="2400" b="0" i="0" dirty="0">
                <a:solidFill>
                  <a:srgbClr val="232323"/>
                </a:solidFill>
                <a:effectLst/>
              </a:rPr>
              <a:t>Työnjaon laatiminen on yhteisöllinen prosessi,</a:t>
            </a:r>
            <a:r>
              <a:rPr lang="fi-FI" sz="2400" dirty="0">
                <a:solidFill>
                  <a:srgbClr val="232323"/>
                </a:solidFill>
              </a:rPr>
              <a:t> jossa johdon ja henkilöstön osallisuuden lisäksi tarvitaan myös asiakkaiden näkemyksiä.</a:t>
            </a:r>
            <a:endParaRPr lang="fi-FI" sz="2400" b="0" i="0" dirty="0">
              <a:solidFill>
                <a:srgbClr val="232323"/>
              </a:solidFill>
              <a:effectLst/>
            </a:endParaRPr>
          </a:p>
          <a:p>
            <a:r>
              <a:rPr lang="fi-FI" sz="2400" dirty="0"/>
              <a:t>Työnjaon toimivuutta on arvioitava säännöllisesti.</a:t>
            </a:r>
          </a:p>
          <a:p>
            <a:r>
              <a:rPr lang="fi-FI" sz="2400" dirty="0"/>
              <a:t>Työnjakoa on kehitettävä arviointitulosten pohjalta tukemaan työn tavoitteiden toteutumista.</a:t>
            </a:r>
          </a:p>
          <a:p>
            <a:r>
              <a:rPr lang="fi-FI" sz="2400" dirty="0"/>
              <a:t>Työnjaon vaikutuksia on seurattava asiakkaiden, työntekijöiden ja johtamisen näkökulmista.  </a:t>
            </a:r>
          </a:p>
          <a:p>
            <a:r>
              <a:rPr lang="fi-FI" sz="2400" dirty="0"/>
              <a:t>Toimiva työnjako tasaa työkuormaa ja edistää näin työntekijöiden keskinäistä yhteistyötä, työhyvinvointia sekä työhön sitoutumista. </a:t>
            </a:r>
          </a:p>
          <a:p>
            <a:endParaRPr lang="fi-FI" sz="2400" dirty="0"/>
          </a:p>
          <a:p>
            <a:endParaRPr lang="fi-FI" dirty="0"/>
          </a:p>
        </p:txBody>
      </p:sp>
    </p:spTree>
    <p:extLst>
      <p:ext uri="{BB962C8B-B14F-4D97-AF65-F5344CB8AC3E}">
        <p14:creationId xmlns:p14="http://schemas.microsoft.com/office/powerpoint/2010/main" val="2918499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EE16AA-8FC0-4333-94CF-168D58A9E85F}"/>
              </a:ext>
            </a:extLst>
          </p:cNvPr>
          <p:cNvSpPr>
            <a:spLocks noGrp="1"/>
          </p:cNvSpPr>
          <p:nvPr>
            <p:ph type="title"/>
          </p:nvPr>
        </p:nvSpPr>
        <p:spPr/>
        <p:txBody>
          <a:bodyPr/>
          <a:lstStyle/>
          <a:p>
            <a:r>
              <a:rPr lang="fi-FI" dirty="0">
                <a:solidFill>
                  <a:schemeClr val="accent3"/>
                </a:solidFill>
              </a:rPr>
              <a:t>Työnjako tukee työuria</a:t>
            </a:r>
          </a:p>
        </p:txBody>
      </p:sp>
      <p:sp>
        <p:nvSpPr>
          <p:cNvPr id="3" name="Sisällön paikkamerkki 2">
            <a:extLst>
              <a:ext uri="{FF2B5EF4-FFF2-40B4-BE49-F238E27FC236}">
                <a16:creationId xmlns:a16="http://schemas.microsoft.com/office/drawing/2014/main" id="{44231B54-DE32-455B-8EFC-529B23F5FC5B}"/>
              </a:ext>
            </a:extLst>
          </p:cNvPr>
          <p:cNvSpPr>
            <a:spLocks noGrp="1"/>
          </p:cNvSpPr>
          <p:nvPr>
            <p:ph idx="1"/>
          </p:nvPr>
        </p:nvSpPr>
        <p:spPr/>
        <p:txBody>
          <a:bodyPr>
            <a:normAutofit fontScale="77500" lnSpcReduction="20000"/>
          </a:bodyPr>
          <a:lstStyle/>
          <a:p>
            <a:r>
              <a:rPr lang="fi-FI" sz="2800" dirty="0"/>
              <a:t>Toimiva työnjako tukee osaltaan myös työn, perhe-elämän ja vapaa-ajan yhteensovittamista, mikä heijastuu työtyytyväisyyteen ja työtehoon.</a:t>
            </a:r>
          </a:p>
          <a:p>
            <a:pPr marL="0" indent="0">
              <a:buNone/>
            </a:pPr>
            <a:endParaRPr lang="fi-FI" sz="2800" dirty="0"/>
          </a:p>
          <a:p>
            <a:r>
              <a:rPr lang="fi-FI" sz="2800" dirty="0"/>
              <a:t>Toimiva työnjako tukee myös sosiaalialan </a:t>
            </a:r>
            <a:r>
              <a:rPr lang="fi-FI" sz="2800"/>
              <a:t>ammattihenkilöiden arvosidonnaista urakehitystä</a:t>
            </a:r>
            <a:r>
              <a:rPr lang="fi-FI" sz="2800" dirty="0"/>
              <a:t>. </a:t>
            </a:r>
          </a:p>
          <a:p>
            <a:pPr marL="0" indent="0">
              <a:buNone/>
            </a:pPr>
            <a:endParaRPr lang="fi-FI" sz="2800" dirty="0"/>
          </a:p>
          <a:p>
            <a:pPr marL="0" indent="0">
              <a:buNone/>
            </a:pPr>
            <a:r>
              <a:rPr lang="fi-FI" sz="2800" dirty="0"/>
              <a:t>(Rauma, Jenni: Sosiaalialan ammattilaisten työurat 2019, </a:t>
            </a:r>
            <a:r>
              <a:rPr lang="fi-FI" sz="2800" dirty="0">
                <a:hlinkClick r:id="rId2"/>
              </a:rPr>
              <a:t>https://talentia.e-julkaisu.com/2019/tyouraselvitys/#page=1</a:t>
            </a:r>
            <a:r>
              <a:rPr lang="fi-FI" sz="2800" dirty="0"/>
              <a:t>)</a:t>
            </a:r>
          </a:p>
          <a:p>
            <a:pPr marL="0" indent="0">
              <a:buNone/>
            </a:pPr>
            <a:endParaRPr lang="fi-FI" sz="2800" dirty="0"/>
          </a:p>
          <a:p>
            <a:endParaRPr lang="fi-FI" dirty="0"/>
          </a:p>
        </p:txBody>
      </p:sp>
    </p:spTree>
    <p:extLst>
      <p:ext uri="{BB962C8B-B14F-4D97-AF65-F5344CB8AC3E}">
        <p14:creationId xmlns:p14="http://schemas.microsoft.com/office/powerpoint/2010/main" val="148440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a:extLst>
              <a:ext uri="{FF2B5EF4-FFF2-40B4-BE49-F238E27FC236}">
                <a16:creationId xmlns:a16="http://schemas.microsoft.com/office/drawing/2014/main" id="{ECDCBE00-85A6-4FBA-B447-E3A0B644767D}"/>
              </a:ext>
            </a:extLst>
          </p:cNvPr>
          <p:cNvSpPr>
            <a:spLocks noGrp="1"/>
          </p:cNvSpPr>
          <p:nvPr>
            <p:ph type="title"/>
          </p:nvPr>
        </p:nvSpPr>
        <p:spPr/>
        <p:txBody>
          <a:bodyPr/>
          <a:lstStyle/>
          <a:p>
            <a:r>
              <a:rPr lang="fi-FI" dirty="0"/>
              <a:t>Työnjaon ulottuvuudet</a:t>
            </a:r>
          </a:p>
        </p:txBody>
      </p:sp>
      <p:sp>
        <p:nvSpPr>
          <p:cNvPr id="11" name="Sisällön paikkamerkki 10">
            <a:extLst>
              <a:ext uri="{FF2B5EF4-FFF2-40B4-BE49-F238E27FC236}">
                <a16:creationId xmlns:a16="http://schemas.microsoft.com/office/drawing/2014/main" id="{4DF167CA-CF76-4389-B3F9-86F0E9190A74}"/>
              </a:ext>
            </a:extLst>
          </p:cNvPr>
          <p:cNvSpPr>
            <a:spLocks noGrp="1"/>
          </p:cNvSpPr>
          <p:nvPr>
            <p:ph idx="1"/>
          </p:nvPr>
        </p:nvSpPr>
        <p:spPr/>
        <p:txBody>
          <a:bodyPr/>
          <a:lstStyle/>
          <a:p>
            <a:pPr marL="514350" indent="-514350">
              <a:buAutoNum type="arabicPeriod"/>
            </a:pPr>
            <a:r>
              <a:rPr lang="fi-FI" dirty="0">
                <a:solidFill>
                  <a:schemeClr val="accent4"/>
                </a:solidFill>
              </a:rPr>
              <a:t>Osaaminen</a:t>
            </a:r>
          </a:p>
          <a:p>
            <a:pPr marL="514350" indent="-514350">
              <a:buFont typeface="Arial" panose="020B0604020202020204" pitchFamily="34" charset="0"/>
              <a:buAutoNum type="arabicPeriod"/>
            </a:pPr>
            <a:r>
              <a:rPr lang="fi-FI" dirty="0">
                <a:solidFill>
                  <a:schemeClr val="accent4"/>
                </a:solidFill>
              </a:rPr>
              <a:t>Asiakasturvallisuus</a:t>
            </a:r>
          </a:p>
          <a:p>
            <a:pPr marL="514350" indent="-514350">
              <a:buFont typeface="Arial" panose="020B0604020202020204" pitchFamily="34" charset="0"/>
              <a:buAutoNum type="arabicPeriod"/>
            </a:pPr>
            <a:r>
              <a:rPr lang="fi-FI" dirty="0">
                <a:solidFill>
                  <a:schemeClr val="accent4"/>
                </a:solidFill>
              </a:rPr>
              <a:t>Lainsäädäntö</a:t>
            </a:r>
          </a:p>
          <a:p>
            <a:pPr marL="514350" indent="-514350">
              <a:buFont typeface="Arial" panose="020B0604020202020204" pitchFamily="34" charset="0"/>
              <a:buAutoNum type="arabicPeriod"/>
            </a:pPr>
            <a:r>
              <a:rPr lang="fi-FI" dirty="0">
                <a:solidFill>
                  <a:schemeClr val="accent3"/>
                </a:solidFill>
              </a:rPr>
              <a:t>Työyhteisöjen vahvistaminen</a:t>
            </a:r>
          </a:p>
          <a:p>
            <a:pPr marL="514350" indent="-514350">
              <a:buFont typeface="Arial" panose="020B0604020202020204" pitchFamily="34" charset="0"/>
              <a:buAutoNum type="arabicPeriod"/>
            </a:pPr>
            <a:r>
              <a:rPr lang="fi-FI" dirty="0">
                <a:solidFill>
                  <a:schemeClr val="accent3"/>
                </a:solidFill>
              </a:rPr>
              <a:t>Urakehitys</a:t>
            </a:r>
          </a:p>
        </p:txBody>
      </p:sp>
    </p:spTree>
    <p:extLst>
      <p:ext uri="{BB962C8B-B14F-4D97-AF65-F5344CB8AC3E}">
        <p14:creationId xmlns:p14="http://schemas.microsoft.com/office/powerpoint/2010/main" val="1135123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A3AB54-9623-384F-BEBE-2308D70E756C}"/>
              </a:ext>
            </a:extLst>
          </p:cNvPr>
          <p:cNvSpPr>
            <a:spLocks noGrp="1"/>
          </p:cNvSpPr>
          <p:nvPr>
            <p:ph type="title"/>
          </p:nvPr>
        </p:nvSpPr>
        <p:spPr/>
        <p:txBody>
          <a:bodyPr/>
          <a:lstStyle/>
          <a:p>
            <a:r>
              <a:rPr lang="fi-FI" dirty="0">
                <a:solidFill>
                  <a:schemeClr val="accent4"/>
                </a:solidFill>
              </a:rPr>
              <a:t>Tutkinto tuo ammatinharjoittamisoikeuden</a:t>
            </a:r>
          </a:p>
        </p:txBody>
      </p:sp>
      <p:sp>
        <p:nvSpPr>
          <p:cNvPr id="3" name="Sisällön paikkamerkki 2">
            <a:extLst>
              <a:ext uri="{FF2B5EF4-FFF2-40B4-BE49-F238E27FC236}">
                <a16:creationId xmlns:a16="http://schemas.microsoft.com/office/drawing/2014/main" id="{132F5861-8D42-D648-908C-61C42971F268}"/>
              </a:ext>
            </a:extLst>
          </p:cNvPr>
          <p:cNvSpPr>
            <a:spLocks noGrp="1"/>
          </p:cNvSpPr>
          <p:nvPr>
            <p:ph idx="1"/>
          </p:nvPr>
        </p:nvSpPr>
        <p:spPr>
          <a:xfrm>
            <a:off x="545592" y="1965959"/>
            <a:ext cx="9665208" cy="4299373"/>
          </a:xfrm>
        </p:spPr>
        <p:txBody>
          <a:bodyPr vert="horz" lIns="91440" tIns="45720" rIns="91440" bIns="45720" rtlCol="0" anchor="t">
            <a:normAutofit fontScale="55000" lnSpcReduction="20000"/>
          </a:bodyPr>
          <a:lstStyle/>
          <a:p>
            <a:pPr marL="0" indent="0">
              <a:buNone/>
            </a:pPr>
            <a:r>
              <a:rPr lang="fi-FI" sz="2900" b="0" i="0" dirty="0">
                <a:solidFill>
                  <a:srgbClr val="232323"/>
                </a:solidFill>
                <a:effectLst/>
              </a:rPr>
              <a:t>Sosiaalialan työnjaolla työtehtävät kohdennetaan tutkintokoulutuksen tuottaman osaamisen mukaan</a:t>
            </a:r>
          </a:p>
          <a:p>
            <a:r>
              <a:rPr lang="fi-FI" sz="2900" dirty="0">
                <a:solidFill>
                  <a:srgbClr val="232323"/>
                </a:solidFill>
              </a:rPr>
              <a:t>Ammattihenkilölaki määrittelee ammatinharjoittamisoikeuden tuovat tutkinnot, joilla on oikeus harjoittaa sosiaalityöntekijän, sosionomin, geronomin ja kuntoutuksen ohjaajan ammatteja laillistettuina ammattihenkilöinä. </a:t>
            </a:r>
          </a:p>
          <a:p>
            <a:pPr marL="0" indent="0">
              <a:buNone/>
            </a:pPr>
            <a:endParaRPr lang="fi-FI" sz="2900" dirty="0">
              <a:solidFill>
                <a:srgbClr val="232323"/>
              </a:solidFill>
            </a:endParaRPr>
          </a:p>
          <a:p>
            <a:pPr marL="0" indent="0">
              <a:buNone/>
            </a:pPr>
            <a:r>
              <a:rPr lang="fi-FI" sz="2900" dirty="0">
                <a:solidFill>
                  <a:srgbClr val="232323"/>
                </a:solidFill>
              </a:rPr>
              <a:t>Lisäksi on otettava huomioon muu osaaminen: </a:t>
            </a:r>
          </a:p>
          <a:p>
            <a:r>
              <a:rPr lang="fi-FI" sz="2900" dirty="0">
                <a:solidFill>
                  <a:srgbClr val="232323"/>
                </a:solidFill>
              </a:rPr>
              <a:t>Ammatinharjoittamiseen liittyvät tutkinnot ja koulutukset (YAMK ja erikoistumiskoulutukset)</a:t>
            </a:r>
          </a:p>
          <a:p>
            <a:r>
              <a:rPr lang="fi-FI" sz="2900" dirty="0">
                <a:solidFill>
                  <a:srgbClr val="232323"/>
                </a:solidFill>
              </a:rPr>
              <a:t>Työssä hankittu osaaminen </a:t>
            </a:r>
          </a:p>
          <a:p>
            <a:r>
              <a:rPr lang="fi-FI" sz="2900" dirty="0">
                <a:solidFill>
                  <a:srgbClr val="232323"/>
                </a:solidFill>
              </a:rPr>
              <a:t>Lisä-, täydennys- ja jatkokoulutus   </a:t>
            </a:r>
          </a:p>
          <a:p>
            <a:pPr marL="0" indent="0">
              <a:buNone/>
            </a:pPr>
            <a:endParaRPr lang="fi-FI" sz="2900" dirty="0"/>
          </a:p>
          <a:p>
            <a:pPr marL="0" indent="0">
              <a:buNone/>
            </a:pPr>
            <a:r>
              <a:rPr lang="fi-FI" sz="2900" dirty="0"/>
              <a:t>Ammattihenkilölaki edellyttää osaamisen ylläpitämistä </a:t>
            </a:r>
          </a:p>
          <a:p>
            <a:r>
              <a:rPr lang="fi-FI" sz="2900" dirty="0">
                <a:solidFill>
                  <a:srgbClr val="232323"/>
                </a:solidFill>
              </a:rPr>
              <a:t>Asiakasturvallisuus vaatii asiakkaiden tarpeisiin nähden ajantasaista ja riittävää osaamista</a:t>
            </a:r>
          </a:p>
          <a:p>
            <a:r>
              <a:rPr lang="fi-FI" sz="2900" dirty="0"/>
              <a:t>Ammattihenkilöillä on oma vastuu osaamisestaan suhteessa työtehtäviin </a:t>
            </a:r>
          </a:p>
          <a:p>
            <a:r>
              <a:rPr lang="fi-FI" sz="2900" dirty="0"/>
              <a:t>Osaamisen johtaminen ja kehittäminen on työnantajan vastuulla samoin kuin perehdyttäminen ja täydennyskoulutukseen ohjaaminen. </a:t>
            </a:r>
          </a:p>
          <a:p>
            <a:pPr marL="0" indent="0">
              <a:buNone/>
            </a:pPr>
            <a:endParaRPr lang="fi-FI" sz="2900" dirty="0">
              <a:solidFill>
                <a:srgbClr val="232323"/>
              </a:solidFill>
              <a:latin typeface="Open Sans"/>
            </a:endParaRPr>
          </a:p>
          <a:p>
            <a:endParaRPr lang="fi-FI" dirty="0">
              <a:solidFill>
                <a:srgbClr val="232323"/>
              </a:solidFill>
              <a:latin typeface="Open Sans"/>
            </a:endParaRPr>
          </a:p>
        </p:txBody>
      </p:sp>
    </p:spTree>
    <p:extLst>
      <p:ext uri="{BB962C8B-B14F-4D97-AF65-F5344CB8AC3E}">
        <p14:creationId xmlns:p14="http://schemas.microsoft.com/office/powerpoint/2010/main" val="17960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35AED6-5627-46BA-A356-D4763B5D72D8}"/>
              </a:ext>
            </a:extLst>
          </p:cNvPr>
          <p:cNvSpPr>
            <a:spLocks noGrp="1"/>
          </p:cNvSpPr>
          <p:nvPr>
            <p:ph type="title"/>
          </p:nvPr>
        </p:nvSpPr>
        <p:spPr/>
        <p:txBody>
          <a:bodyPr/>
          <a:lstStyle/>
          <a:p>
            <a:r>
              <a:rPr lang="fi-FI" dirty="0">
                <a:solidFill>
                  <a:schemeClr val="accent4"/>
                </a:solidFill>
              </a:rPr>
              <a:t>Tutkinto tuo ammatinharjoittamisoikeuden </a:t>
            </a:r>
          </a:p>
        </p:txBody>
      </p:sp>
      <p:sp>
        <p:nvSpPr>
          <p:cNvPr id="3" name="Sisällön paikkamerkki 2">
            <a:extLst>
              <a:ext uri="{FF2B5EF4-FFF2-40B4-BE49-F238E27FC236}">
                <a16:creationId xmlns:a16="http://schemas.microsoft.com/office/drawing/2014/main" id="{92ED98E2-EC97-4D74-9E27-8CCA9DADA9FD}"/>
              </a:ext>
            </a:extLst>
          </p:cNvPr>
          <p:cNvSpPr>
            <a:spLocks noGrp="1"/>
          </p:cNvSpPr>
          <p:nvPr>
            <p:ph idx="1"/>
          </p:nvPr>
        </p:nvSpPr>
        <p:spPr>
          <a:xfrm>
            <a:off x="545592" y="2233616"/>
            <a:ext cx="9233451" cy="3486148"/>
          </a:xfrm>
        </p:spPr>
        <p:txBody>
          <a:bodyPr>
            <a:normAutofit lnSpcReduction="10000"/>
          </a:bodyPr>
          <a:lstStyle/>
          <a:p>
            <a:pPr marL="0" indent="0">
              <a:buNone/>
            </a:pPr>
            <a:r>
              <a:rPr lang="fi-FI" sz="2200" dirty="0">
                <a:solidFill>
                  <a:srgbClr val="232323"/>
                </a:solidFill>
              </a:rPr>
              <a:t>Tehtävänimikkeitä on yhdenmukaistettava </a:t>
            </a:r>
          </a:p>
          <a:p>
            <a:r>
              <a:rPr lang="fi-FI" sz="2200" dirty="0">
                <a:solidFill>
                  <a:srgbClr val="232323"/>
                </a:solidFill>
              </a:rPr>
              <a:t>Talentian koulutuspoliittinen ohjelma:                                        </a:t>
            </a:r>
            <a:r>
              <a:rPr lang="fi-FI" sz="2200" dirty="0">
                <a:solidFill>
                  <a:srgbClr val="232323"/>
                </a:solidFill>
                <a:hlinkClick r:id="rId3"/>
              </a:rPr>
              <a:t>https://www.talentia.fi/wp-content/uploads/2020/10/Kopo-ohjelma_nettipdf.pdf</a:t>
            </a:r>
            <a:endParaRPr lang="fi-FI" sz="2200" dirty="0">
              <a:solidFill>
                <a:srgbClr val="232323"/>
              </a:solidFill>
            </a:endParaRPr>
          </a:p>
          <a:p>
            <a:pPr marL="0" indent="0">
              <a:buNone/>
            </a:pPr>
            <a:endParaRPr lang="fi-FI" sz="2200" dirty="0">
              <a:solidFill>
                <a:srgbClr val="232323"/>
              </a:solidFill>
            </a:endParaRPr>
          </a:p>
          <a:p>
            <a:r>
              <a:rPr lang="fi-FI" sz="2200" dirty="0">
                <a:solidFill>
                  <a:srgbClr val="232323"/>
                </a:solidFill>
              </a:rPr>
              <a:t>Sosiaalialan korkeakouluopiskelijoilla on rajatut ammatinharjoittamisoikeudet:                                                                                                                                      </a:t>
            </a:r>
            <a:r>
              <a:rPr lang="fi-FI" sz="2200" dirty="0">
                <a:solidFill>
                  <a:srgbClr val="232323"/>
                </a:solidFill>
                <a:hlinkClick r:id="rId4"/>
              </a:rPr>
              <a:t>https://www.talentia.fi/tyoelamainfo/ammatit-ja-patevyydet/ammatit-ja-tutkinnot/tilapainen-tyoskentely-sosiaalityontekijana/</a:t>
            </a:r>
            <a:endParaRPr lang="fi-FI" sz="2200" dirty="0">
              <a:solidFill>
                <a:srgbClr val="232323"/>
              </a:solidFill>
            </a:endParaRPr>
          </a:p>
          <a:p>
            <a:pPr marL="0" indent="0">
              <a:buNone/>
            </a:pPr>
            <a:r>
              <a:rPr lang="fi-FI" sz="2200" dirty="0">
                <a:solidFill>
                  <a:srgbClr val="232323"/>
                </a:solidFill>
              </a:rPr>
              <a:t> </a:t>
            </a:r>
          </a:p>
          <a:p>
            <a:endParaRPr lang="fi-FI" dirty="0"/>
          </a:p>
        </p:txBody>
      </p:sp>
    </p:spTree>
    <p:extLst>
      <p:ext uri="{BB962C8B-B14F-4D97-AF65-F5344CB8AC3E}">
        <p14:creationId xmlns:p14="http://schemas.microsoft.com/office/powerpoint/2010/main" val="43104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C0F57A-591C-46A1-A713-68E4FC29A564}"/>
              </a:ext>
            </a:extLst>
          </p:cNvPr>
          <p:cNvSpPr>
            <a:spLocks noGrp="1"/>
          </p:cNvSpPr>
          <p:nvPr>
            <p:ph type="title"/>
          </p:nvPr>
        </p:nvSpPr>
        <p:spPr/>
        <p:txBody>
          <a:bodyPr/>
          <a:lstStyle/>
          <a:p>
            <a:r>
              <a:rPr lang="fi-FI" dirty="0">
                <a:solidFill>
                  <a:schemeClr val="accent4"/>
                </a:solidFill>
              </a:rPr>
              <a:t>Työnjako luo asiakkaille parasta palvelua</a:t>
            </a:r>
          </a:p>
        </p:txBody>
      </p:sp>
      <p:sp>
        <p:nvSpPr>
          <p:cNvPr id="3" name="Sisällön paikkamerkki 2">
            <a:extLst>
              <a:ext uri="{FF2B5EF4-FFF2-40B4-BE49-F238E27FC236}">
                <a16:creationId xmlns:a16="http://schemas.microsoft.com/office/drawing/2014/main" id="{AA628C1E-44A3-49F7-B3E5-621795162083}"/>
              </a:ext>
            </a:extLst>
          </p:cNvPr>
          <p:cNvSpPr>
            <a:spLocks noGrp="1"/>
          </p:cNvSpPr>
          <p:nvPr>
            <p:ph idx="1"/>
          </p:nvPr>
        </p:nvSpPr>
        <p:spPr>
          <a:xfrm>
            <a:off x="543847" y="2362199"/>
            <a:ext cx="6449620" cy="3852333"/>
          </a:xfrm>
        </p:spPr>
        <p:txBody>
          <a:bodyPr>
            <a:normAutofit fontScale="25000" lnSpcReduction="20000"/>
          </a:bodyPr>
          <a:lstStyle/>
          <a:p>
            <a:r>
              <a:rPr lang="fi-FI" sz="8000" dirty="0">
                <a:solidFill>
                  <a:srgbClr val="232323"/>
                </a:solidFill>
              </a:rPr>
              <a:t>Asiakasturvallisuuden, laadukkaan ja vaikuttavan sosiaalihuollon sekä hyvän kohtelun varmistaminen.</a:t>
            </a:r>
          </a:p>
          <a:p>
            <a:r>
              <a:rPr lang="fi-FI" sz="8000" dirty="0"/>
              <a:t>Osaaminen on kohdennettava vastaamaan asiakkaiden tarpeita, työn tavoitteita ja sisältöjä sekä lainsäädäntöä. Tarvittaessa osaamista on täydennettävä. </a:t>
            </a:r>
            <a:endParaRPr lang="fi-FI" sz="8000" dirty="0">
              <a:solidFill>
                <a:srgbClr val="232323"/>
              </a:solidFill>
            </a:endParaRPr>
          </a:p>
          <a:p>
            <a:r>
              <a:rPr lang="fi-FI" sz="8000" dirty="0">
                <a:solidFill>
                  <a:srgbClr val="232323"/>
                </a:solidFill>
              </a:rPr>
              <a:t>Sosiaalihuollon palveluprosessit/THL: vireilletulo, palvelutarpeen arviointi, asiakkuuden suunnittelu, palvelun järjestäminen ja toteutus. </a:t>
            </a:r>
          </a:p>
          <a:p>
            <a:pPr lvl="1"/>
            <a:r>
              <a:rPr lang="fi-FI" sz="8000" dirty="0">
                <a:solidFill>
                  <a:srgbClr val="232323"/>
                </a:solidFill>
              </a:rPr>
              <a:t> </a:t>
            </a:r>
            <a:r>
              <a:rPr lang="fi-FI" sz="8000" dirty="0">
                <a:solidFill>
                  <a:srgbClr val="232323"/>
                </a:solidFill>
                <a:hlinkClick r:id="rId2"/>
              </a:rPr>
              <a:t>https://thl.fi/fi/web/tiedonhallinta-sosiaali-ja-terveysalalla/tiedonhallinnan-ohjaus/sosiaalihuollon-tiedonhallinta/palvelutuotannon-toiminnalliset-maarittelyt/sosiaalihuollon-palveluprosessit</a:t>
            </a:r>
            <a:endParaRPr lang="fi-FI" sz="8000" dirty="0">
              <a:solidFill>
                <a:srgbClr val="232323"/>
              </a:solidFill>
            </a:endParaRPr>
          </a:p>
          <a:p>
            <a:endParaRPr lang="fi-FI" sz="2800" b="0" i="0" dirty="0">
              <a:solidFill>
                <a:srgbClr val="232323"/>
              </a:solidFill>
              <a:effectLst/>
              <a:latin typeface="Open Sans"/>
            </a:endParaRPr>
          </a:p>
          <a:p>
            <a:endParaRPr lang="fi-FI" dirty="0"/>
          </a:p>
        </p:txBody>
      </p:sp>
    </p:spTree>
    <p:extLst>
      <p:ext uri="{BB962C8B-B14F-4D97-AF65-F5344CB8AC3E}">
        <p14:creationId xmlns:p14="http://schemas.microsoft.com/office/powerpoint/2010/main" val="2256786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7454928-3462-411C-A2E1-6303EFEFE11D}"/>
              </a:ext>
            </a:extLst>
          </p:cNvPr>
          <p:cNvSpPr>
            <a:spLocks noGrp="1"/>
          </p:cNvSpPr>
          <p:nvPr>
            <p:ph type="title"/>
          </p:nvPr>
        </p:nvSpPr>
        <p:spPr/>
        <p:txBody>
          <a:bodyPr/>
          <a:lstStyle/>
          <a:p>
            <a:r>
              <a:rPr lang="fi-FI" dirty="0">
                <a:solidFill>
                  <a:schemeClr val="accent4"/>
                </a:solidFill>
              </a:rPr>
              <a:t>Työnjako luo asiakkaille parasta palvelua</a:t>
            </a:r>
          </a:p>
        </p:txBody>
      </p:sp>
      <p:sp>
        <p:nvSpPr>
          <p:cNvPr id="5" name="Sisällön paikkamerkki 4">
            <a:extLst>
              <a:ext uri="{FF2B5EF4-FFF2-40B4-BE49-F238E27FC236}">
                <a16:creationId xmlns:a16="http://schemas.microsoft.com/office/drawing/2014/main" id="{4C1B3096-4270-49FE-825A-DB83C97B3164}"/>
              </a:ext>
            </a:extLst>
          </p:cNvPr>
          <p:cNvSpPr>
            <a:spLocks noGrp="1"/>
          </p:cNvSpPr>
          <p:nvPr>
            <p:ph idx="1"/>
          </p:nvPr>
        </p:nvSpPr>
        <p:spPr>
          <a:xfrm>
            <a:off x="543847" y="2450305"/>
            <a:ext cx="6360381" cy="3916627"/>
          </a:xfrm>
        </p:spPr>
        <p:txBody>
          <a:bodyPr>
            <a:normAutofit fontScale="55000" lnSpcReduction="20000"/>
          </a:bodyPr>
          <a:lstStyle/>
          <a:p>
            <a:r>
              <a:rPr lang="fi-FI" sz="3200" dirty="0">
                <a:solidFill>
                  <a:srgbClr val="232323"/>
                </a:solidFill>
              </a:rPr>
              <a:t>Talentian työnjaon polku: em. palveluprosessi + palvelujen arviointi ja rakenteellinen työ: </a:t>
            </a:r>
            <a:r>
              <a:rPr lang="fi-FI" sz="3200" dirty="0">
                <a:solidFill>
                  <a:srgbClr val="232323"/>
                </a:solidFill>
                <a:hlinkClick r:id="rId2"/>
              </a:rPr>
              <a:t>https://www.talentia.fi/wp-content/uploads/2019/03/talentia-polkuesite-002.pdf</a:t>
            </a:r>
            <a:endParaRPr lang="fi-FI" sz="3200" dirty="0">
              <a:solidFill>
                <a:srgbClr val="232323"/>
              </a:solidFill>
            </a:endParaRPr>
          </a:p>
          <a:p>
            <a:pPr marL="0" indent="0">
              <a:buNone/>
            </a:pPr>
            <a:endParaRPr lang="fi-FI" sz="3200" dirty="0">
              <a:solidFill>
                <a:srgbClr val="232323"/>
              </a:solidFill>
            </a:endParaRPr>
          </a:p>
          <a:p>
            <a:r>
              <a:rPr lang="fi-FI" sz="3200" dirty="0">
                <a:solidFill>
                  <a:srgbClr val="000000"/>
                </a:solidFill>
              </a:rPr>
              <a:t>Sosiaalihuollon palveluprosessi on jatkumo, jossa neuvonta ja ohjaus, palvelutarpeiden selvittäminen ja arviointi yhdessä asiakassuunnitelman laatimisen ja päätöksenteon sekä muun muassa asiakkaalle annettavan tuen ja palvelujen kanssa muodostavat toisiinsa liittyvän kokonaisuuden, jonka tehtävä on turvata asiakkaan etua.                                                                         (Sosiaalityön tulevaisuus – Sosiaalityö julkisena palvelutehtävänä. STM:n raportteja ja muistioita 2019:47, </a:t>
            </a:r>
            <a:r>
              <a:rPr lang="fi-FI" sz="3200" dirty="0">
                <a:solidFill>
                  <a:srgbClr val="000000"/>
                </a:solidFill>
                <a:hlinkClick r:id="rId3"/>
              </a:rPr>
              <a:t>https://julkaisut.valtioneuvosto.fi/bitstream/handle/10024/161660/Rap_47_2019_Sosiaalityon%20tulevaisuus.pdf?sequence=1&amp;isAllowed=y</a:t>
            </a:r>
            <a:r>
              <a:rPr lang="fi-FI" sz="3200" dirty="0">
                <a:solidFill>
                  <a:srgbClr val="000000"/>
                </a:solidFill>
              </a:rPr>
              <a:t>)</a:t>
            </a:r>
          </a:p>
          <a:p>
            <a:endParaRPr lang="fi-FI" sz="3200" dirty="0">
              <a:solidFill>
                <a:srgbClr val="000000"/>
              </a:solidFill>
            </a:endParaRPr>
          </a:p>
          <a:p>
            <a:endParaRPr lang="fi-FI" dirty="0"/>
          </a:p>
        </p:txBody>
      </p:sp>
    </p:spTree>
    <p:extLst>
      <p:ext uri="{BB962C8B-B14F-4D97-AF65-F5344CB8AC3E}">
        <p14:creationId xmlns:p14="http://schemas.microsoft.com/office/powerpoint/2010/main" val="29930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D849C9F8-FF4D-4F2A-AE12-319EDA49830F}"/>
              </a:ext>
            </a:extLst>
          </p:cNvPr>
          <p:cNvSpPr>
            <a:spLocks noGrp="1"/>
          </p:cNvSpPr>
          <p:nvPr>
            <p:ph type="title"/>
          </p:nvPr>
        </p:nvSpPr>
        <p:spPr/>
        <p:txBody>
          <a:bodyPr/>
          <a:lstStyle/>
          <a:p>
            <a:r>
              <a:rPr lang="fi-FI" dirty="0">
                <a:solidFill>
                  <a:schemeClr val="accent4"/>
                </a:solidFill>
              </a:rPr>
              <a:t>Lainsäädäntö asettaa vaatimuksia</a:t>
            </a:r>
          </a:p>
        </p:txBody>
      </p:sp>
      <p:sp>
        <p:nvSpPr>
          <p:cNvPr id="5" name="Sisällön paikkamerkki 4">
            <a:extLst>
              <a:ext uri="{FF2B5EF4-FFF2-40B4-BE49-F238E27FC236}">
                <a16:creationId xmlns:a16="http://schemas.microsoft.com/office/drawing/2014/main" id="{0F14668B-57C3-4523-A72D-748D744A70DE}"/>
              </a:ext>
            </a:extLst>
          </p:cNvPr>
          <p:cNvSpPr>
            <a:spLocks noGrp="1"/>
          </p:cNvSpPr>
          <p:nvPr>
            <p:ph sz="half" idx="1"/>
          </p:nvPr>
        </p:nvSpPr>
        <p:spPr>
          <a:xfrm>
            <a:off x="542544" y="2233615"/>
            <a:ext cx="5181600" cy="3580776"/>
          </a:xfrm>
        </p:spPr>
        <p:txBody>
          <a:bodyPr>
            <a:noAutofit/>
          </a:bodyPr>
          <a:lstStyle/>
          <a:p>
            <a:pPr marL="0" indent="0">
              <a:buNone/>
            </a:pPr>
            <a:r>
              <a:rPr lang="fi-FI" sz="2000" b="1" dirty="0"/>
              <a:t>Päätöksenteko</a:t>
            </a:r>
          </a:p>
          <a:p>
            <a:r>
              <a:rPr lang="fi-FI" sz="2000" dirty="0">
                <a:solidFill>
                  <a:srgbClr val="000000"/>
                </a:solidFill>
              </a:rPr>
              <a:t>Sosiaalihuoltolaissa ei ole säädetty siitä, kuka tekee palvelupäätöksiä lukuun ottamatta erityistä tukea tarvitseville henkilöille virkasuhteisten sosiaalityöntekijöiden (ei saa olla omatyöntekijä) tehtäväksi säädettyjä hoidon ja huolenpidon turvaavia päätöksiä (46 §). </a:t>
            </a:r>
          </a:p>
        </p:txBody>
      </p:sp>
      <p:sp>
        <p:nvSpPr>
          <p:cNvPr id="6" name="Sisällön paikkamerkki 5">
            <a:extLst>
              <a:ext uri="{FF2B5EF4-FFF2-40B4-BE49-F238E27FC236}">
                <a16:creationId xmlns:a16="http://schemas.microsoft.com/office/drawing/2014/main" id="{2634A26B-7977-4F98-8848-4B91D1B63E9C}"/>
              </a:ext>
            </a:extLst>
          </p:cNvPr>
          <p:cNvSpPr>
            <a:spLocks noGrp="1"/>
          </p:cNvSpPr>
          <p:nvPr>
            <p:ph sz="half" idx="2"/>
          </p:nvPr>
        </p:nvSpPr>
        <p:spPr>
          <a:xfrm>
            <a:off x="6172200" y="2233615"/>
            <a:ext cx="5477256" cy="3580776"/>
          </a:xfrm>
        </p:spPr>
        <p:txBody>
          <a:bodyPr>
            <a:normAutofit/>
          </a:bodyPr>
          <a:lstStyle/>
          <a:p>
            <a:pPr marL="0" indent="0">
              <a:buNone/>
            </a:pPr>
            <a:r>
              <a:rPr lang="fi-FI" sz="2000" b="1" dirty="0"/>
              <a:t>Palvelutarpeen arviointi</a:t>
            </a:r>
          </a:p>
          <a:p>
            <a:r>
              <a:rPr lang="fi-FI" sz="2000" b="0" i="0" dirty="0">
                <a:solidFill>
                  <a:srgbClr val="444444"/>
                </a:solidFill>
                <a:effectLst/>
                <a:latin typeface="IntervalSansProRegular"/>
              </a:rPr>
              <a:t>Sosiaalihuoltolain (36 §) mukaan palvelutarpeen arvioinnista vastaa sen arvioimisen kannalta tarkoituksenmukainen sosiaalihuollon ammattihenkilö, jollei muualla laissa toisin säädetä. </a:t>
            </a:r>
          </a:p>
          <a:p>
            <a:r>
              <a:rPr lang="fi-FI" sz="2000" b="0" i="0" dirty="0">
                <a:solidFill>
                  <a:srgbClr val="444444"/>
                </a:solidFill>
                <a:effectLst/>
                <a:latin typeface="IntervalSansProRegular"/>
              </a:rPr>
              <a:t>Erityistä tukea tarvitsevien lasten ja muiden erityistä tukea tarvitsevien henkilöiden palvelutarpeen arvioinnin tekemisestä vastaa virkasuhteessa oleva sosiaalityöntekijä. </a:t>
            </a:r>
            <a:endParaRPr lang="fi-FI" sz="2000" dirty="0"/>
          </a:p>
        </p:txBody>
      </p:sp>
    </p:spTree>
    <p:extLst>
      <p:ext uri="{BB962C8B-B14F-4D97-AF65-F5344CB8AC3E}">
        <p14:creationId xmlns:p14="http://schemas.microsoft.com/office/powerpoint/2010/main" val="319606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606972-D92F-404D-8DBA-1942D88E0EE4}"/>
              </a:ext>
            </a:extLst>
          </p:cNvPr>
          <p:cNvSpPr>
            <a:spLocks noGrp="1"/>
          </p:cNvSpPr>
          <p:nvPr>
            <p:ph type="title"/>
          </p:nvPr>
        </p:nvSpPr>
        <p:spPr>
          <a:xfrm>
            <a:off x="545592" y="908052"/>
            <a:ext cx="11131296" cy="929215"/>
          </a:xfrm>
        </p:spPr>
        <p:txBody>
          <a:bodyPr>
            <a:normAutofit/>
          </a:bodyPr>
          <a:lstStyle/>
          <a:p>
            <a:r>
              <a:rPr lang="fi-FI" dirty="0">
                <a:solidFill>
                  <a:schemeClr val="accent4"/>
                </a:solidFill>
              </a:rPr>
              <a:t>Lainsäädäntö asettaa vaatimuksia</a:t>
            </a:r>
          </a:p>
        </p:txBody>
      </p:sp>
      <p:sp>
        <p:nvSpPr>
          <p:cNvPr id="3" name="Sisällön paikkamerkki 2">
            <a:extLst>
              <a:ext uri="{FF2B5EF4-FFF2-40B4-BE49-F238E27FC236}">
                <a16:creationId xmlns:a16="http://schemas.microsoft.com/office/drawing/2014/main" id="{66260B4A-E77C-414C-96EE-ED37DE138B3F}"/>
              </a:ext>
            </a:extLst>
          </p:cNvPr>
          <p:cNvSpPr>
            <a:spLocks noGrp="1"/>
          </p:cNvSpPr>
          <p:nvPr>
            <p:ph idx="1"/>
          </p:nvPr>
        </p:nvSpPr>
        <p:spPr>
          <a:xfrm>
            <a:off x="665126" y="1930399"/>
            <a:ext cx="11131296" cy="4174068"/>
          </a:xfrm>
        </p:spPr>
        <p:txBody>
          <a:bodyPr>
            <a:normAutofit fontScale="47500" lnSpcReduction="20000"/>
          </a:bodyPr>
          <a:lstStyle/>
          <a:p>
            <a:pPr marL="0" indent="0">
              <a:buNone/>
            </a:pPr>
            <a:r>
              <a:rPr lang="fi-FI" sz="3600" b="1" dirty="0">
                <a:solidFill>
                  <a:srgbClr val="444444"/>
                </a:solidFill>
              </a:rPr>
              <a:t>Erityisen tuen tarve</a:t>
            </a:r>
          </a:p>
          <a:p>
            <a:r>
              <a:rPr lang="fi-FI" sz="3600" dirty="0">
                <a:solidFill>
                  <a:srgbClr val="444444"/>
                </a:solidFill>
              </a:rPr>
              <a:t>SHL 3 § 3kohta:                                                                                                                                                                                                                  E</a:t>
            </a:r>
            <a:r>
              <a:rPr lang="fi-FI" sz="3600" b="0" dirty="0">
                <a:solidFill>
                  <a:srgbClr val="444444"/>
                </a:solidFill>
                <a:effectLst/>
              </a:rPr>
              <a:t>rityistä tukea tarvitseva  henkilö ja asiakas = henkilö, jolla on erityisiä vaikeuksia hakea ja saada tarvitsemiaan sosiaali- ja terveyspalveluja kognitiivisen tai psyykkisen vamman tai sairauden, päihteiden ongelmakäytön, usean yhtäaikaisen tuen tarpeen tai muun vastaavan syyn vuoksi ja jonka tuen tarve ei liity korkeaan ikään siten kuin vanhuspalvelulain 3 §:ssä säädetään.</a:t>
            </a:r>
            <a:r>
              <a:rPr lang="fi-FI" sz="3600" dirty="0">
                <a:solidFill>
                  <a:srgbClr val="000000"/>
                </a:solidFill>
              </a:rPr>
              <a:t> </a:t>
            </a:r>
          </a:p>
          <a:p>
            <a:endParaRPr lang="fi-FI" sz="3600" dirty="0"/>
          </a:p>
          <a:p>
            <a:r>
              <a:rPr lang="fi-FI" sz="3600" dirty="0"/>
              <a:t>SHL 3 § 6 kohta:                                                                                                                                                                                                                                                Erityistä tukea tarvitseva lapsi = lapsi,  jonka kasvuolosuhteet vaarantavat tai eivät turvaa lapsen terveyttä tai kehitystä tai joka itse käyttäytymisellään vaarantaa terveyttään tai kehitystään tai joka on erityisen tuen tarpeessa 3 kohdassa mainituista syistä.</a:t>
            </a:r>
            <a:endParaRPr lang="fi-FI" sz="3600" dirty="0">
              <a:solidFill>
                <a:srgbClr val="000000"/>
              </a:solidFill>
            </a:endParaRPr>
          </a:p>
          <a:p>
            <a:endParaRPr lang="fi-FI" sz="3600" dirty="0"/>
          </a:p>
          <a:p>
            <a:r>
              <a:rPr lang="fi-FI" sz="3600" dirty="0"/>
              <a:t>Se, onko henkilö lain tarkoittamalla tavalla erityistä tukea tarvitseva henkilö, on harkittava ja ratkaistava aina tapauskohtaisesti kokonaisvaltaisen ammatillisen arvioinnin perusteella. </a:t>
            </a:r>
          </a:p>
          <a:p>
            <a:endParaRPr lang="fi-FI" sz="3600" dirty="0">
              <a:solidFill>
                <a:srgbClr val="191919"/>
              </a:solidFill>
            </a:endParaRPr>
          </a:p>
          <a:p>
            <a:r>
              <a:rPr lang="fi-FI" sz="3600" b="0" i="0" dirty="0">
                <a:solidFill>
                  <a:srgbClr val="191919"/>
                </a:solidFill>
                <a:effectLst/>
              </a:rPr>
              <a:t>Erityistä tukea tarvitsevan henkilön omatyöntekijän on oltava sosiaalityöntekijä. </a:t>
            </a:r>
            <a:endParaRPr lang="fi-FI" sz="3600" dirty="0"/>
          </a:p>
          <a:p>
            <a:pPr algn="l">
              <a:buFont typeface="+mj-lt"/>
              <a:buAutoNum type="arabicPeriod"/>
            </a:pPr>
            <a:endParaRPr lang="fi-FI" b="0" i="0" dirty="0">
              <a:solidFill>
                <a:srgbClr val="232323"/>
              </a:solidFill>
              <a:effectLst/>
              <a:latin typeface="Open Sans"/>
            </a:endParaRPr>
          </a:p>
          <a:p>
            <a:endParaRPr lang="fi-FI" dirty="0"/>
          </a:p>
          <a:p>
            <a:endParaRPr lang="fi-FI" dirty="0"/>
          </a:p>
        </p:txBody>
      </p:sp>
      <p:sp>
        <p:nvSpPr>
          <p:cNvPr id="4" name="Sisällön paikkamerkki 3">
            <a:extLst>
              <a:ext uri="{FF2B5EF4-FFF2-40B4-BE49-F238E27FC236}">
                <a16:creationId xmlns:a16="http://schemas.microsoft.com/office/drawing/2014/main" id="{03C63E8F-1F83-4386-85C0-90BB3EEC890B}"/>
              </a:ext>
            </a:extLst>
          </p:cNvPr>
          <p:cNvSpPr>
            <a:spLocks noGrp="1"/>
          </p:cNvSpPr>
          <p:nvPr>
            <p:ph sz="half" idx="4294967295"/>
          </p:nvPr>
        </p:nvSpPr>
        <p:spPr>
          <a:xfrm>
            <a:off x="6715125" y="2371725"/>
            <a:ext cx="5476875" cy="3443288"/>
          </a:xfrm>
        </p:spPr>
        <p:txBody>
          <a:bodyPr>
            <a:normAutofit/>
          </a:bodyPr>
          <a:lstStyle/>
          <a:p>
            <a:endParaRPr lang="fi-FI" sz="2400" dirty="0"/>
          </a:p>
          <a:p>
            <a:pPr marL="0" indent="0">
              <a:buNone/>
            </a:pPr>
            <a:r>
              <a:rPr lang="fi-FI" dirty="0"/>
              <a:t>                      </a:t>
            </a:r>
          </a:p>
          <a:p>
            <a:pPr marL="0" indent="0">
              <a:buNone/>
            </a:pPr>
            <a:r>
              <a:rPr lang="fi-FI" dirty="0"/>
              <a:t> </a:t>
            </a:r>
          </a:p>
        </p:txBody>
      </p:sp>
    </p:spTree>
    <p:extLst>
      <p:ext uri="{BB962C8B-B14F-4D97-AF65-F5344CB8AC3E}">
        <p14:creationId xmlns:p14="http://schemas.microsoft.com/office/powerpoint/2010/main" val="1388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B97437-C4B4-4F6D-ACF5-72670114A1B8}"/>
              </a:ext>
            </a:extLst>
          </p:cNvPr>
          <p:cNvSpPr>
            <a:spLocks noGrp="1"/>
          </p:cNvSpPr>
          <p:nvPr>
            <p:ph type="title"/>
          </p:nvPr>
        </p:nvSpPr>
        <p:spPr/>
        <p:txBody>
          <a:bodyPr/>
          <a:lstStyle/>
          <a:p>
            <a:r>
              <a:rPr lang="fi-FI" dirty="0">
                <a:solidFill>
                  <a:schemeClr val="accent4"/>
                </a:solidFill>
              </a:rPr>
              <a:t>Lainsäädäntö asettaa vaatimuksia</a:t>
            </a:r>
          </a:p>
        </p:txBody>
      </p:sp>
      <p:sp>
        <p:nvSpPr>
          <p:cNvPr id="3" name="Sisällön paikkamerkki 2">
            <a:extLst>
              <a:ext uri="{FF2B5EF4-FFF2-40B4-BE49-F238E27FC236}">
                <a16:creationId xmlns:a16="http://schemas.microsoft.com/office/drawing/2014/main" id="{EBEA9298-792E-4764-88A3-AAFE446749B3}"/>
              </a:ext>
            </a:extLst>
          </p:cNvPr>
          <p:cNvSpPr>
            <a:spLocks noGrp="1"/>
          </p:cNvSpPr>
          <p:nvPr>
            <p:ph sz="half" idx="1"/>
          </p:nvPr>
        </p:nvSpPr>
        <p:spPr/>
        <p:txBody>
          <a:bodyPr>
            <a:normAutofit fontScale="25000" lnSpcReduction="20000"/>
          </a:bodyPr>
          <a:lstStyle/>
          <a:p>
            <a:r>
              <a:rPr lang="fi-FI" sz="7200" dirty="0" err="1"/>
              <a:t>SHL:iin</a:t>
            </a:r>
            <a:r>
              <a:rPr lang="fi-FI" sz="7200" dirty="0"/>
              <a:t> sekä sosiaalihuollon erityislakeihin kuten lastensuojelulakiin sekä oppilas- ja opiskelijahuoltolakiin sisältyy myös muita tiettyjä sosiaalihuollon tehtäviä koskevia pätevyysvaatimuksia, jotka on erikseen otettava huomioon.</a:t>
            </a:r>
          </a:p>
          <a:p>
            <a:r>
              <a:rPr lang="fi-FI" sz="7200" b="0" i="0" dirty="0">
                <a:solidFill>
                  <a:srgbClr val="444444"/>
                </a:solidFill>
                <a:effectLst/>
              </a:rPr>
              <a:t>Ammattihenkilölain (9 §) mukaan sosiaalityöntekijä vastaa sosiaalityön ammatillisesta johtamisesta sekä yksilöiden, perheiden ja yhteisöjen sosiaalisen tuen ja palvelujen tarpeeseen vastaavasta sosiaalityön asiakas- ja asiantuntijatyöstä sekä sen vaikutusten seurannasta ja arvioinnista.</a:t>
            </a:r>
            <a:endParaRPr lang="fi-FI" sz="7200" dirty="0"/>
          </a:p>
          <a:p>
            <a:r>
              <a:rPr lang="fi-FI" sz="7200" dirty="0"/>
              <a:t>Sosiaalialan johtamistyön (SHL 46 a §)  sekä ammatillisen johtamisen tarpeet (Amha 9 §) on arvioitava ja varmistettava.</a:t>
            </a:r>
            <a:endParaRPr lang="fi-FI" sz="7200" b="0" i="0" dirty="0">
              <a:solidFill>
                <a:srgbClr val="232323"/>
              </a:solidFill>
              <a:effectLst/>
            </a:endParaRPr>
          </a:p>
          <a:p>
            <a:endParaRPr lang="fi-FI" dirty="0"/>
          </a:p>
        </p:txBody>
      </p:sp>
      <p:sp>
        <p:nvSpPr>
          <p:cNvPr id="4" name="Sisällön paikkamerkki 3">
            <a:extLst>
              <a:ext uri="{FF2B5EF4-FFF2-40B4-BE49-F238E27FC236}">
                <a16:creationId xmlns:a16="http://schemas.microsoft.com/office/drawing/2014/main" id="{8E9DAA53-8B01-4247-BBA6-8479B3B7889F}"/>
              </a:ext>
            </a:extLst>
          </p:cNvPr>
          <p:cNvSpPr>
            <a:spLocks noGrp="1"/>
          </p:cNvSpPr>
          <p:nvPr>
            <p:ph sz="half" idx="2"/>
          </p:nvPr>
        </p:nvSpPr>
        <p:spPr/>
        <p:txBody>
          <a:bodyPr>
            <a:normAutofit fontScale="25000" lnSpcReduction="20000"/>
          </a:bodyPr>
          <a:lstStyle/>
          <a:p>
            <a:pPr algn="l" fontAlgn="base"/>
            <a:r>
              <a:rPr lang="fi-FI" sz="7200" dirty="0">
                <a:solidFill>
                  <a:srgbClr val="232323"/>
                </a:solidFill>
              </a:rPr>
              <a:t>Omavalvontasuunnitelma (SHL 47 §):</a:t>
            </a:r>
            <a:r>
              <a:rPr lang="fi-FI" sz="7200" dirty="0">
                <a:solidFill>
                  <a:srgbClr val="4E4E4E"/>
                </a:solidFill>
              </a:rPr>
              <a:t>                                                                                                                                                                                                                                                                               </a:t>
            </a:r>
            <a:r>
              <a:rPr lang="fi-FI" sz="7200" b="0" i="0" dirty="0">
                <a:solidFill>
                  <a:srgbClr val="444444"/>
                </a:solidFill>
                <a:effectLst/>
              </a:rPr>
              <a:t>Sosiaalihuollon toimintayksikön tai muun toimintakokonaisuudesta vastaavan tahon on laadittava omavalvontasuunnitelma sosiaalihuollon laadun, turvallisuuden ja asianmukaisuuden varmistamiseksi. Suunnitelma on pidettävä julkisesti nähtävänä, sen toteutumista on seurattava säännöllisesti ja toimintaa on kehitettävä asiakkailta sekä toimintayksikön henkilöstöltä säännöllisesti kerättävän palautteen perusteella.</a:t>
            </a:r>
            <a:endParaRPr lang="fi-FI" sz="7200" b="0" i="0" dirty="0">
              <a:solidFill>
                <a:srgbClr val="232323"/>
              </a:solidFill>
              <a:effectLst/>
            </a:endParaRPr>
          </a:p>
          <a:p>
            <a:endParaRPr lang="fi-FI" sz="7200" dirty="0"/>
          </a:p>
          <a:p>
            <a:r>
              <a:rPr lang="fi-FI" sz="7200" dirty="0"/>
              <a:t>Talentian malli työnjaon laatimiseksi: </a:t>
            </a:r>
            <a:r>
              <a:rPr lang="fi-FI" sz="7200" dirty="0">
                <a:hlinkClick r:id="rId3"/>
              </a:rPr>
              <a:t>https://www.talentia.fi/wp-content/uploads/2018/02/Talentia_sosiaalihuollon-ammattihenkiloiden-tyonjakomalli-.pdf</a:t>
            </a:r>
            <a:endParaRPr lang="fi-FI" sz="7200" dirty="0"/>
          </a:p>
          <a:p>
            <a:endParaRPr lang="fi-FI" dirty="0"/>
          </a:p>
        </p:txBody>
      </p:sp>
    </p:spTree>
    <p:extLst>
      <p:ext uri="{BB962C8B-B14F-4D97-AF65-F5344CB8AC3E}">
        <p14:creationId xmlns:p14="http://schemas.microsoft.com/office/powerpoint/2010/main" val="3824697939"/>
      </p:ext>
    </p:extLst>
  </p:cSld>
  <p:clrMapOvr>
    <a:masterClrMapping/>
  </p:clrMapOvr>
</p:sld>
</file>

<file path=ppt/theme/theme1.xml><?xml version="1.0" encoding="utf-8"?>
<a:theme xmlns:a="http://schemas.openxmlformats.org/drawingml/2006/main" name="Office-teema">
  <a:themeElements>
    <a:clrScheme name="Talentia">
      <a:dk1>
        <a:srgbClr val="000000"/>
      </a:dk1>
      <a:lt1>
        <a:srgbClr val="FFFFFF"/>
      </a:lt1>
      <a:dk2>
        <a:srgbClr val="31B5B9"/>
      </a:dk2>
      <a:lt2>
        <a:srgbClr val="EEECE1"/>
      </a:lt2>
      <a:accent1>
        <a:srgbClr val="885994"/>
      </a:accent1>
      <a:accent2>
        <a:srgbClr val="D21C5A"/>
      </a:accent2>
      <a:accent3>
        <a:srgbClr val="ABB529"/>
      </a:accent3>
      <a:accent4>
        <a:srgbClr val="F3B826"/>
      </a:accent4>
      <a:accent5>
        <a:srgbClr val="B5B5B4"/>
      </a:accent5>
      <a:accent6>
        <a:srgbClr val="898A89"/>
      </a:accent6>
      <a:hlink>
        <a:srgbClr val="D21C5A"/>
      </a:hlink>
      <a:folHlink>
        <a:srgbClr val="89599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lentia_esityspohja" id="{196C60D3-1C78-A141-A4FE-E71D033C96BB}" vid="{53589266-F25E-604C-92C0-E2BB9D7C1D2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E8491899FEE6944B8CBC7663AA3A5154" ma:contentTypeVersion="9" ma:contentTypeDescription="Luo uusi asiakirja." ma:contentTypeScope="" ma:versionID="f976731a95152c18e10dae2285e7b338">
  <xsd:schema xmlns:xsd="http://www.w3.org/2001/XMLSchema" xmlns:xs="http://www.w3.org/2001/XMLSchema" xmlns:p="http://schemas.microsoft.com/office/2006/metadata/properties" xmlns:ns2="e24401b2-bd1b-4f40-9dea-05ff388209fc" targetNamespace="http://schemas.microsoft.com/office/2006/metadata/properties" ma:root="true" ma:fieldsID="f461e5f3242d87b5140c44c3c6c81b0d" ns2:_="">
    <xsd:import namespace="e24401b2-bd1b-4f40-9dea-05ff388209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4401b2-bd1b-4f40-9dea-05ff388209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0C8690-DF6F-4AC6-9108-438E10C0461B}">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3DEE1C8F-15C4-40FC-BA7C-E8D5EDC12E6C}">
  <ds:schemaRefs>
    <ds:schemaRef ds:uri="http://schemas.microsoft.com/sharepoint/v3/contenttype/forms"/>
  </ds:schemaRefs>
</ds:datastoreItem>
</file>

<file path=customXml/itemProps3.xml><?xml version="1.0" encoding="utf-8"?>
<ds:datastoreItem xmlns:ds="http://schemas.openxmlformats.org/officeDocument/2006/customXml" ds:itemID="{39DC7502-7E37-49FD-8E06-E7AF19E79BC8}">
  <ds:schemaRefs>
    <ds:schemaRef ds:uri="http://schemas.microsoft.com/office/2006/metadata/contentType"/>
    <ds:schemaRef ds:uri="http://schemas.microsoft.com/office/2006/metadata/properties/metaAttributes"/>
    <ds:schemaRef ds:uri="http://www.w3.org/2000/xmlns/"/>
    <ds:schemaRef ds:uri="http://www.w3.org/2001/XMLSchema"/>
    <ds:schemaRef ds:uri="e24401b2-bd1b-4f40-9dea-05ff388209fc"/>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4728</TotalTime>
  <Words>940</Words>
  <Application>Microsoft Office PowerPoint</Application>
  <PresentationFormat>Laajakuva</PresentationFormat>
  <Paragraphs>90</Paragraphs>
  <Slides>11</Slides>
  <Notes>2</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11</vt:i4>
      </vt:variant>
    </vt:vector>
  </HeadingPairs>
  <TitlesOfParts>
    <vt:vector size="18" baseType="lpstr">
      <vt:lpstr>Arial</vt:lpstr>
      <vt:lpstr>Calibri</vt:lpstr>
      <vt:lpstr>inherit</vt:lpstr>
      <vt:lpstr>IntervalSansProRegular</vt:lpstr>
      <vt:lpstr>IntervalSansProSemiBold</vt:lpstr>
      <vt:lpstr>Open Sans</vt:lpstr>
      <vt:lpstr>Office-teema</vt:lpstr>
      <vt:lpstr>Miten sosiaalityöntekijöiden ja sosionomien työnjakoa voidaan määritellä ja rakentaa? </vt:lpstr>
      <vt:lpstr>Työnjaon ulottuvuudet</vt:lpstr>
      <vt:lpstr>Tutkinto tuo ammatinharjoittamisoikeuden</vt:lpstr>
      <vt:lpstr>Tutkinto tuo ammatinharjoittamisoikeuden </vt:lpstr>
      <vt:lpstr>Työnjako luo asiakkaille parasta palvelua</vt:lpstr>
      <vt:lpstr>Työnjako luo asiakkaille parasta palvelua</vt:lpstr>
      <vt:lpstr>Lainsäädäntö asettaa vaatimuksia</vt:lpstr>
      <vt:lpstr>Lainsäädäntö asettaa vaatimuksia</vt:lpstr>
      <vt:lpstr>Lainsäädäntö asettaa vaatimuksia</vt:lpstr>
      <vt:lpstr>Toimiva työnjako vahvistaa työyhteisöjä</vt:lpstr>
      <vt:lpstr>Työnjako tukee työuria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Pia Myllymäki</dc:creator>
  <cp:lastModifiedBy>Jaana Manssila</cp:lastModifiedBy>
  <cp:revision>30</cp:revision>
  <dcterms:created xsi:type="dcterms:W3CDTF">2020-02-18T06:38:23Z</dcterms:created>
  <dcterms:modified xsi:type="dcterms:W3CDTF">2020-10-12T08:24:39Z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0x010100E8491899FEE6944B8CBC7663AA3A5154</vt:lpwstr>
  </property>
</Properties>
</file>